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13" r:id="rId2"/>
    <p:sldId id="314" r:id="rId3"/>
    <p:sldId id="315" r:id="rId4"/>
    <p:sldId id="316" r:id="rId5"/>
    <p:sldId id="256" r:id="rId6"/>
    <p:sldId id="259"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4" r:id="rId28"/>
    <p:sldId id="285" r:id="rId29"/>
    <p:sldId id="287" r:id="rId30"/>
    <p:sldId id="288" r:id="rId31"/>
    <p:sldId id="289" r:id="rId32"/>
    <p:sldId id="290" r:id="rId33"/>
    <p:sldId id="300" r:id="rId34"/>
    <p:sldId id="301" r:id="rId35"/>
    <p:sldId id="302" r:id="rId36"/>
    <p:sldId id="303" r:id="rId37"/>
    <p:sldId id="304" r:id="rId38"/>
    <p:sldId id="294" r:id="rId39"/>
    <p:sldId id="305" r:id="rId40"/>
    <p:sldId id="306" r:id="rId41"/>
    <p:sldId id="307" r:id="rId42"/>
    <p:sldId id="308" r:id="rId43"/>
    <p:sldId id="309" r:id="rId44"/>
    <p:sldId id="310" r:id="rId45"/>
    <p:sldId id="311" r:id="rId46"/>
    <p:sldId id="312" r:id="rId47"/>
    <p:sldId id="317" r:id="rId48"/>
    <p:sldId id="330" r:id="rId49"/>
    <p:sldId id="331" r:id="rId50"/>
    <p:sldId id="332" r:id="rId51"/>
    <p:sldId id="333" r:id="rId52"/>
    <p:sldId id="334" r:id="rId53"/>
    <p:sldId id="335" r:id="rId54"/>
    <p:sldId id="336" r:id="rId55"/>
    <p:sldId id="337" r:id="rId56"/>
    <p:sldId id="338" r:id="rId57"/>
    <p:sldId id="318" r:id="rId58"/>
    <p:sldId id="339" r:id="rId59"/>
    <p:sldId id="340" r:id="rId60"/>
    <p:sldId id="341" r:id="rId61"/>
    <p:sldId id="342" r:id="rId62"/>
    <p:sldId id="319" r:id="rId63"/>
    <p:sldId id="320" r:id="rId64"/>
    <p:sldId id="321" r:id="rId65"/>
    <p:sldId id="322" r:id="rId66"/>
    <p:sldId id="323" r:id="rId67"/>
    <p:sldId id="324" r:id="rId68"/>
    <p:sldId id="325" r:id="rId69"/>
    <p:sldId id="326" r:id="rId70"/>
    <p:sldId id="327" r:id="rId71"/>
    <p:sldId id="328" r:id="rId72"/>
    <p:sldId id="329" r:id="rId73"/>
    <p:sldId id="298" r:id="rId74"/>
  </p:sldIdLst>
  <p:sldSz cx="9144000" cy="5143500" type="screen16x9"/>
  <p:notesSz cx="9144000" cy="51435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D98A02-BDF0-4648-959D-88BAC5151635}" v="11" dt="2023-05-11T22:04:58.37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8" d="100"/>
          <a:sy n="88" d="100"/>
        </p:scale>
        <p:origin x="87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i, Roberto" userId="f7e0d9b4-f29e-4fe4-ba7c-2fdf1dcea1a4" providerId="ADAL" clId="{CDD98A02-BDF0-4648-959D-88BAC5151635}"/>
    <pc:docChg chg="custSel addSld delSld modSld sldOrd">
      <pc:chgData name="Gaui, Roberto" userId="f7e0d9b4-f29e-4fe4-ba7c-2fdf1dcea1a4" providerId="ADAL" clId="{CDD98A02-BDF0-4648-959D-88BAC5151635}" dt="2023-05-12T12:41:29.039" v="176" actId="47"/>
      <pc:docMkLst>
        <pc:docMk/>
      </pc:docMkLst>
      <pc:sldChg chg="del">
        <pc:chgData name="Gaui, Roberto" userId="f7e0d9b4-f29e-4fe4-ba7c-2fdf1dcea1a4" providerId="ADAL" clId="{CDD98A02-BDF0-4648-959D-88BAC5151635}" dt="2023-05-11T22:14:14.221" v="120" actId="47"/>
        <pc:sldMkLst>
          <pc:docMk/>
          <pc:sldMk cId="0" sldId="257"/>
        </pc:sldMkLst>
      </pc:sldChg>
      <pc:sldChg chg="del">
        <pc:chgData name="Gaui, Roberto" userId="f7e0d9b4-f29e-4fe4-ba7c-2fdf1dcea1a4" providerId="ADAL" clId="{CDD98A02-BDF0-4648-959D-88BAC5151635}" dt="2023-05-12T12:33:04.963" v="127" actId="47"/>
        <pc:sldMkLst>
          <pc:docMk/>
          <pc:sldMk cId="0" sldId="258"/>
        </pc:sldMkLst>
      </pc:sldChg>
      <pc:sldChg chg="del">
        <pc:chgData name="Gaui, Roberto" userId="f7e0d9b4-f29e-4fe4-ba7c-2fdf1dcea1a4" providerId="ADAL" clId="{CDD98A02-BDF0-4648-959D-88BAC5151635}" dt="2023-05-12T12:33:14.203" v="128" actId="47"/>
        <pc:sldMkLst>
          <pc:docMk/>
          <pc:sldMk cId="0" sldId="260"/>
        </pc:sldMkLst>
      </pc:sldChg>
      <pc:sldChg chg="del">
        <pc:chgData name="Gaui, Roberto" userId="f7e0d9b4-f29e-4fe4-ba7c-2fdf1dcea1a4" providerId="ADAL" clId="{CDD98A02-BDF0-4648-959D-88BAC5151635}" dt="2023-05-12T12:33:51.817" v="129" actId="47"/>
        <pc:sldMkLst>
          <pc:docMk/>
          <pc:sldMk cId="0" sldId="268"/>
        </pc:sldMkLst>
      </pc:sldChg>
      <pc:sldChg chg="modSp mod">
        <pc:chgData name="Gaui, Roberto" userId="f7e0d9b4-f29e-4fe4-ba7c-2fdf1dcea1a4" providerId="ADAL" clId="{CDD98A02-BDF0-4648-959D-88BAC5151635}" dt="2023-05-12T12:34:19.337" v="133" actId="1076"/>
        <pc:sldMkLst>
          <pc:docMk/>
          <pc:sldMk cId="0" sldId="270"/>
        </pc:sldMkLst>
        <pc:picChg chg="mod">
          <ac:chgData name="Gaui, Roberto" userId="f7e0d9b4-f29e-4fe4-ba7c-2fdf1dcea1a4" providerId="ADAL" clId="{CDD98A02-BDF0-4648-959D-88BAC5151635}" dt="2023-05-12T12:34:19.337" v="133" actId="1076"/>
          <ac:picMkLst>
            <pc:docMk/>
            <pc:sldMk cId="0" sldId="270"/>
            <ac:picMk id="4" creationId="{00000000-0000-0000-0000-000000000000}"/>
          </ac:picMkLst>
        </pc:picChg>
      </pc:sldChg>
      <pc:sldChg chg="del">
        <pc:chgData name="Gaui, Roberto" userId="f7e0d9b4-f29e-4fe4-ba7c-2fdf1dcea1a4" providerId="ADAL" clId="{CDD98A02-BDF0-4648-959D-88BAC5151635}" dt="2023-05-12T12:34:40.309" v="134" actId="47"/>
        <pc:sldMkLst>
          <pc:docMk/>
          <pc:sldMk cId="0" sldId="276"/>
        </pc:sldMkLst>
      </pc:sldChg>
      <pc:sldChg chg="modSp mod">
        <pc:chgData name="Gaui, Roberto" userId="f7e0d9b4-f29e-4fe4-ba7c-2fdf1dcea1a4" providerId="ADAL" clId="{CDD98A02-BDF0-4648-959D-88BAC5151635}" dt="2023-05-12T12:35:06.379" v="137" actId="1076"/>
        <pc:sldMkLst>
          <pc:docMk/>
          <pc:sldMk cId="0" sldId="277"/>
        </pc:sldMkLst>
        <pc:grpChg chg="mod">
          <ac:chgData name="Gaui, Roberto" userId="f7e0d9b4-f29e-4fe4-ba7c-2fdf1dcea1a4" providerId="ADAL" clId="{CDD98A02-BDF0-4648-959D-88BAC5151635}" dt="2023-05-12T12:34:51.674" v="135" actId="14100"/>
          <ac:grpSpMkLst>
            <pc:docMk/>
            <pc:sldMk cId="0" sldId="277"/>
            <ac:grpSpMk id="4" creationId="{00000000-0000-0000-0000-000000000000}"/>
          </ac:grpSpMkLst>
        </pc:grpChg>
        <pc:picChg chg="mod">
          <ac:chgData name="Gaui, Roberto" userId="f7e0d9b4-f29e-4fe4-ba7c-2fdf1dcea1a4" providerId="ADAL" clId="{CDD98A02-BDF0-4648-959D-88BAC5151635}" dt="2023-05-12T12:35:06.379" v="137" actId="1076"/>
          <ac:picMkLst>
            <pc:docMk/>
            <pc:sldMk cId="0" sldId="277"/>
            <ac:picMk id="6" creationId="{00000000-0000-0000-0000-000000000000}"/>
          </ac:picMkLst>
        </pc:picChg>
        <pc:picChg chg="mod">
          <ac:chgData name="Gaui, Roberto" userId="f7e0d9b4-f29e-4fe4-ba7c-2fdf1dcea1a4" providerId="ADAL" clId="{CDD98A02-BDF0-4648-959D-88BAC5151635}" dt="2023-05-12T12:35:02.587" v="136" actId="1076"/>
          <ac:picMkLst>
            <pc:docMk/>
            <pc:sldMk cId="0" sldId="277"/>
            <ac:picMk id="7" creationId="{00000000-0000-0000-0000-000000000000}"/>
          </ac:picMkLst>
        </pc:picChg>
      </pc:sldChg>
      <pc:sldChg chg="del">
        <pc:chgData name="Gaui, Roberto" userId="f7e0d9b4-f29e-4fe4-ba7c-2fdf1dcea1a4" providerId="ADAL" clId="{CDD98A02-BDF0-4648-959D-88BAC5151635}" dt="2023-05-12T12:41:29.039" v="176" actId="47"/>
        <pc:sldMkLst>
          <pc:docMk/>
          <pc:sldMk cId="0" sldId="299"/>
        </pc:sldMkLst>
      </pc:sldChg>
      <pc:sldChg chg="modSp mod">
        <pc:chgData name="Gaui, Roberto" userId="f7e0d9b4-f29e-4fe4-ba7c-2fdf1dcea1a4" providerId="ADAL" clId="{CDD98A02-BDF0-4648-959D-88BAC5151635}" dt="2023-05-12T12:36:34.334" v="151" actId="20577"/>
        <pc:sldMkLst>
          <pc:docMk/>
          <pc:sldMk cId="595610055" sldId="305"/>
        </pc:sldMkLst>
        <pc:spChg chg="mod">
          <ac:chgData name="Gaui, Roberto" userId="f7e0d9b4-f29e-4fe4-ba7c-2fdf1dcea1a4" providerId="ADAL" clId="{CDD98A02-BDF0-4648-959D-88BAC5151635}" dt="2023-05-12T12:36:34.334" v="151" actId="20577"/>
          <ac:spMkLst>
            <pc:docMk/>
            <pc:sldMk cId="595610055" sldId="305"/>
            <ac:spMk id="10" creationId="{D2F41067-1294-DDBC-A441-161893BDE824}"/>
          </ac:spMkLst>
        </pc:spChg>
      </pc:sldChg>
      <pc:sldChg chg="modSp mod">
        <pc:chgData name="Gaui, Roberto" userId="f7e0d9b4-f29e-4fe4-ba7c-2fdf1dcea1a4" providerId="ADAL" clId="{CDD98A02-BDF0-4648-959D-88BAC5151635}" dt="2023-05-11T22:13:43.616" v="119" actId="14100"/>
        <pc:sldMkLst>
          <pc:docMk/>
          <pc:sldMk cId="1451148209" sldId="314"/>
        </pc:sldMkLst>
        <pc:spChg chg="mod">
          <ac:chgData name="Gaui, Roberto" userId="f7e0d9b4-f29e-4fe4-ba7c-2fdf1dcea1a4" providerId="ADAL" clId="{CDD98A02-BDF0-4648-959D-88BAC5151635}" dt="2023-05-11T22:13:43.616" v="119" actId="14100"/>
          <ac:spMkLst>
            <pc:docMk/>
            <pc:sldMk cId="1451148209" sldId="314"/>
            <ac:spMk id="23" creationId="{0CB9C28F-C512-BD2B-10A7-B2C212960CDE}"/>
          </ac:spMkLst>
        </pc:spChg>
      </pc:sldChg>
      <pc:sldChg chg="modSp mod ord">
        <pc:chgData name="Gaui, Roberto" userId="f7e0d9b4-f29e-4fe4-ba7c-2fdf1dcea1a4" providerId="ADAL" clId="{CDD98A02-BDF0-4648-959D-88BAC5151635}" dt="2023-05-12T12:38:10.572" v="169" actId="1076"/>
        <pc:sldMkLst>
          <pc:docMk/>
          <pc:sldMk cId="806136256" sldId="318"/>
        </pc:sldMkLst>
        <pc:picChg chg="mod">
          <ac:chgData name="Gaui, Roberto" userId="f7e0d9b4-f29e-4fe4-ba7c-2fdf1dcea1a4" providerId="ADAL" clId="{CDD98A02-BDF0-4648-959D-88BAC5151635}" dt="2023-05-12T12:38:10.572" v="169" actId="1076"/>
          <ac:picMkLst>
            <pc:docMk/>
            <pc:sldMk cId="806136256" sldId="318"/>
            <ac:picMk id="9" creationId="{EA0443B3-3830-ED77-A94F-41BFDA03945B}"/>
          </ac:picMkLst>
        </pc:picChg>
      </pc:sldChg>
      <pc:sldChg chg="modSp add del mod">
        <pc:chgData name="Gaui, Roberto" userId="f7e0d9b4-f29e-4fe4-ba7c-2fdf1dcea1a4" providerId="ADAL" clId="{CDD98A02-BDF0-4648-959D-88BAC5151635}" dt="2023-05-11T21:58:29.847" v="8" actId="1076"/>
        <pc:sldMkLst>
          <pc:docMk/>
          <pc:sldMk cId="0" sldId="330"/>
        </pc:sldMkLst>
        <pc:spChg chg="mod">
          <ac:chgData name="Gaui, Roberto" userId="f7e0d9b4-f29e-4fe4-ba7c-2fdf1dcea1a4" providerId="ADAL" clId="{CDD98A02-BDF0-4648-959D-88BAC5151635}" dt="2023-05-11T21:58:29.847" v="8" actId="1076"/>
          <ac:spMkLst>
            <pc:docMk/>
            <pc:sldMk cId="0" sldId="330"/>
            <ac:spMk id="2" creationId="{00000000-0000-0000-0000-000000000000}"/>
          </ac:spMkLst>
        </pc:spChg>
        <pc:spChg chg="mod">
          <ac:chgData name="Gaui, Roberto" userId="f7e0d9b4-f29e-4fe4-ba7c-2fdf1dcea1a4" providerId="ADAL" clId="{CDD98A02-BDF0-4648-959D-88BAC5151635}" dt="2023-05-11T21:58:23.161" v="7" actId="1076"/>
          <ac:spMkLst>
            <pc:docMk/>
            <pc:sldMk cId="0" sldId="330"/>
            <ac:spMk id="3" creationId="{00000000-0000-0000-0000-000000000000}"/>
          </ac:spMkLst>
        </pc:spChg>
      </pc:sldChg>
      <pc:sldChg chg="modSp del mod">
        <pc:chgData name="Gaui, Roberto" userId="f7e0d9b4-f29e-4fe4-ba7c-2fdf1dcea1a4" providerId="ADAL" clId="{CDD98A02-BDF0-4648-959D-88BAC5151635}" dt="2023-05-12T12:37:29.557" v="167" actId="14100"/>
        <pc:sldMkLst>
          <pc:docMk/>
          <pc:sldMk cId="21397260" sldId="331"/>
        </pc:sldMkLst>
        <pc:spChg chg="mod">
          <ac:chgData name="Gaui, Roberto" userId="f7e0d9b4-f29e-4fe4-ba7c-2fdf1dcea1a4" providerId="ADAL" clId="{CDD98A02-BDF0-4648-959D-88BAC5151635}" dt="2023-05-12T12:37:29.557" v="167" actId="14100"/>
          <ac:spMkLst>
            <pc:docMk/>
            <pc:sldMk cId="21397260" sldId="331"/>
            <ac:spMk id="2" creationId="{00000000-0000-0000-0000-000000000000}"/>
          </ac:spMkLst>
        </pc:spChg>
      </pc:sldChg>
      <pc:sldChg chg="modSp add mod">
        <pc:chgData name="Gaui, Roberto" userId="f7e0d9b4-f29e-4fe4-ba7c-2fdf1dcea1a4" providerId="ADAL" clId="{CDD98A02-BDF0-4648-959D-88BAC5151635}" dt="2023-05-11T21:58:55.796" v="10" actId="1076"/>
        <pc:sldMkLst>
          <pc:docMk/>
          <pc:sldMk cId="21397260" sldId="331"/>
        </pc:sldMkLst>
        <pc:spChg chg="mod">
          <ac:chgData name="Gaui, Roberto" userId="f7e0d9b4-f29e-4fe4-ba7c-2fdf1dcea1a4" providerId="ADAL" clId="{CDD98A02-BDF0-4648-959D-88BAC5151635}" dt="2023-05-11T21:58:55.796" v="10" actId="1076"/>
          <ac:spMkLst>
            <pc:docMk/>
            <pc:sldMk cId="21397260" sldId="331"/>
            <ac:spMk id="3" creationId="{00000000-0000-0000-0000-000000000000}"/>
          </ac:spMkLst>
        </pc:spChg>
      </pc:sldChg>
      <pc:sldChg chg="delSp modSp del mod">
        <pc:chgData name="Gaui, Roberto" userId="f7e0d9b4-f29e-4fe4-ba7c-2fdf1dcea1a4" providerId="ADAL" clId="{CDD98A02-BDF0-4648-959D-88BAC5151635}" dt="2023-05-12T12:37:14.860" v="153" actId="1076"/>
        <pc:sldMkLst>
          <pc:docMk/>
          <pc:sldMk cId="0" sldId="332"/>
        </pc:sldMkLst>
        <pc:spChg chg="mod">
          <ac:chgData name="Gaui, Roberto" userId="f7e0d9b4-f29e-4fe4-ba7c-2fdf1dcea1a4" providerId="ADAL" clId="{CDD98A02-BDF0-4648-959D-88BAC5151635}" dt="2023-05-12T12:37:14.860" v="153" actId="1076"/>
          <ac:spMkLst>
            <pc:docMk/>
            <pc:sldMk cId="0" sldId="332"/>
            <ac:spMk id="2" creationId="{00000000-0000-0000-0000-000000000000}"/>
          </ac:spMkLst>
        </pc:spChg>
        <pc:spChg chg="mod">
          <ac:chgData name="Gaui, Roberto" userId="f7e0d9b4-f29e-4fe4-ba7c-2fdf1dcea1a4" providerId="ADAL" clId="{CDD98A02-BDF0-4648-959D-88BAC5151635}" dt="2023-05-11T22:00:37.992" v="21" actId="20577"/>
          <ac:spMkLst>
            <pc:docMk/>
            <pc:sldMk cId="0" sldId="332"/>
            <ac:spMk id="3" creationId="{00000000-0000-0000-0000-000000000000}"/>
          </ac:spMkLst>
        </pc:spChg>
        <pc:spChg chg="del mod">
          <ac:chgData name="Gaui, Roberto" userId="f7e0d9b4-f29e-4fe4-ba7c-2fdf1dcea1a4" providerId="ADAL" clId="{CDD98A02-BDF0-4648-959D-88BAC5151635}" dt="2023-05-11T22:00:25.183" v="17" actId="478"/>
          <ac:spMkLst>
            <pc:docMk/>
            <pc:sldMk cId="0" sldId="332"/>
            <ac:spMk id="4" creationId="{00000000-0000-0000-0000-000000000000}"/>
          </ac:spMkLst>
        </pc:spChg>
        <pc:picChg chg="del">
          <ac:chgData name="Gaui, Roberto" userId="f7e0d9b4-f29e-4fe4-ba7c-2fdf1dcea1a4" providerId="ADAL" clId="{CDD98A02-BDF0-4648-959D-88BAC5151635}" dt="2023-05-11T22:00:21.629" v="16" actId="478"/>
          <ac:picMkLst>
            <pc:docMk/>
            <pc:sldMk cId="0" sldId="332"/>
            <ac:picMk id="5" creationId="{00000000-0000-0000-0000-000000000000}"/>
          </ac:picMkLst>
        </pc:picChg>
        <pc:picChg chg="mod">
          <ac:chgData name="Gaui, Roberto" userId="f7e0d9b4-f29e-4fe4-ba7c-2fdf1dcea1a4" providerId="ADAL" clId="{CDD98A02-BDF0-4648-959D-88BAC5151635}" dt="2023-05-11T22:00:43.718" v="22" actId="14100"/>
          <ac:picMkLst>
            <pc:docMk/>
            <pc:sldMk cId="0" sldId="332"/>
            <ac:picMk id="6" creationId="{00000000-0000-0000-0000-000000000000}"/>
          </ac:picMkLst>
        </pc:picChg>
      </pc:sldChg>
      <pc:sldChg chg="delSp modSp add del mod">
        <pc:chgData name="Gaui, Roberto" userId="f7e0d9b4-f29e-4fe4-ba7c-2fdf1dcea1a4" providerId="ADAL" clId="{CDD98A02-BDF0-4648-959D-88BAC5151635}" dt="2023-05-12T12:37:45.707" v="168" actId="1076"/>
        <pc:sldMkLst>
          <pc:docMk/>
          <pc:sldMk cId="3970998991" sldId="333"/>
        </pc:sldMkLst>
        <pc:spChg chg="mod">
          <ac:chgData name="Gaui, Roberto" userId="f7e0d9b4-f29e-4fe4-ba7c-2fdf1dcea1a4" providerId="ADAL" clId="{CDD98A02-BDF0-4648-959D-88BAC5151635}" dt="2023-05-12T12:37:45.707" v="168" actId="1076"/>
          <ac:spMkLst>
            <pc:docMk/>
            <pc:sldMk cId="3970998991" sldId="333"/>
            <ac:spMk id="2" creationId="{00000000-0000-0000-0000-000000000000}"/>
          </ac:spMkLst>
        </pc:spChg>
        <pc:spChg chg="del mod">
          <ac:chgData name="Gaui, Roberto" userId="f7e0d9b4-f29e-4fe4-ba7c-2fdf1dcea1a4" providerId="ADAL" clId="{CDD98A02-BDF0-4648-959D-88BAC5151635}" dt="2023-05-11T22:00:54.290" v="24" actId="478"/>
          <ac:spMkLst>
            <pc:docMk/>
            <pc:sldMk cId="3970998991" sldId="333"/>
            <ac:spMk id="3" creationId="{00000000-0000-0000-0000-000000000000}"/>
          </ac:spMkLst>
        </pc:spChg>
        <pc:spChg chg="mod">
          <ac:chgData name="Gaui, Roberto" userId="f7e0d9b4-f29e-4fe4-ba7c-2fdf1dcea1a4" providerId="ADAL" clId="{CDD98A02-BDF0-4648-959D-88BAC5151635}" dt="2023-05-11T22:01:16.554" v="31" actId="20577"/>
          <ac:spMkLst>
            <pc:docMk/>
            <pc:sldMk cId="3970998991" sldId="333"/>
            <ac:spMk id="4" creationId="{00000000-0000-0000-0000-000000000000}"/>
          </ac:spMkLst>
        </pc:spChg>
        <pc:picChg chg="mod">
          <ac:chgData name="Gaui, Roberto" userId="f7e0d9b4-f29e-4fe4-ba7c-2fdf1dcea1a4" providerId="ADAL" clId="{CDD98A02-BDF0-4648-959D-88BAC5151635}" dt="2023-05-11T22:01:14.801" v="30" actId="1076"/>
          <ac:picMkLst>
            <pc:docMk/>
            <pc:sldMk cId="3970998991" sldId="333"/>
            <ac:picMk id="5" creationId="{00000000-0000-0000-0000-000000000000}"/>
          </ac:picMkLst>
        </pc:picChg>
        <pc:picChg chg="del">
          <ac:chgData name="Gaui, Roberto" userId="f7e0d9b4-f29e-4fe4-ba7c-2fdf1dcea1a4" providerId="ADAL" clId="{CDD98A02-BDF0-4648-959D-88BAC5151635}" dt="2023-05-11T22:00:57.514" v="25" actId="478"/>
          <ac:picMkLst>
            <pc:docMk/>
            <pc:sldMk cId="3970998991" sldId="333"/>
            <ac:picMk id="6" creationId="{00000000-0000-0000-0000-000000000000}"/>
          </ac:picMkLst>
        </pc:picChg>
      </pc:sldChg>
      <pc:sldChg chg="modSp mod">
        <pc:chgData name="Gaui, Roberto" userId="f7e0d9b4-f29e-4fe4-ba7c-2fdf1dcea1a4" providerId="ADAL" clId="{CDD98A02-BDF0-4648-959D-88BAC5151635}" dt="2023-05-11T22:02:13.279" v="38" actId="1035"/>
        <pc:sldMkLst>
          <pc:docMk/>
          <pc:sldMk cId="0" sldId="334"/>
        </pc:sldMkLst>
        <pc:spChg chg="mod">
          <ac:chgData name="Gaui, Roberto" userId="f7e0d9b4-f29e-4fe4-ba7c-2fdf1dcea1a4" providerId="ADAL" clId="{CDD98A02-BDF0-4648-959D-88BAC5151635}" dt="2023-05-11T22:01:51.531" v="34" actId="1076"/>
          <ac:spMkLst>
            <pc:docMk/>
            <pc:sldMk cId="0" sldId="334"/>
            <ac:spMk id="2" creationId="{00000000-0000-0000-0000-000000000000}"/>
          </ac:spMkLst>
        </pc:spChg>
        <pc:spChg chg="mod">
          <ac:chgData name="Gaui, Roberto" userId="f7e0d9b4-f29e-4fe4-ba7c-2fdf1dcea1a4" providerId="ADAL" clId="{CDD98A02-BDF0-4648-959D-88BAC5151635}" dt="2023-05-11T22:02:13.279" v="38" actId="1035"/>
          <ac:spMkLst>
            <pc:docMk/>
            <pc:sldMk cId="0" sldId="334"/>
            <ac:spMk id="3" creationId="{00000000-0000-0000-0000-000000000000}"/>
          </ac:spMkLst>
        </pc:spChg>
      </pc:sldChg>
      <pc:sldChg chg="del">
        <pc:chgData name="Gaui, Roberto" userId="f7e0d9b4-f29e-4fe4-ba7c-2fdf1dcea1a4" providerId="ADAL" clId="{CDD98A02-BDF0-4648-959D-88BAC5151635}" dt="2023-05-11T21:56:21.108" v="0"/>
        <pc:sldMkLst>
          <pc:docMk/>
          <pc:sldMk cId="21397260" sldId="334"/>
        </pc:sldMkLst>
      </pc:sldChg>
      <pc:sldChg chg="modSp add del mod">
        <pc:chgData name="Gaui, Roberto" userId="f7e0d9b4-f29e-4fe4-ba7c-2fdf1dcea1a4" providerId="ADAL" clId="{CDD98A02-BDF0-4648-959D-88BAC5151635}" dt="2023-05-11T22:02:35.864" v="48" actId="1035"/>
        <pc:sldMkLst>
          <pc:docMk/>
          <pc:sldMk cId="0" sldId="335"/>
        </pc:sldMkLst>
        <pc:spChg chg="mod">
          <ac:chgData name="Gaui, Roberto" userId="f7e0d9b4-f29e-4fe4-ba7c-2fdf1dcea1a4" providerId="ADAL" clId="{CDD98A02-BDF0-4648-959D-88BAC5151635}" dt="2023-05-11T22:02:33.133" v="43" actId="1076"/>
          <ac:spMkLst>
            <pc:docMk/>
            <pc:sldMk cId="0" sldId="335"/>
            <ac:spMk id="2" creationId="{00000000-0000-0000-0000-000000000000}"/>
          </ac:spMkLst>
        </pc:spChg>
        <pc:spChg chg="mod">
          <ac:chgData name="Gaui, Roberto" userId="f7e0d9b4-f29e-4fe4-ba7c-2fdf1dcea1a4" providerId="ADAL" clId="{CDD98A02-BDF0-4648-959D-88BAC5151635}" dt="2023-05-11T22:02:25.045" v="41" actId="1076"/>
          <ac:spMkLst>
            <pc:docMk/>
            <pc:sldMk cId="0" sldId="335"/>
            <ac:spMk id="3" creationId="{00000000-0000-0000-0000-000000000000}"/>
          </ac:spMkLst>
        </pc:spChg>
        <pc:picChg chg="mod">
          <ac:chgData name="Gaui, Roberto" userId="f7e0d9b4-f29e-4fe4-ba7c-2fdf1dcea1a4" providerId="ADAL" clId="{CDD98A02-BDF0-4648-959D-88BAC5151635}" dt="2023-05-11T22:02:35.864" v="48" actId="1035"/>
          <ac:picMkLst>
            <pc:docMk/>
            <pc:sldMk cId="0" sldId="335"/>
            <ac:picMk id="4" creationId="{00000000-0000-0000-0000-000000000000}"/>
          </ac:picMkLst>
        </pc:picChg>
      </pc:sldChg>
      <pc:sldChg chg="modSp add del mod">
        <pc:chgData name="Gaui, Roberto" userId="f7e0d9b4-f29e-4fe4-ba7c-2fdf1dcea1a4" providerId="ADAL" clId="{CDD98A02-BDF0-4648-959D-88BAC5151635}" dt="2023-05-11T22:03:13.878" v="55" actId="1076"/>
        <pc:sldMkLst>
          <pc:docMk/>
          <pc:sldMk cId="0" sldId="336"/>
        </pc:sldMkLst>
        <pc:spChg chg="mod">
          <ac:chgData name="Gaui, Roberto" userId="f7e0d9b4-f29e-4fe4-ba7c-2fdf1dcea1a4" providerId="ADAL" clId="{CDD98A02-BDF0-4648-959D-88BAC5151635}" dt="2023-05-11T22:03:13.878" v="55" actId="1076"/>
          <ac:spMkLst>
            <pc:docMk/>
            <pc:sldMk cId="0" sldId="336"/>
            <ac:spMk id="2" creationId="{00000000-0000-0000-0000-000000000000}"/>
          </ac:spMkLst>
        </pc:spChg>
        <pc:spChg chg="mod">
          <ac:chgData name="Gaui, Roberto" userId="f7e0d9b4-f29e-4fe4-ba7c-2fdf1dcea1a4" providerId="ADAL" clId="{CDD98A02-BDF0-4648-959D-88BAC5151635}" dt="2023-05-11T22:03:05.091" v="52" actId="1076"/>
          <ac:spMkLst>
            <pc:docMk/>
            <pc:sldMk cId="0" sldId="336"/>
            <ac:spMk id="3" creationId="{00000000-0000-0000-0000-000000000000}"/>
          </ac:spMkLst>
        </pc:spChg>
        <pc:picChg chg="mod">
          <ac:chgData name="Gaui, Roberto" userId="f7e0d9b4-f29e-4fe4-ba7c-2fdf1dcea1a4" providerId="ADAL" clId="{CDD98A02-BDF0-4648-959D-88BAC5151635}" dt="2023-05-11T22:03:08.937" v="53" actId="1076"/>
          <ac:picMkLst>
            <pc:docMk/>
            <pc:sldMk cId="0" sldId="336"/>
            <ac:picMk id="4" creationId="{00000000-0000-0000-0000-000000000000}"/>
          </ac:picMkLst>
        </pc:picChg>
      </pc:sldChg>
      <pc:sldChg chg="modSp add del mod">
        <pc:chgData name="Gaui, Roberto" userId="f7e0d9b4-f29e-4fe4-ba7c-2fdf1dcea1a4" providerId="ADAL" clId="{CDD98A02-BDF0-4648-959D-88BAC5151635}" dt="2023-05-12T12:40:01.036" v="175" actId="1076"/>
        <pc:sldMkLst>
          <pc:docMk/>
          <pc:sldMk cId="0" sldId="337"/>
        </pc:sldMkLst>
        <pc:spChg chg="mod">
          <ac:chgData name="Gaui, Roberto" userId="f7e0d9b4-f29e-4fe4-ba7c-2fdf1dcea1a4" providerId="ADAL" clId="{CDD98A02-BDF0-4648-959D-88BAC5151635}" dt="2023-05-12T12:40:01.036" v="175" actId="1076"/>
          <ac:spMkLst>
            <pc:docMk/>
            <pc:sldMk cId="0" sldId="337"/>
            <ac:spMk id="2" creationId="{00000000-0000-0000-0000-000000000000}"/>
          </ac:spMkLst>
        </pc:spChg>
        <pc:spChg chg="mod">
          <ac:chgData name="Gaui, Roberto" userId="f7e0d9b4-f29e-4fe4-ba7c-2fdf1dcea1a4" providerId="ADAL" clId="{CDD98A02-BDF0-4648-959D-88BAC5151635}" dt="2023-05-11T22:04:01.907" v="61" actId="1076"/>
          <ac:spMkLst>
            <pc:docMk/>
            <pc:sldMk cId="0" sldId="337"/>
            <ac:spMk id="3" creationId="{00000000-0000-0000-0000-000000000000}"/>
          </ac:spMkLst>
        </pc:spChg>
        <pc:picChg chg="mod">
          <ac:chgData name="Gaui, Roberto" userId="f7e0d9b4-f29e-4fe4-ba7c-2fdf1dcea1a4" providerId="ADAL" clId="{CDD98A02-BDF0-4648-959D-88BAC5151635}" dt="2023-05-11T22:04:13.392" v="62" actId="1076"/>
          <ac:picMkLst>
            <pc:docMk/>
            <pc:sldMk cId="0" sldId="337"/>
            <ac:picMk id="4" creationId="{00000000-0000-0000-0000-000000000000}"/>
          </ac:picMkLst>
        </pc:picChg>
      </pc:sldChg>
      <pc:sldChg chg="modSp add del mod">
        <pc:chgData name="Gaui, Roberto" userId="f7e0d9b4-f29e-4fe4-ba7c-2fdf1dcea1a4" providerId="ADAL" clId="{CDD98A02-BDF0-4648-959D-88BAC5151635}" dt="2023-05-11T22:04:36.296" v="64" actId="1076"/>
        <pc:sldMkLst>
          <pc:docMk/>
          <pc:sldMk cId="0" sldId="338"/>
        </pc:sldMkLst>
        <pc:spChg chg="mod">
          <ac:chgData name="Gaui, Roberto" userId="f7e0d9b4-f29e-4fe4-ba7c-2fdf1dcea1a4" providerId="ADAL" clId="{CDD98A02-BDF0-4648-959D-88BAC5151635}" dt="2023-05-11T22:04:36.296" v="64" actId="1076"/>
          <ac:spMkLst>
            <pc:docMk/>
            <pc:sldMk cId="0" sldId="338"/>
            <ac:spMk id="3" creationId="{00000000-0000-0000-0000-000000000000}"/>
          </ac:spMkLst>
        </pc:spChg>
      </pc:sldChg>
      <pc:sldChg chg="modSp mod">
        <pc:chgData name="Gaui, Roberto" userId="f7e0d9b4-f29e-4fe4-ba7c-2fdf1dcea1a4" providerId="ADAL" clId="{CDD98A02-BDF0-4648-959D-88BAC5151635}" dt="2023-05-11T22:05:35.370" v="70" actId="1035"/>
        <pc:sldMkLst>
          <pc:docMk/>
          <pc:sldMk cId="834638746" sldId="339"/>
        </pc:sldMkLst>
        <pc:spChg chg="mod">
          <ac:chgData name="Gaui, Roberto" userId="f7e0d9b4-f29e-4fe4-ba7c-2fdf1dcea1a4" providerId="ADAL" clId="{CDD98A02-BDF0-4648-959D-88BAC5151635}" dt="2023-05-11T22:05:16.227" v="67" actId="1076"/>
          <ac:spMkLst>
            <pc:docMk/>
            <pc:sldMk cId="834638746" sldId="339"/>
            <ac:spMk id="5" creationId="{E9DB4991-7378-80C3-580A-815ED3BD7A23}"/>
          </ac:spMkLst>
        </pc:spChg>
        <pc:spChg chg="mod">
          <ac:chgData name="Gaui, Roberto" userId="f7e0d9b4-f29e-4fe4-ba7c-2fdf1dcea1a4" providerId="ADAL" clId="{CDD98A02-BDF0-4648-959D-88BAC5151635}" dt="2023-05-11T22:05:28.609" v="68" actId="1076"/>
          <ac:spMkLst>
            <pc:docMk/>
            <pc:sldMk cId="834638746" sldId="339"/>
            <ac:spMk id="6" creationId="{B47C22FC-B578-B28E-CA23-889E995CFF5E}"/>
          </ac:spMkLst>
        </pc:spChg>
        <pc:spChg chg="mod">
          <ac:chgData name="Gaui, Roberto" userId="f7e0d9b4-f29e-4fe4-ba7c-2fdf1dcea1a4" providerId="ADAL" clId="{CDD98A02-BDF0-4648-959D-88BAC5151635}" dt="2023-05-11T22:05:35.370" v="70" actId="1035"/>
          <ac:spMkLst>
            <pc:docMk/>
            <pc:sldMk cId="834638746" sldId="339"/>
            <ac:spMk id="7" creationId="{8AB953D1-DA87-191A-D4B9-401E42867B7D}"/>
          </ac:spMkLst>
        </pc:spChg>
      </pc:sldChg>
      <pc:sldChg chg="del">
        <pc:chgData name="Gaui, Roberto" userId="f7e0d9b4-f29e-4fe4-ba7c-2fdf1dcea1a4" providerId="ADAL" clId="{CDD98A02-BDF0-4648-959D-88BAC5151635}" dt="2023-05-11T21:56:21.108" v="0"/>
        <pc:sldMkLst>
          <pc:docMk/>
          <pc:sldMk cId="834638746" sldId="339"/>
        </pc:sldMkLst>
      </pc:sldChg>
      <pc:sldChg chg="addSp delSp modSp add del mod">
        <pc:chgData name="Gaui, Roberto" userId="f7e0d9b4-f29e-4fe4-ba7c-2fdf1dcea1a4" providerId="ADAL" clId="{CDD98A02-BDF0-4648-959D-88BAC5151635}" dt="2023-05-12T12:38:36.848" v="174" actId="6549"/>
        <pc:sldMkLst>
          <pc:docMk/>
          <pc:sldMk cId="20642735" sldId="340"/>
        </pc:sldMkLst>
        <pc:spChg chg="add mod">
          <ac:chgData name="Gaui, Roberto" userId="f7e0d9b4-f29e-4fe4-ba7c-2fdf1dcea1a4" providerId="ADAL" clId="{CDD98A02-BDF0-4648-959D-88BAC5151635}" dt="2023-05-12T12:38:36.848" v="174" actId="6549"/>
          <ac:spMkLst>
            <pc:docMk/>
            <pc:sldMk cId="20642735" sldId="340"/>
            <ac:spMk id="3" creationId="{F53DDAEC-35AE-F2F0-ED28-A023B5180CC4}"/>
          </ac:spMkLst>
        </pc:spChg>
        <pc:spChg chg="mod">
          <ac:chgData name="Gaui, Roberto" userId="f7e0d9b4-f29e-4fe4-ba7c-2fdf1dcea1a4" providerId="ADAL" clId="{CDD98A02-BDF0-4648-959D-88BAC5151635}" dt="2023-05-11T22:08:32.662" v="89" actId="1076"/>
          <ac:spMkLst>
            <pc:docMk/>
            <pc:sldMk cId="20642735" sldId="340"/>
            <ac:spMk id="4" creationId="{32381749-D105-132A-D870-DD4501F829C9}"/>
          </ac:spMkLst>
        </pc:spChg>
        <pc:spChg chg="del">
          <ac:chgData name="Gaui, Roberto" userId="f7e0d9b4-f29e-4fe4-ba7c-2fdf1dcea1a4" providerId="ADAL" clId="{CDD98A02-BDF0-4648-959D-88BAC5151635}" dt="2023-05-11T22:07:38.166" v="75" actId="478"/>
          <ac:spMkLst>
            <pc:docMk/>
            <pc:sldMk cId="20642735" sldId="340"/>
            <ac:spMk id="5" creationId="{E9DB4991-7378-80C3-580A-815ED3BD7A23}"/>
          </ac:spMkLst>
        </pc:spChg>
        <pc:spChg chg="del">
          <ac:chgData name="Gaui, Roberto" userId="f7e0d9b4-f29e-4fe4-ba7c-2fdf1dcea1a4" providerId="ADAL" clId="{CDD98A02-BDF0-4648-959D-88BAC5151635}" dt="2023-05-11T22:07:41.176" v="76" actId="478"/>
          <ac:spMkLst>
            <pc:docMk/>
            <pc:sldMk cId="20642735" sldId="340"/>
            <ac:spMk id="6" creationId="{B47C22FC-B578-B28E-CA23-889E995CFF5E}"/>
          </ac:spMkLst>
        </pc:spChg>
        <pc:spChg chg="del">
          <ac:chgData name="Gaui, Roberto" userId="f7e0d9b4-f29e-4fe4-ba7c-2fdf1dcea1a4" providerId="ADAL" clId="{CDD98A02-BDF0-4648-959D-88BAC5151635}" dt="2023-05-11T22:07:44.315" v="77" actId="478"/>
          <ac:spMkLst>
            <pc:docMk/>
            <pc:sldMk cId="20642735" sldId="340"/>
            <ac:spMk id="7" creationId="{8AB953D1-DA87-191A-D4B9-401E42867B7D}"/>
          </ac:spMkLst>
        </pc:spChg>
      </pc:sldChg>
      <pc:sldChg chg="addSp modSp add del mod">
        <pc:chgData name="Gaui, Roberto" userId="f7e0d9b4-f29e-4fe4-ba7c-2fdf1dcea1a4" providerId="ADAL" clId="{CDD98A02-BDF0-4648-959D-88BAC5151635}" dt="2023-05-11T22:11:03.582" v="96" actId="1076"/>
        <pc:sldMkLst>
          <pc:docMk/>
          <pc:sldMk cId="4268330677" sldId="341"/>
        </pc:sldMkLst>
        <pc:spChg chg="mod">
          <ac:chgData name="Gaui, Roberto" userId="f7e0d9b4-f29e-4fe4-ba7c-2fdf1dcea1a4" providerId="ADAL" clId="{CDD98A02-BDF0-4648-959D-88BAC5151635}" dt="2023-05-11T22:09:58.520" v="92"/>
          <ac:spMkLst>
            <pc:docMk/>
            <pc:sldMk cId="4268330677" sldId="341"/>
            <ac:spMk id="3" creationId="{F53DDAEC-35AE-F2F0-ED28-A023B5180CC4}"/>
          </ac:spMkLst>
        </pc:spChg>
        <pc:picChg chg="add mod">
          <ac:chgData name="Gaui, Roberto" userId="f7e0d9b4-f29e-4fe4-ba7c-2fdf1dcea1a4" providerId="ADAL" clId="{CDD98A02-BDF0-4648-959D-88BAC5151635}" dt="2023-05-11T22:11:03.582" v="96" actId="1076"/>
          <ac:picMkLst>
            <pc:docMk/>
            <pc:sldMk cId="4268330677" sldId="341"/>
            <ac:picMk id="5" creationId="{50BD4D29-54D0-2164-B1CD-6C52449CF5F4}"/>
          </ac:picMkLst>
        </pc:picChg>
      </pc:sldChg>
      <pc:sldChg chg="del">
        <pc:chgData name="Gaui, Roberto" userId="f7e0d9b4-f29e-4fe4-ba7c-2fdf1dcea1a4" providerId="ADAL" clId="{CDD98A02-BDF0-4648-959D-88BAC5151635}" dt="2023-05-11T21:56:21.108" v="0"/>
        <pc:sldMkLst>
          <pc:docMk/>
          <pc:sldMk cId="834638746" sldId="342"/>
        </pc:sldMkLst>
      </pc:sldChg>
      <pc:sldChg chg="addSp delSp modSp add mod">
        <pc:chgData name="Gaui, Roberto" userId="f7e0d9b4-f29e-4fe4-ba7c-2fdf1dcea1a4" providerId="ADAL" clId="{CDD98A02-BDF0-4648-959D-88BAC5151635}" dt="2023-05-11T22:12:25.757" v="115" actId="14100"/>
        <pc:sldMkLst>
          <pc:docMk/>
          <pc:sldMk cId="1864741960" sldId="342"/>
        </pc:sldMkLst>
        <pc:spChg chg="del">
          <ac:chgData name="Gaui, Roberto" userId="f7e0d9b4-f29e-4fe4-ba7c-2fdf1dcea1a4" providerId="ADAL" clId="{CDD98A02-BDF0-4648-959D-88BAC5151635}" dt="2023-05-11T22:11:54.277" v="98" actId="478"/>
          <ac:spMkLst>
            <pc:docMk/>
            <pc:sldMk cId="1864741960" sldId="342"/>
            <ac:spMk id="3" creationId="{F53DDAEC-35AE-F2F0-ED28-A023B5180CC4}"/>
          </ac:spMkLst>
        </pc:spChg>
        <pc:spChg chg="mod">
          <ac:chgData name="Gaui, Roberto" userId="f7e0d9b4-f29e-4fe4-ba7c-2fdf1dcea1a4" providerId="ADAL" clId="{CDD98A02-BDF0-4648-959D-88BAC5151635}" dt="2023-05-11T22:12:25.757" v="115" actId="14100"/>
          <ac:spMkLst>
            <pc:docMk/>
            <pc:sldMk cId="1864741960" sldId="342"/>
            <ac:spMk id="4" creationId="{32381749-D105-132A-D870-DD4501F829C9}"/>
          </ac:spMkLst>
        </pc:spChg>
        <pc:spChg chg="add mod">
          <ac:chgData name="Gaui, Roberto" userId="f7e0d9b4-f29e-4fe4-ba7c-2fdf1dcea1a4" providerId="ADAL" clId="{CDD98A02-BDF0-4648-959D-88BAC5151635}" dt="2023-05-11T22:12:15.700" v="107" actId="20577"/>
          <ac:spMkLst>
            <pc:docMk/>
            <pc:sldMk cId="1864741960" sldId="342"/>
            <ac:spMk id="6" creationId="{733D3AEF-7937-BF0B-6E73-781D1A5C225D}"/>
          </ac:spMkLst>
        </pc:spChg>
        <pc:picChg chg="del">
          <ac:chgData name="Gaui, Roberto" userId="f7e0d9b4-f29e-4fe4-ba7c-2fdf1dcea1a4" providerId="ADAL" clId="{CDD98A02-BDF0-4648-959D-88BAC5151635}" dt="2023-05-11T22:11:56.230" v="99" actId="478"/>
          <ac:picMkLst>
            <pc:docMk/>
            <pc:sldMk cId="1864741960" sldId="342"/>
            <ac:picMk id="5" creationId="{50BD4D29-54D0-2164-B1CD-6C52449CF5F4}"/>
          </ac:picMkLst>
        </pc:picChg>
      </pc:sldChg>
      <pc:sldChg chg="del">
        <pc:chgData name="Gaui, Roberto" userId="f7e0d9b4-f29e-4fe4-ba7c-2fdf1dcea1a4" providerId="ADAL" clId="{CDD98A02-BDF0-4648-959D-88BAC5151635}" dt="2023-05-11T21:56:21.108" v="0"/>
        <pc:sldMkLst>
          <pc:docMk/>
          <pc:sldMk cId="0" sldId="34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Roboto"/>
                <a:cs typeface="Roboto"/>
              </a:defRPr>
            </a:lvl1pPr>
          </a:lstStyle>
          <a:p>
            <a:pPr marL="12700">
              <a:lnSpc>
                <a:spcPct val="100000"/>
              </a:lnSpc>
              <a:spcBef>
                <a:spcPts val="10"/>
              </a:spcBef>
            </a:pPr>
            <a:r>
              <a:rPr spc="-15" dirty="0"/>
              <a:t>Chaina</a:t>
            </a:r>
            <a:r>
              <a:rPr spc="-50" dirty="0"/>
              <a:t> </a:t>
            </a:r>
            <a:r>
              <a:rPr spc="-15" dirty="0"/>
              <a:t>Oliveira</a:t>
            </a:r>
          </a:p>
        </p:txBody>
      </p:sp>
      <p:sp>
        <p:nvSpPr>
          <p:cNvPr id="5" name="Holder 5"/>
          <p:cNvSpPr>
            <a:spLocks noGrp="1"/>
          </p:cNvSpPr>
          <p:nvPr>
            <p:ph type="dt" sz="half" idx="6"/>
          </p:nvPr>
        </p:nvSpPr>
        <p:spPr/>
        <p:txBody>
          <a:bodyPr lIns="0" tIns="0" rIns="0" bIns="0"/>
          <a:lstStyle>
            <a:lvl1pPr>
              <a:defRPr sz="900" b="0" i="0">
                <a:solidFill>
                  <a:schemeClr val="tx1"/>
                </a:solidFill>
                <a:latin typeface="Arial MT"/>
                <a:cs typeface="Arial MT"/>
              </a:defRPr>
            </a:lvl1pPr>
          </a:lstStyle>
          <a:p>
            <a:pPr marL="12700" marR="5080" indent="22225">
              <a:lnSpc>
                <a:spcPts val="1050"/>
              </a:lnSpc>
              <a:spcBef>
                <a:spcPts val="75"/>
              </a:spcBef>
            </a:pPr>
            <a:r>
              <a:rPr spc="-5" dirty="0"/>
              <a:t>BD </a:t>
            </a:r>
            <a:r>
              <a:rPr dirty="0"/>
              <a:t>e </a:t>
            </a:r>
            <a:r>
              <a:rPr spc="-235" dirty="0"/>
              <a:t> </a:t>
            </a:r>
            <a:r>
              <a:rPr spc="-5" dirty="0"/>
              <a:t>Cloud</a:t>
            </a:r>
          </a:p>
        </p:txBody>
      </p:sp>
      <p:sp>
        <p:nvSpPr>
          <p:cNvPr id="6" name="Holder 6"/>
          <p:cNvSpPr>
            <a:spLocks noGrp="1"/>
          </p:cNvSpPr>
          <p:nvPr>
            <p:ph type="sldNum" sz="quarter" idx="7"/>
          </p:nvPr>
        </p:nvSpPr>
        <p:spPr/>
        <p:txBody>
          <a:bodyPr lIns="0" tIns="0" rIns="0" bIns="0"/>
          <a:lstStyle>
            <a:lvl1pPr>
              <a:defRPr sz="1000" b="0" i="0">
                <a:solidFill>
                  <a:srgbClr val="737373"/>
                </a:solidFill>
                <a:latin typeface="Roboto"/>
                <a:cs typeface="Roboto"/>
              </a:defRPr>
            </a:lvl1pPr>
          </a:lstStyle>
          <a:p>
            <a:pPr marL="38100">
              <a:lnSpc>
                <a:spcPct val="100000"/>
              </a:lnSpc>
              <a:spcBef>
                <a:spcPts val="25"/>
              </a:spcBef>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sz="1800" b="0" i="0">
                <a:solidFill>
                  <a:srgbClr val="737373"/>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Roboto"/>
                <a:cs typeface="Roboto"/>
              </a:defRPr>
            </a:lvl1pPr>
          </a:lstStyle>
          <a:p>
            <a:pPr marL="12700">
              <a:lnSpc>
                <a:spcPct val="100000"/>
              </a:lnSpc>
              <a:spcBef>
                <a:spcPts val="10"/>
              </a:spcBef>
            </a:pPr>
            <a:r>
              <a:rPr spc="-15" dirty="0"/>
              <a:t>Chaina</a:t>
            </a:r>
            <a:r>
              <a:rPr spc="-50" dirty="0"/>
              <a:t> </a:t>
            </a:r>
            <a:r>
              <a:rPr spc="-15" dirty="0"/>
              <a:t>Oliveira</a:t>
            </a:r>
          </a:p>
        </p:txBody>
      </p:sp>
      <p:sp>
        <p:nvSpPr>
          <p:cNvPr id="5" name="Holder 5"/>
          <p:cNvSpPr>
            <a:spLocks noGrp="1"/>
          </p:cNvSpPr>
          <p:nvPr>
            <p:ph type="dt" sz="half" idx="6"/>
          </p:nvPr>
        </p:nvSpPr>
        <p:spPr/>
        <p:txBody>
          <a:bodyPr lIns="0" tIns="0" rIns="0" bIns="0"/>
          <a:lstStyle>
            <a:lvl1pPr>
              <a:defRPr sz="900" b="0" i="0">
                <a:solidFill>
                  <a:schemeClr val="tx1"/>
                </a:solidFill>
                <a:latin typeface="Arial MT"/>
                <a:cs typeface="Arial MT"/>
              </a:defRPr>
            </a:lvl1pPr>
          </a:lstStyle>
          <a:p>
            <a:pPr marL="12700" marR="5080" indent="22225">
              <a:lnSpc>
                <a:spcPts val="1050"/>
              </a:lnSpc>
              <a:spcBef>
                <a:spcPts val="75"/>
              </a:spcBef>
            </a:pPr>
            <a:r>
              <a:rPr spc="-5" dirty="0"/>
              <a:t>BD </a:t>
            </a:r>
            <a:r>
              <a:rPr dirty="0"/>
              <a:t>e </a:t>
            </a:r>
            <a:r>
              <a:rPr spc="-235" dirty="0"/>
              <a:t> </a:t>
            </a:r>
            <a:r>
              <a:rPr spc="-5" dirty="0"/>
              <a:t>Cloud</a:t>
            </a:r>
          </a:p>
        </p:txBody>
      </p:sp>
      <p:sp>
        <p:nvSpPr>
          <p:cNvPr id="6" name="Holder 6"/>
          <p:cNvSpPr>
            <a:spLocks noGrp="1"/>
          </p:cNvSpPr>
          <p:nvPr>
            <p:ph type="sldNum" sz="quarter" idx="7"/>
          </p:nvPr>
        </p:nvSpPr>
        <p:spPr/>
        <p:txBody>
          <a:bodyPr lIns="0" tIns="0" rIns="0" bIns="0"/>
          <a:lstStyle>
            <a:lvl1pPr>
              <a:defRPr sz="1000" b="0" i="0">
                <a:solidFill>
                  <a:srgbClr val="737373"/>
                </a:solidFill>
                <a:latin typeface="Roboto"/>
                <a:cs typeface="Roboto"/>
              </a:defRPr>
            </a:lvl1pPr>
          </a:lstStyle>
          <a:p>
            <a:pPr marL="38100">
              <a:lnSpc>
                <a:spcPct val="100000"/>
              </a:lnSpc>
              <a:spcBef>
                <a:spcPts val="25"/>
              </a:spcBef>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Roboto"/>
                <a:cs typeface="Roboto"/>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bg1"/>
                </a:solidFill>
                <a:latin typeface="Roboto"/>
                <a:cs typeface="Roboto"/>
              </a:defRPr>
            </a:lvl1pPr>
          </a:lstStyle>
          <a:p>
            <a:pPr marL="12700">
              <a:lnSpc>
                <a:spcPct val="100000"/>
              </a:lnSpc>
              <a:spcBef>
                <a:spcPts val="10"/>
              </a:spcBef>
            </a:pPr>
            <a:r>
              <a:rPr spc="-15" dirty="0"/>
              <a:t>Chaina</a:t>
            </a:r>
            <a:r>
              <a:rPr spc="-50" dirty="0"/>
              <a:t> </a:t>
            </a:r>
            <a:r>
              <a:rPr spc="-15" dirty="0"/>
              <a:t>Oliveira</a:t>
            </a:r>
          </a:p>
        </p:txBody>
      </p:sp>
      <p:sp>
        <p:nvSpPr>
          <p:cNvPr id="6" name="Holder 6"/>
          <p:cNvSpPr>
            <a:spLocks noGrp="1"/>
          </p:cNvSpPr>
          <p:nvPr>
            <p:ph type="dt" sz="half" idx="6"/>
          </p:nvPr>
        </p:nvSpPr>
        <p:spPr/>
        <p:txBody>
          <a:bodyPr lIns="0" tIns="0" rIns="0" bIns="0"/>
          <a:lstStyle>
            <a:lvl1pPr>
              <a:defRPr sz="900" b="0" i="0">
                <a:solidFill>
                  <a:schemeClr val="tx1"/>
                </a:solidFill>
                <a:latin typeface="Arial MT"/>
                <a:cs typeface="Arial MT"/>
              </a:defRPr>
            </a:lvl1pPr>
          </a:lstStyle>
          <a:p>
            <a:pPr marL="12700" marR="5080" indent="22225">
              <a:lnSpc>
                <a:spcPts val="1050"/>
              </a:lnSpc>
              <a:spcBef>
                <a:spcPts val="75"/>
              </a:spcBef>
            </a:pPr>
            <a:r>
              <a:rPr spc="-5" dirty="0"/>
              <a:t>BD </a:t>
            </a:r>
            <a:r>
              <a:rPr dirty="0"/>
              <a:t>e </a:t>
            </a:r>
            <a:r>
              <a:rPr spc="-235" dirty="0"/>
              <a:t> </a:t>
            </a:r>
            <a:r>
              <a:rPr spc="-5" dirty="0"/>
              <a:t>Cloud</a:t>
            </a:r>
          </a:p>
        </p:txBody>
      </p:sp>
      <p:sp>
        <p:nvSpPr>
          <p:cNvPr id="7" name="Holder 7"/>
          <p:cNvSpPr>
            <a:spLocks noGrp="1"/>
          </p:cNvSpPr>
          <p:nvPr>
            <p:ph type="sldNum" sz="quarter" idx="7"/>
          </p:nvPr>
        </p:nvSpPr>
        <p:spPr/>
        <p:txBody>
          <a:bodyPr lIns="0" tIns="0" rIns="0" bIns="0"/>
          <a:lstStyle>
            <a:lvl1pPr>
              <a:defRPr sz="1000" b="0" i="0">
                <a:solidFill>
                  <a:srgbClr val="737373"/>
                </a:solidFill>
                <a:latin typeface="Roboto"/>
                <a:cs typeface="Roboto"/>
              </a:defRPr>
            </a:lvl1pPr>
          </a:lstStyle>
          <a:p>
            <a:pPr marL="38100">
              <a:lnSpc>
                <a:spcPct val="100000"/>
              </a:lnSpc>
              <a:spcBef>
                <a:spcPts val="25"/>
              </a:spcBef>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4285F4"/>
          </a:solidFill>
        </p:spPr>
        <p:txBody>
          <a:bodyPr wrap="square" lIns="0" tIns="0" rIns="0" bIns="0" rtlCol="0"/>
          <a:lstStyle/>
          <a:p>
            <a:endParaRPr/>
          </a:p>
        </p:txBody>
      </p:sp>
      <p:sp>
        <p:nvSpPr>
          <p:cNvPr id="17" name="bg object 17"/>
          <p:cNvSpPr/>
          <p:nvPr/>
        </p:nvSpPr>
        <p:spPr>
          <a:xfrm>
            <a:off x="0" y="1794599"/>
            <a:ext cx="9144000" cy="3348990"/>
          </a:xfrm>
          <a:custGeom>
            <a:avLst/>
            <a:gdLst/>
            <a:ahLst/>
            <a:cxnLst/>
            <a:rect l="l" t="t" r="r" b="b"/>
            <a:pathLst>
              <a:path w="9144000" h="3348990">
                <a:moveTo>
                  <a:pt x="0" y="3348899"/>
                </a:moveTo>
                <a:lnTo>
                  <a:pt x="9143999" y="3348899"/>
                </a:lnTo>
                <a:lnTo>
                  <a:pt x="9143999" y="0"/>
                </a:lnTo>
                <a:lnTo>
                  <a:pt x="0" y="0"/>
                </a:lnTo>
                <a:lnTo>
                  <a:pt x="0" y="3348899"/>
                </a:lnTo>
                <a:close/>
              </a:path>
            </a:pathLst>
          </a:custGeom>
          <a:solidFill>
            <a:srgbClr val="FAFAFA"/>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0" y="1685999"/>
            <a:ext cx="9143999" cy="108599"/>
          </a:xfrm>
          <a:prstGeom prst="rect">
            <a:avLst/>
          </a:prstGeom>
        </p:spPr>
      </p:pic>
      <p:sp>
        <p:nvSpPr>
          <p:cNvPr id="19" name="bg object 19"/>
          <p:cNvSpPr/>
          <p:nvPr/>
        </p:nvSpPr>
        <p:spPr>
          <a:xfrm>
            <a:off x="7630351" y="4470870"/>
            <a:ext cx="935990" cy="489584"/>
          </a:xfrm>
          <a:custGeom>
            <a:avLst/>
            <a:gdLst/>
            <a:ahLst/>
            <a:cxnLst/>
            <a:rect l="l" t="t" r="r" b="b"/>
            <a:pathLst>
              <a:path w="935990" h="489585">
                <a:moveTo>
                  <a:pt x="806811" y="26413"/>
                </a:moveTo>
                <a:lnTo>
                  <a:pt x="646828" y="26413"/>
                </a:lnTo>
                <a:lnTo>
                  <a:pt x="669223" y="12311"/>
                </a:lnTo>
                <a:lnTo>
                  <a:pt x="695756" y="3381"/>
                </a:lnTo>
                <a:lnTo>
                  <a:pt x="724727" y="0"/>
                </a:lnTo>
                <a:lnTo>
                  <a:pt x="754436" y="2544"/>
                </a:lnTo>
                <a:lnTo>
                  <a:pt x="781940" y="10919"/>
                </a:lnTo>
                <a:lnTo>
                  <a:pt x="804626" y="24161"/>
                </a:lnTo>
                <a:lnTo>
                  <a:pt x="806811" y="26413"/>
                </a:lnTo>
                <a:close/>
              </a:path>
              <a:path w="935990" h="489585">
                <a:moveTo>
                  <a:pt x="817276" y="37200"/>
                </a:moveTo>
                <a:lnTo>
                  <a:pt x="486951" y="37200"/>
                </a:lnTo>
                <a:lnTo>
                  <a:pt x="500364" y="22935"/>
                </a:lnTo>
                <a:lnTo>
                  <a:pt x="518092" y="11699"/>
                </a:lnTo>
                <a:lnTo>
                  <a:pt x="539184" y="3958"/>
                </a:lnTo>
                <a:lnTo>
                  <a:pt x="562687" y="177"/>
                </a:lnTo>
                <a:lnTo>
                  <a:pt x="586769" y="747"/>
                </a:lnTo>
                <a:lnTo>
                  <a:pt x="609525" y="5530"/>
                </a:lnTo>
                <a:lnTo>
                  <a:pt x="629897" y="14195"/>
                </a:lnTo>
                <a:lnTo>
                  <a:pt x="646828" y="26413"/>
                </a:lnTo>
                <a:lnTo>
                  <a:pt x="806811" y="26413"/>
                </a:lnTo>
                <a:lnTo>
                  <a:pt x="817276" y="37200"/>
                </a:lnTo>
                <a:close/>
              </a:path>
              <a:path w="935990" h="489585">
                <a:moveTo>
                  <a:pt x="828739" y="57271"/>
                </a:moveTo>
                <a:lnTo>
                  <a:pt x="303800" y="57271"/>
                </a:lnTo>
                <a:lnTo>
                  <a:pt x="319155" y="41447"/>
                </a:lnTo>
                <a:lnTo>
                  <a:pt x="338951" y="28740"/>
                </a:lnTo>
                <a:lnTo>
                  <a:pt x="362300" y="19601"/>
                </a:lnTo>
                <a:lnTo>
                  <a:pt x="388314" y="14478"/>
                </a:lnTo>
                <a:lnTo>
                  <a:pt x="415285" y="13794"/>
                </a:lnTo>
                <a:lnTo>
                  <a:pt x="441406" y="17512"/>
                </a:lnTo>
                <a:lnTo>
                  <a:pt x="465640" y="25394"/>
                </a:lnTo>
                <a:lnTo>
                  <a:pt x="486951" y="37200"/>
                </a:lnTo>
                <a:lnTo>
                  <a:pt x="817276" y="37200"/>
                </a:lnTo>
                <a:lnTo>
                  <a:pt x="821289" y="41335"/>
                </a:lnTo>
                <a:lnTo>
                  <a:pt x="828739" y="57271"/>
                </a:lnTo>
                <a:close/>
              </a:path>
              <a:path w="935990" h="489585">
                <a:moveTo>
                  <a:pt x="262105" y="460446"/>
                </a:moveTo>
                <a:lnTo>
                  <a:pt x="197792" y="448486"/>
                </a:lnTo>
                <a:lnTo>
                  <a:pt x="145492" y="419927"/>
                </a:lnTo>
                <a:lnTo>
                  <a:pt x="126081" y="400510"/>
                </a:lnTo>
                <a:lnTo>
                  <a:pt x="97076" y="399744"/>
                </a:lnTo>
                <a:lnTo>
                  <a:pt x="47623" y="380867"/>
                </a:lnTo>
                <a:lnTo>
                  <a:pt x="21764" y="344500"/>
                </a:lnTo>
                <a:lnTo>
                  <a:pt x="21530" y="324336"/>
                </a:lnTo>
                <a:lnTo>
                  <a:pt x="29730" y="305030"/>
                </a:lnTo>
                <a:lnTo>
                  <a:pt x="46079" y="287997"/>
                </a:lnTo>
                <a:lnTo>
                  <a:pt x="23097" y="274466"/>
                </a:lnTo>
                <a:lnTo>
                  <a:pt x="7445" y="256927"/>
                </a:lnTo>
                <a:lnTo>
                  <a:pt x="0" y="236807"/>
                </a:lnTo>
                <a:lnTo>
                  <a:pt x="1637" y="215537"/>
                </a:lnTo>
                <a:lnTo>
                  <a:pt x="12452" y="195691"/>
                </a:lnTo>
                <a:lnTo>
                  <a:pt x="30868" y="179586"/>
                </a:lnTo>
                <a:lnTo>
                  <a:pt x="55262" y="168262"/>
                </a:lnTo>
                <a:lnTo>
                  <a:pt x="84008" y="162762"/>
                </a:lnTo>
                <a:lnTo>
                  <a:pt x="84796" y="161236"/>
                </a:lnTo>
                <a:lnTo>
                  <a:pt x="96408" y="104334"/>
                </a:lnTo>
                <a:lnTo>
                  <a:pt x="148632" y="60478"/>
                </a:lnTo>
                <a:lnTo>
                  <a:pt x="185741" y="47809"/>
                </a:lnTo>
                <a:lnTo>
                  <a:pt x="225569" y="43018"/>
                </a:lnTo>
                <a:lnTo>
                  <a:pt x="265721" y="46156"/>
                </a:lnTo>
                <a:lnTo>
                  <a:pt x="303800" y="57271"/>
                </a:lnTo>
                <a:lnTo>
                  <a:pt x="828739" y="57271"/>
                </a:lnTo>
                <a:lnTo>
                  <a:pt x="830722" y="61512"/>
                </a:lnTo>
                <a:lnTo>
                  <a:pt x="853810" y="67964"/>
                </a:lnTo>
                <a:lnTo>
                  <a:pt x="874225" y="77657"/>
                </a:lnTo>
                <a:lnTo>
                  <a:pt x="891317" y="90205"/>
                </a:lnTo>
                <a:lnTo>
                  <a:pt x="904433" y="105221"/>
                </a:lnTo>
                <a:lnTo>
                  <a:pt x="912760" y="121887"/>
                </a:lnTo>
                <a:lnTo>
                  <a:pt x="915907" y="139241"/>
                </a:lnTo>
                <a:lnTo>
                  <a:pt x="913854" y="156677"/>
                </a:lnTo>
                <a:lnTo>
                  <a:pt x="906582" y="173593"/>
                </a:lnTo>
                <a:lnTo>
                  <a:pt x="925811" y="197301"/>
                </a:lnTo>
                <a:lnTo>
                  <a:pt x="935649" y="223309"/>
                </a:lnTo>
                <a:lnTo>
                  <a:pt x="935836" y="250244"/>
                </a:lnTo>
                <a:lnTo>
                  <a:pt x="926112" y="276732"/>
                </a:lnTo>
                <a:lnTo>
                  <a:pt x="907071" y="300516"/>
                </a:lnTo>
                <a:lnTo>
                  <a:pt x="880502" y="319688"/>
                </a:lnTo>
                <a:lnTo>
                  <a:pt x="847940" y="333394"/>
                </a:lnTo>
                <a:lnTo>
                  <a:pt x="810918" y="340783"/>
                </a:lnTo>
                <a:lnTo>
                  <a:pt x="806202" y="364325"/>
                </a:lnTo>
                <a:lnTo>
                  <a:pt x="793197" y="385799"/>
                </a:lnTo>
                <a:lnTo>
                  <a:pt x="772801" y="404133"/>
                </a:lnTo>
                <a:lnTo>
                  <a:pt x="750701" y="415742"/>
                </a:lnTo>
                <a:lnTo>
                  <a:pt x="619154" y="415742"/>
                </a:lnTo>
                <a:lnTo>
                  <a:pt x="601587" y="442642"/>
                </a:lnTo>
                <a:lnTo>
                  <a:pt x="600491" y="443536"/>
                </a:lnTo>
                <a:lnTo>
                  <a:pt x="357446" y="443536"/>
                </a:lnTo>
                <a:lnTo>
                  <a:pt x="327251" y="453728"/>
                </a:lnTo>
                <a:lnTo>
                  <a:pt x="295145" y="459398"/>
                </a:lnTo>
                <a:lnTo>
                  <a:pt x="262105" y="460446"/>
                </a:lnTo>
                <a:close/>
              </a:path>
              <a:path w="935990" h="489585">
                <a:moveTo>
                  <a:pt x="682054" y="429244"/>
                </a:moveTo>
                <a:lnTo>
                  <a:pt x="649608" y="425537"/>
                </a:lnTo>
                <a:lnTo>
                  <a:pt x="619154" y="415742"/>
                </a:lnTo>
                <a:lnTo>
                  <a:pt x="750701" y="415742"/>
                </a:lnTo>
                <a:lnTo>
                  <a:pt x="745914" y="418257"/>
                </a:lnTo>
                <a:lnTo>
                  <a:pt x="714740" y="426829"/>
                </a:lnTo>
                <a:lnTo>
                  <a:pt x="682054" y="429244"/>
                </a:lnTo>
                <a:close/>
              </a:path>
              <a:path w="935990" h="489585">
                <a:moveTo>
                  <a:pt x="459062" y="488978"/>
                </a:moveTo>
                <a:lnTo>
                  <a:pt x="419839" y="481006"/>
                </a:lnTo>
                <a:lnTo>
                  <a:pt x="385214" y="465621"/>
                </a:lnTo>
                <a:lnTo>
                  <a:pt x="357446" y="443536"/>
                </a:lnTo>
                <a:lnTo>
                  <a:pt x="600491" y="443536"/>
                </a:lnTo>
                <a:lnTo>
                  <a:pt x="574730" y="464557"/>
                </a:lnTo>
                <a:lnTo>
                  <a:pt x="540453" y="480334"/>
                </a:lnTo>
                <a:lnTo>
                  <a:pt x="500625" y="488822"/>
                </a:lnTo>
                <a:lnTo>
                  <a:pt x="459062" y="488978"/>
                </a:lnTo>
                <a:close/>
              </a:path>
            </a:pathLst>
          </a:custGeom>
          <a:solidFill>
            <a:srgbClr val="FFFFFF"/>
          </a:solidFill>
        </p:spPr>
        <p:txBody>
          <a:bodyPr wrap="square" lIns="0" tIns="0" rIns="0" bIns="0" rtlCol="0"/>
          <a:lstStyle/>
          <a:p>
            <a:endParaRPr/>
          </a:p>
        </p:txBody>
      </p:sp>
      <p:sp>
        <p:nvSpPr>
          <p:cNvPr id="20" name="bg object 20"/>
          <p:cNvSpPr/>
          <p:nvPr/>
        </p:nvSpPr>
        <p:spPr>
          <a:xfrm>
            <a:off x="7630351" y="4470870"/>
            <a:ext cx="935990" cy="489584"/>
          </a:xfrm>
          <a:custGeom>
            <a:avLst/>
            <a:gdLst/>
            <a:ahLst/>
            <a:cxnLst/>
            <a:rect l="l" t="t" r="r" b="b"/>
            <a:pathLst>
              <a:path w="935990" h="489585">
                <a:moveTo>
                  <a:pt x="84796" y="161236"/>
                </a:moveTo>
                <a:lnTo>
                  <a:pt x="85033" y="131932"/>
                </a:lnTo>
                <a:lnTo>
                  <a:pt x="96408" y="104334"/>
                </a:lnTo>
                <a:lnTo>
                  <a:pt x="117936" y="79997"/>
                </a:lnTo>
                <a:lnTo>
                  <a:pt x="148632" y="60478"/>
                </a:lnTo>
                <a:lnTo>
                  <a:pt x="185741" y="47809"/>
                </a:lnTo>
                <a:lnTo>
                  <a:pt x="225569" y="43018"/>
                </a:lnTo>
                <a:lnTo>
                  <a:pt x="265721" y="46156"/>
                </a:lnTo>
                <a:lnTo>
                  <a:pt x="303800" y="57271"/>
                </a:lnTo>
                <a:lnTo>
                  <a:pt x="338951" y="28740"/>
                </a:lnTo>
                <a:lnTo>
                  <a:pt x="388314" y="14478"/>
                </a:lnTo>
                <a:lnTo>
                  <a:pt x="415285" y="13794"/>
                </a:lnTo>
                <a:lnTo>
                  <a:pt x="441406" y="17512"/>
                </a:lnTo>
                <a:lnTo>
                  <a:pt x="465640" y="25394"/>
                </a:lnTo>
                <a:lnTo>
                  <a:pt x="486951" y="37200"/>
                </a:lnTo>
                <a:lnTo>
                  <a:pt x="500364" y="22935"/>
                </a:lnTo>
                <a:lnTo>
                  <a:pt x="518092" y="11699"/>
                </a:lnTo>
                <a:lnTo>
                  <a:pt x="539184" y="3958"/>
                </a:lnTo>
                <a:lnTo>
                  <a:pt x="562687" y="177"/>
                </a:lnTo>
                <a:lnTo>
                  <a:pt x="586769" y="747"/>
                </a:lnTo>
                <a:lnTo>
                  <a:pt x="609525" y="5530"/>
                </a:lnTo>
                <a:lnTo>
                  <a:pt x="629897" y="14195"/>
                </a:lnTo>
                <a:lnTo>
                  <a:pt x="646828" y="26413"/>
                </a:lnTo>
                <a:lnTo>
                  <a:pt x="669223" y="12311"/>
                </a:lnTo>
                <a:lnTo>
                  <a:pt x="695756" y="3381"/>
                </a:lnTo>
                <a:lnTo>
                  <a:pt x="724727" y="0"/>
                </a:lnTo>
                <a:lnTo>
                  <a:pt x="754436" y="2544"/>
                </a:lnTo>
                <a:lnTo>
                  <a:pt x="781940" y="10919"/>
                </a:lnTo>
                <a:lnTo>
                  <a:pt x="804626" y="24161"/>
                </a:lnTo>
                <a:lnTo>
                  <a:pt x="821289" y="41335"/>
                </a:lnTo>
                <a:lnTo>
                  <a:pt x="830722" y="61512"/>
                </a:lnTo>
                <a:lnTo>
                  <a:pt x="874225" y="77657"/>
                </a:lnTo>
                <a:lnTo>
                  <a:pt x="904433" y="105221"/>
                </a:lnTo>
                <a:lnTo>
                  <a:pt x="915907" y="139241"/>
                </a:lnTo>
                <a:lnTo>
                  <a:pt x="913854" y="156677"/>
                </a:lnTo>
                <a:lnTo>
                  <a:pt x="906582" y="173593"/>
                </a:lnTo>
                <a:lnTo>
                  <a:pt x="925811" y="197301"/>
                </a:lnTo>
                <a:lnTo>
                  <a:pt x="935649" y="223309"/>
                </a:lnTo>
                <a:lnTo>
                  <a:pt x="935836" y="250244"/>
                </a:lnTo>
                <a:lnTo>
                  <a:pt x="926112" y="276732"/>
                </a:lnTo>
                <a:lnTo>
                  <a:pt x="907071" y="300516"/>
                </a:lnTo>
                <a:lnTo>
                  <a:pt x="880502" y="319688"/>
                </a:lnTo>
                <a:lnTo>
                  <a:pt x="847940" y="333394"/>
                </a:lnTo>
                <a:lnTo>
                  <a:pt x="810918" y="340783"/>
                </a:lnTo>
                <a:lnTo>
                  <a:pt x="806202" y="364325"/>
                </a:lnTo>
                <a:lnTo>
                  <a:pt x="772801" y="404133"/>
                </a:lnTo>
                <a:lnTo>
                  <a:pt x="714740" y="426829"/>
                </a:lnTo>
                <a:lnTo>
                  <a:pt x="682054" y="429244"/>
                </a:lnTo>
                <a:lnTo>
                  <a:pt x="649608" y="425537"/>
                </a:lnTo>
                <a:lnTo>
                  <a:pt x="619154" y="415742"/>
                </a:lnTo>
                <a:lnTo>
                  <a:pt x="601587" y="442642"/>
                </a:lnTo>
                <a:lnTo>
                  <a:pt x="574730" y="464557"/>
                </a:lnTo>
                <a:lnTo>
                  <a:pt x="540453" y="480334"/>
                </a:lnTo>
                <a:lnTo>
                  <a:pt x="500625" y="488822"/>
                </a:lnTo>
                <a:lnTo>
                  <a:pt x="459062" y="488978"/>
                </a:lnTo>
                <a:lnTo>
                  <a:pt x="419839" y="481006"/>
                </a:lnTo>
                <a:lnTo>
                  <a:pt x="385214" y="465621"/>
                </a:lnTo>
                <a:lnTo>
                  <a:pt x="357446" y="443536"/>
                </a:lnTo>
                <a:lnTo>
                  <a:pt x="327251" y="453728"/>
                </a:lnTo>
                <a:lnTo>
                  <a:pt x="295145" y="459398"/>
                </a:lnTo>
                <a:lnTo>
                  <a:pt x="262105" y="460446"/>
                </a:lnTo>
                <a:lnTo>
                  <a:pt x="229109" y="456770"/>
                </a:lnTo>
                <a:lnTo>
                  <a:pt x="197792" y="448486"/>
                </a:lnTo>
                <a:lnTo>
                  <a:pt x="169658" y="436062"/>
                </a:lnTo>
                <a:lnTo>
                  <a:pt x="145492" y="419927"/>
                </a:lnTo>
                <a:lnTo>
                  <a:pt x="126081" y="400510"/>
                </a:lnTo>
                <a:lnTo>
                  <a:pt x="70332" y="392970"/>
                </a:lnTo>
                <a:lnTo>
                  <a:pt x="30718" y="364109"/>
                </a:lnTo>
                <a:lnTo>
                  <a:pt x="21530" y="324336"/>
                </a:lnTo>
                <a:lnTo>
                  <a:pt x="29730" y="305030"/>
                </a:lnTo>
                <a:lnTo>
                  <a:pt x="46079" y="287997"/>
                </a:lnTo>
                <a:lnTo>
                  <a:pt x="23097" y="274466"/>
                </a:lnTo>
                <a:lnTo>
                  <a:pt x="7445" y="256927"/>
                </a:lnTo>
                <a:lnTo>
                  <a:pt x="0" y="236807"/>
                </a:lnTo>
                <a:lnTo>
                  <a:pt x="1637" y="215537"/>
                </a:lnTo>
                <a:lnTo>
                  <a:pt x="12452" y="195691"/>
                </a:lnTo>
                <a:lnTo>
                  <a:pt x="30868" y="179586"/>
                </a:lnTo>
                <a:lnTo>
                  <a:pt x="55262" y="168262"/>
                </a:lnTo>
                <a:lnTo>
                  <a:pt x="84008" y="162762"/>
                </a:lnTo>
                <a:lnTo>
                  <a:pt x="84796" y="161236"/>
                </a:lnTo>
                <a:close/>
              </a:path>
              <a:path w="935990" h="489585">
                <a:moveTo>
                  <a:pt x="46089" y="287994"/>
                </a:moveTo>
                <a:lnTo>
                  <a:pt x="58969" y="292490"/>
                </a:lnTo>
                <a:lnTo>
                  <a:pt x="72572" y="295521"/>
                </a:lnTo>
                <a:lnTo>
                  <a:pt x="86659" y="297048"/>
                </a:lnTo>
                <a:lnTo>
                  <a:pt x="100988" y="297032"/>
                </a:lnTo>
              </a:path>
              <a:path w="935990" h="489585">
                <a:moveTo>
                  <a:pt x="126082" y="400510"/>
                </a:moveTo>
                <a:lnTo>
                  <a:pt x="134321" y="399823"/>
                </a:lnTo>
                <a:lnTo>
                  <a:pt x="142398" y="398369"/>
                </a:lnTo>
                <a:lnTo>
                  <a:pt x="150101" y="396184"/>
                </a:lnTo>
              </a:path>
              <a:path w="935990" h="489585">
                <a:moveTo>
                  <a:pt x="357436" y="443534"/>
                </a:moveTo>
                <a:lnTo>
                  <a:pt x="351641" y="437343"/>
                </a:lnTo>
                <a:lnTo>
                  <a:pt x="346790" y="430728"/>
                </a:lnTo>
                <a:lnTo>
                  <a:pt x="342963" y="423802"/>
                </a:lnTo>
              </a:path>
              <a:path w="935990" h="489585">
                <a:moveTo>
                  <a:pt x="619153" y="415739"/>
                </a:moveTo>
                <a:lnTo>
                  <a:pt x="622143" y="408688"/>
                </a:lnTo>
                <a:lnTo>
                  <a:pt x="624080" y="401431"/>
                </a:lnTo>
                <a:lnTo>
                  <a:pt x="624932" y="394088"/>
                </a:lnTo>
              </a:path>
              <a:path w="935990" h="489585">
                <a:moveTo>
                  <a:pt x="810912" y="340782"/>
                </a:moveTo>
                <a:lnTo>
                  <a:pt x="806174" y="315751"/>
                </a:lnTo>
                <a:lnTo>
                  <a:pt x="792114" y="293076"/>
                </a:lnTo>
                <a:lnTo>
                  <a:pt x="769836" y="274025"/>
                </a:lnTo>
                <a:lnTo>
                  <a:pt x="740445" y="259864"/>
                </a:lnTo>
              </a:path>
              <a:path w="935990" h="489585">
                <a:moveTo>
                  <a:pt x="906574" y="173596"/>
                </a:moveTo>
                <a:lnTo>
                  <a:pt x="900616" y="182116"/>
                </a:lnTo>
                <a:lnTo>
                  <a:pt x="893348" y="190064"/>
                </a:lnTo>
                <a:lnTo>
                  <a:pt x="884849" y="197364"/>
                </a:lnTo>
                <a:lnTo>
                  <a:pt x="875197" y="203939"/>
                </a:lnTo>
              </a:path>
              <a:path w="935990" h="489585">
                <a:moveTo>
                  <a:pt x="830720" y="61512"/>
                </a:moveTo>
                <a:lnTo>
                  <a:pt x="831918" y="66239"/>
                </a:lnTo>
                <a:lnTo>
                  <a:pt x="832473" y="71038"/>
                </a:lnTo>
                <a:lnTo>
                  <a:pt x="832376" y="75842"/>
                </a:lnTo>
              </a:path>
              <a:path w="935990" h="489585">
                <a:moveTo>
                  <a:pt x="646829" y="26414"/>
                </a:moveTo>
                <a:lnTo>
                  <a:pt x="640258" y="31923"/>
                </a:lnTo>
                <a:lnTo>
                  <a:pt x="634843" y="38078"/>
                </a:lnTo>
                <a:lnTo>
                  <a:pt x="630755" y="44689"/>
                </a:lnTo>
              </a:path>
              <a:path w="935990" h="489585">
                <a:moveTo>
                  <a:pt x="486951" y="37199"/>
                </a:moveTo>
                <a:lnTo>
                  <a:pt x="483449" y="42202"/>
                </a:lnTo>
                <a:lnTo>
                  <a:pt x="480833" y="47496"/>
                </a:lnTo>
                <a:lnTo>
                  <a:pt x="479166" y="52960"/>
                </a:lnTo>
              </a:path>
              <a:path w="935990" h="489585">
                <a:moveTo>
                  <a:pt x="303797" y="57271"/>
                </a:moveTo>
                <a:lnTo>
                  <a:pt x="311319" y="60631"/>
                </a:lnTo>
                <a:lnTo>
                  <a:pt x="318535" y="64307"/>
                </a:lnTo>
                <a:lnTo>
                  <a:pt x="325424" y="68287"/>
                </a:lnTo>
                <a:lnTo>
                  <a:pt x="331968" y="72561"/>
                </a:lnTo>
              </a:path>
              <a:path w="935990" h="489585">
                <a:moveTo>
                  <a:pt x="84796" y="161236"/>
                </a:moveTo>
                <a:lnTo>
                  <a:pt x="85837" y="166682"/>
                </a:lnTo>
                <a:lnTo>
                  <a:pt x="87480" y="172062"/>
                </a:lnTo>
                <a:lnTo>
                  <a:pt x="89712" y="177323"/>
                </a:lnTo>
              </a:path>
            </a:pathLst>
          </a:custGeom>
          <a:ln w="9524">
            <a:solidFill>
              <a:srgbClr val="000000"/>
            </a:solidFill>
          </a:ln>
        </p:spPr>
        <p:txBody>
          <a:bodyPr wrap="square" lIns="0" tIns="0" rIns="0" bIns="0" rtlCol="0"/>
          <a:lstStyle/>
          <a:p>
            <a:endParaRPr/>
          </a:p>
        </p:txBody>
      </p:sp>
      <p:sp>
        <p:nvSpPr>
          <p:cNvPr id="21" name="bg object 21"/>
          <p:cNvSpPr/>
          <p:nvPr/>
        </p:nvSpPr>
        <p:spPr>
          <a:xfrm>
            <a:off x="8361693" y="4680295"/>
            <a:ext cx="267335" cy="255270"/>
          </a:xfrm>
          <a:custGeom>
            <a:avLst/>
            <a:gdLst/>
            <a:ahLst/>
            <a:cxnLst/>
            <a:rect l="l" t="t" r="r" b="b"/>
            <a:pathLst>
              <a:path w="267334" h="255270">
                <a:moveTo>
                  <a:pt x="133403" y="255234"/>
                </a:moveTo>
                <a:lnTo>
                  <a:pt x="81476" y="251891"/>
                </a:lnTo>
                <a:lnTo>
                  <a:pt x="39072" y="242775"/>
                </a:lnTo>
                <a:lnTo>
                  <a:pt x="10483" y="229253"/>
                </a:lnTo>
                <a:lnTo>
                  <a:pt x="0" y="212695"/>
                </a:lnTo>
                <a:lnTo>
                  <a:pt x="0" y="42539"/>
                </a:lnTo>
                <a:lnTo>
                  <a:pt x="10483" y="25980"/>
                </a:lnTo>
                <a:lnTo>
                  <a:pt x="39072" y="12459"/>
                </a:lnTo>
                <a:lnTo>
                  <a:pt x="81476" y="3342"/>
                </a:lnTo>
                <a:lnTo>
                  <a:pt x="133403" y="0"/>
                </a:lnTo>
                <a:lnTo>
                  <a:pt x="185329" y="3342"/>
                </a:lnTo>
                <a:lnTo>
                  <a:pt x="227733" y="12459"/>
                </a:lnTo>
                <a:lnTo>
                  <a:pt x="256322" y="25980"/>
                </a:lnTo>
                <a:lnTo>
                  <a:pt x="266806" y="42539"/>
                </a:lnTo>
                <a:lnTo>
                  <a:pt x="266806" y="212695"/>
                </a:lnTo>
                <a:lnTo>
                  <a:pt x="256322" y="229253"/>
                </a:lnTo>
                <a:lnTo>
                  <a:pt x="227733" y="242775"/>
                </a:lnTo>
                <a:lnTo>
                  <a:pt x="185329" y="251891"/>
                </a:lnTo>
                <a:lnTo>
                  <a:pt x="133403" y="255234"/>
                </a:lnTo>
                <a:close/>
              </a:path>
            </a:pathLst>
          </a:custGeom>
          <a:solidFill>
            <a:srgbClr val="FFFFFF"/>
          </a:solidFill>
        </p:spPr>
        <p:txBody>
          <a:bodyPr wrap="square" lIns="0" tIns="0" rIns="0" bIns="0" rtlCol="0"/>
          <a:lstStyle/>
          <a:p>
            <a:endParaRPr/>
          </a:p>
        </p:txBody>
      </p:sp>
      <p:sp>
        <p:nvSpPr>
          <p:cNvPr id="22" name="bg object 22"/>
          <p:cNvSpPr/>
          <p:nvPr/>
        </p:nvSpPr>
        <p:spPr>
          <a:xfrm>
            <a:off x="8361693" y="4680295"/>
            <a:ext cx="267335" cy="255270"/>
          </a:xfrm>
          <a:custGeom>
            <a:avLst/>
            <a:gdLst/>
            <a:ahLst/>
            <a:cxnLst/>
            <a:rect l="l" t="t" r="r" b="b"/>
            <a:pathLst>
              <a:path w="267334" h="255270">
                <a:moveTo>
                  <a:pt x="266806" y="42539"/>
                </a:moveTo>
                <a:lnTo>
                  <a:pt x="256322" y="59097"/>
                </a:lnTo>
                <a:lnTo>
                  <a:pt x="227733" y="72618"/>
                </a:lnTo>
                <a:lnTo>
                  <a:pt x="185329" y="81735"/>
                </a:lnTo>
                <a:lnTo>
                  <a:pt x="133403" y="85078"/>
                </a:lnTo>
                <a:lnTo>
                  <a:pt x="81476" y="81735"/>
                </a:lnTo>
                <a:lnTo>
                  <a:pt x="39072" y="72618"/>
                </a:lnTo>
                <a:lnTo>
                  <a:pt x="10483" y="59097"/>
                </a:lnTo>
                <a:lnTo>
                  <a:pt x="0" y="42539"/>
                </a:lnTo>
              </a:path>
              <a:path w="267334" h="255270">
                <a:moveTo>
                  <a:pt x="0" y="42539"/>
                </a:moveTo>
                <a:lnTo>
                  <a:pt x="10483" y="25980"/>
                </a:lnTo>
                <a:lnTo>
                  <a:pt x="39072" y="12459"/>
                </a:lnTo>
                <a:lnTo>
                  <a:pt x="81476" y="3342"/>
                </a:lnTo>
                <a:lnTo>
                  <a:pt x="133403" y="0"/>
                </a:lnTo>
                <a:lnTo>
                  <a:pt x="185329" y="3342"/>
                </a:lnTo>
                <a:lnTo>
                  <a:pt x="227733" y="12459"/>
                </a:lnTo>
                <a:lnTo>
                  <a:pt x="256322" y="25980"/>
                </a:lnTo>
                <a:lnTo>
                  <a:pt x="266806" y="42539"/>
                </a:lnTo>
                <a:lnTo>
                  <a:pt x="266806" y="212695"/>
                </a:lnTo>
                <a:lnTo>
                  <a:pt x="256322" y="229253"/>
                </a:lnTo>
                <a:lnTo>
                  <a:pt x="227733" y="242775"/>
                </a:lnTo>
                <a:lnTo>
                  <a:pt x="185329" y="251891"/>
                </a:lnTo>
                <a:lnTo>
                  <a:pt x="133403" y="255234"/>
                </a:lnTo>
                <a:lnTo>
                  <a:pt x="81476" y="251891"/>
                </a:lnTo>
                <a:lnTo>
                  <a:pt x="39072" y="242775"/>
                </a:lnTo>
                <a:lnTo>
                  <a:pt x="10483" y="229253"/>
                </a:lnTo>
                <a:lnTo>
                  <a:pt x="0" y="212695"/>
                </a:lnTo>
                <a:lnTo>
                  <a:pt x="0" y="42539"/>
                </a:lnTo>
                <a:close/>
              </a:path>
            </a:pathLst>
          </a:custGeom>
          <a:ln w="9524">
            <a:solidFill>
              <a:srgbClr val="424242"/>
            </a:solidFill>
          </a:ln>
        </p:spPr>
        <p:txBody>
          <a:bodyPr wrap="square" lIns="0" tIns="0" rIns="0" bIns="0" rtlCol="0"/>
          <a:lstStyle/>
          <a:p>
            <a:endParaRPr/>
          </a:p>
        </p:txBody>
      </p:sp>
      <p:sp>
        <p:nvSpPr>
          <p:cNvPr id="23" name="bg object 23"/>
          <p:cNvSpPr/>
          <p:nvPr/>
        </p:nvSpPr>
        <p:spPr>
          <a:xfrm>
            <a:off x="8361693" y="4800076"/>
            <a:ext cx="267335" cy="145415"/>
          </a:xfrm>
          <a:custGeom>
            <a:avLst/>
            <a:gdLst/>
            <a:ahLst/>
            <a:cxnLst/>
            <a:rect l="l" t="t" r="r" b="b"/>
            <a:pathLst>
              <a:path w="267334" h="145414">
                <a:moveTo>
                  <a:pt x="133403" y="144922"/>
                </a:moveTo>
                <a:lnTo>
                  <a:pt x="81476" y="143024"/>
                </a:lnTo>
                <a:lnTo>
                  <a:pt x="39072" y="137848"/>
                </a:lnTo>
                <a:lnTo>
                  <a:pt x="10483" y="130170"/>
                </a:lnTo>
                <a:lnTo>
                  <a:pt x="0" y="120768"/>
                </a:lnTo>
                <a:lnTo>
                  <a:pt x="0" y="24153"/>
                </a:lnTo>
                <a:lnTo>
                  <a:pt x="10483" y="14752"/>
                </a:lnTo>
                <a:lnTo>
                  <a:pt x="39072" y="7074"/>
                </a:lnTo>
                <a:lnTo>
                  <a:pt x="81476" y="1898"/>
                </a:lnTo>
                <a:lnTo>
                  <a:pt x="133403" y="0"/>
                </a:lnTo>
                <a:lnTo>
                  <a:pt x="185329" y="1898"/>
                </a:lnTo>
                <a:lnTo>
                  <a:pt x="227733" y="7074"/>
                </a:lnTo>
                <a:lnTo>
                  <a:pt x="256322" y="14752"/>
                </a:lnTo>
                <a:lnTo>
                  <a:pt x="266806" y="24153"/>
                </a:lnTo>
                <a:lnTo>
                  <a:pt x="266806" y="120768"/>
                </a:lnTo>
                <a:lnTo>
                  <a:pt x="256322" y="130170"/>
                </a:lnTo>
                <a:lnTo>
                  <a:pt x="227733" y="137848"/>
                </a:lnTo>
                <a:lnTo>
                  <a:pt x="185329" y="143024"/>
                </a:lnTo>
                <a:lnTo>
                  <a:pt x="133403" y="144922"/>
                </a:lnTo>
                <a:close/>
              </a:path>
            </a:pathLst>
          </a:custGeom>
          <a:solidFill>
            <a:srgbClr val="FFFFFF"/>
          </a:solidFill>
        </p:spPr>
        <p:txBody>
          <a:bodyPr wrap="square" lIns="0" tIns="0" rIns="0" bIns="0" rtlCol="0"/>
          <a:lstStyle/>
          <a:p>
            <a:endParaRPr/>
          </a:p>
        </p:txBody>
      </p:sp>
      <p:sp>
        <p:nvSpPr>
          <p:cNvPr id="24" name="bg object 24"/>
          <p:cNvSpPr/>
          <p:nvPr/>
        </p:nvSpPr>
        <p:spPr>
          <a:xfrm>
            <a:off x="8361693" y="4800076"/>
            <a:ext cx="267335" cy="145415"/>
          </a:xfrm>
          <a:custGeom>
            <a:avLst/>
            <a:gdLst/>
            <a:ahLst/>
            <a:cxnLst/>
            <a:rect l="l" t="t" r="r" b="b"/>
            <a:pathLst>
              <a:path w="267334" h="145414">
                <a:moveTo>
                  <a:pt x="266806" y="24153"/>
                </a:moveTo>
                <a:lnTo>
                  <a:pt x="256322" y="33555"/>
                </a:lnTo>
                <a:lnTo>
                  <a:pt x="227733" y="41233"/>
                </a:lnTo>
                <a:lnTo>
                  <a:pt x="185329" y="46409"/>
                </a:lnTo>
                <a:lnTo>
                  <a:pt x="133403" y="48307"/>
                </a:lnTo>
                <a:lnTo>
                  <a:pt x="81476" y="46409"/>
                </a:lnTo>
                <a:lnTo>
                  <a:pt x="39072" y="41233"/>
                </a:lnTo>
                <a:lnTo>
                  <a:pt x="10483" y="33555"/>
                </a:lnTo>
                <a:lnTo>
                  <a:pt x="0" y="24153"/>
                </a:lnTo>
              </a:path>
              <a:path w="267334" h="145414">
                <a:moveTo>
                  <a:pt x="0" y="24153"/>
                </a:moveTo>
                <a:lnTo>
                  <a:pt x="10483" y="14752"/>
                </a:lnTo>
                <a:lnTo>
                  <a:pt x="39072" y="7074"/>
                </a:lnTo>
                <a:lnTo>
                  <a:pt x="81476" y="1898"/>
                </a:lnTo>
                <a:lnTo>
                  <a:pt x="133403" y="0"/>
                </a:lnTo>
                <a:lnTo>
                  <a:pt x="185329" y="1898"/>
                </a:lnTo>
                <a:lnTo>
                  <a:pt x="227733" y="7074"/>
                </a:lnTo>
                <a:lnTo>
                  <a:pt x="256322" y="14752"/>
                </a:lnTo>
                <a:lnTo>
                  <a:pt x="266806" y="24153"/>
                </a:lnTo>
                <a:lnTo>
                  <a:pt x="266806" y="120768"/>
                </a:lnTo>
                <a:lnTo>
                  <a:pt x="256322" y="130170"/>
                </a:lnTo>
                <a:lnTo>
                  <a:pt x="227733" y="137848"/>
                </a:lnTo>
                <a:lnTo>
                  <a:pt x="185329" y="143024"/>
                </a:lnTo>
                <a:lnTo>
                  <a:pt x="133403" y="144922"/>
                </a:lnTo>
                <a:lnTo>
                  <a:pt x="81476" y="143024"/>
                </a:lnTo>
                <a:lnTo>
                  <a:pt x="39072" y="137848"/>
                </a:lnTo>
                <a:lnTo>
                  <a:pt x="10483" y="130170"/>
                </a:lnTo>
                <a:lnTo>
                  <a:pt x="0" y="120768"/>
                </a:lnTo>
                <a:lnTo>
                  <a:pt x="0" y="24153"/>
                </a:lnTo>
                <a:close/>
              </a:path>
            </a:pathLst>
          </a:custGeom>
          <a:ln w="9524">
            <a:solidFill>
              <a:srgbClr val="424242"/>
            </a:solidFill>
          </a:ln>
        </p:spPr>
        <p:txBody>
          <a:bodyPr wrap="square" lIns="0" tIns="0" rIns="0" bIns="0" rtlCol="0"/>
          <a:lstStyle/>
          <a:p>
            <a:endParaRPr/>
          </a:p>
        </p:txBody>
      </p:sp>
      <p:pic>
        <p:nvPicPr>
          <p:cNvPr id="25" name="bg object 25"/>
          <p:cNvPicPr/>
          <p:nvPr/>
        </p:nvPicPr>
        <p:blipFill>
          <a:blip r:embed="rId3" cstate="print"/>
          <a:stretch>
            <a:fillRect/>
          </a:stretch>
        </p:blipFill>
        <p:spPr>
          <a:xfrm>
            <a:off x="355575" y="1844275"/>
            <a:ext cx="1978734" cy="1231250"/>
          </a:xfrm>
          <a:prstGeom prst="rect">
            <a:avLst/>
          </a:prstGeom>
        </p:spPr>
      </p:pic>
      <p:pic>
        <p:nvPicPr>
          <p:cNvPr id="26" name="bg object 26"/>
          <p:cNvPicPr/>
          <p:nvPr/>
        </p:nvPicPr>
        <p:blipFill>
          <a:blip r:embed="rId4" cstate="print"/>
          <a:stretch>
            <a:fillRect/>
          </a:stretch>
        </p:blipFill>
        <p:spPr>
          <a:xfrm>
            <a:off x="6118050" y="1836626"/>
            <a:ext cx="2405500" cy="1374571"/>
          </a:xfrm>
          <a:prstGeom prst="rect">
            <a:avLst/>
          </a:prstGeom>
        </p:spPr>
      </p:pic>
      <p:pic>
        <p:nvPicPr>
          <p:cNvPr id="27" name="bg object 27"/>
          <p:cNvPicPr/>
          <p:nvPr/>
        </p:nvPicPr>
        <p:blipFill>
          <a:blip r:embed="rId5" cstate="print"/>
          <a:stretch>
            <a:fillRect/>
          </a:stretch>
        </p:blipFill>
        <p:spPr>
          <a:xfrm>
            <a:off x="2039175" y="3939592"/>
            <a:ext cx="632948" cy="364460"/>
          </a:xfrm>
          <a:prstGeom prst="rect">
            <a:avLst/>
          </a:prstGeom>
        </p:spPr>
      </p:pic>
      <p:pic>
        <p:nvPicPr>
          <p:cNvPr id="28" name="bg object 28"/>
          <p:cNvPicPr/>
          <p:nvPr/>
        </p:nvPicPr>
        <p:blipFill>
          <a:blip r:embed="rId6" cstate="print"/>
          <a:stretch>
            <a:fillRect/>
          </a:stretch>
        </p:blipFill>
        <p:spPr>
          <a:xfrm>
            <a:off x="5485250" y="3304299"/>
            <a:ext cx="767789" cy="393601"/>
          </a:xfrm>
          <a:prstGeom prst="rect">
            <a:avLst/>
          </a:prstGeom>
        </p:spPr>
      </p:pic>
      <p:pic>
        <p:nvPicPr>
          <p:cNvPr id="29" name="bg object 29"/>
          <p:cNvPicPr/>
          <p:nvPr/>
        </p:nvPicPr>
        <p:blipFill>
          <a:blip r:embed="rId7" cstate="print"/>
          <a:stretch>
            <a:fillRect/>
          </a:stretch>
        </p:blipFill>
        <p:spPr>
          <a:xfrm>
            <a:off x="5794124" y="3591399"/>
            <a:ext cx="1099250" cy="221374"/>
          </a:xfrm>
          <a:prstGeom prst="rect">
            <a:avLst/>
          </a:prstGeom>
        </p:spPr>
      </p:pic>
      <p:pic>
        <p:nvPicPr>
          <p:cNvPr id="30" name="bg object 30"/>
          <p:cNvPicPr/>
          <p:nvPr/>
        </p:nvPicPr>
        <p:blipFill>
          <a:blip r:embed="rId8" cstate="print"/>
          <a:stretch>
            <a:fillRect/>
          </a:stretch>
        </p:blipFill>
        <p:spPr>
          <a:xfrm>
            <a:off x="4553087" y="2067462"/>
            <a:ext cx="1284774" cy="675788"/>
          </a:xfrm>
          <a:prstGeom prst="rect">
            <a:avLst/>
          </a:prstGeom>
        </p:spPr>
      </p:pic>
      <p:pic>
        <p:nvPicPr>
          <p:cNvPr id="31" name="bg object 31"/>
          <p:cNvPicPr/>
          <p:nvPr/>
        </p:nvPicPr>
        <p:blipFill>
          <a:blip r:embed="rId9" cstate="print"/>
          <a:stretch>
            <a:fillRect/>
          </a:stretch>
        </p:blipFill>
        <p:spPr>
          <a:xfrm>
            <a:off x="355574" y="3324330"/>
            <a:ext cx="1636906" cy="282050"/>
          </a:xfrm>
          <a:prstGeom prst="rect">
            <a:avLst/>
          </a:prstGeom>
        </p:spPr>
      </p:pic>
      <p:pic>
        <p:nvPicPr>
          <p:cNvPr id="32" name="bg object 32"/>
          <p:cNvPicPr/>
          <p:nvPr/>
        </p:nvPicPr>
        <p:blipFill>
          <a:blip r:embed="rId10" cstate="print"/>
          <a:stretch>
            <a:fillRect/>
          </a:stretch>
        </p:blipFill>
        <p:spPr>
          <a:xfrm>
            <a:off x="2939825" y="2249562"/>
            <a:ext cx="548699" cy="548700"/>
          </a:xfrm>
          <a:prstGeom prst="rect">
            <a:avLst/>
          </a:prstGeom>
        </p:spPr>
      </p:pic>
      <p:pic>
        <p:nvPicPr>
          <p:cNvPr id="33" name="bg object 33"/>
          <p:cNvPicPr/>
          <p:nvPr/>
        </p:nvPicPr>
        <p:blipFill>
          <a:blip r:embed="rId11" cstate="print"/>
          <a:stretch>
            <a:fillRect/>
          </a:stretch>
        </p:blipFill>
        <p:spPr>
          <a:xfrm>
            <a:off x="3213375" y="4192975"/>
            <a:ext cx="2877203" cy="364449"/>
          </a:xfrm>
          <a:prstGeom prst="rect">
            <a:avLst/>
          </a:prstGeom>
        </p:spPr>
      </p:pic>
      <p:pic>
        <p:nvPicPr>
          <p:cNvPr id="34" name="bg object 34"/>
          <p:cNvPicPr/>
          <p:nvPr/>
        </p:nvPicPr>
        <p:blipFill>
          <a:blip r:embed="rId12" cstate="print"/>
          <a:stretch>
            <a:fillRect/>
          </a:stretch>
        </p:blipFill>
        <p:spPr>
          <a:xfrm>
            <a:off x="3488532" y="3075524"/>
            <a:ext cx="1284773" cy="669923"/>
          </a:xfrm>
          <a:prstGeom prst="rect">
            <a:avLst/>
          </a:prstGeom>
        </p:spPr>
      </p:pic>
      <p:sp>
        <p:nvSpPr>
          <p:cNvPr id="2" name="Holder 2"/>
          <p:cNvSpPr>
            <a:spLocks noGrp="1"/>
          </p:cNvSpPr>
          <p:nvPr>
            <p:ph type="title"/>
          </p:nvPr>
        </p:nvSpPr>
        <p:spPr/>
        <p:txBody>
          <a:bodyPr lIns="0" tIns="0" rIns="0" bIns="0"/>
          <a:lstStyle>
            <a:lvl1pPr>
              <a:defRPr sz="3200" b="0" i="0">
                <a:solidFill>
                  <a:schemeClr val="bg1"/>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bg1"/>
                </a:solidFill>
                <a:latin typeface="Roboto"/>
                <a:cs typeface="Roboto"/>
              </a:defRPr>
            </a:lvl1pPr>
          </a:lstStyle>
          <a:p>
            <a:pPr marL="12700">
              <a:lnSpc>
                <a:spcPct val="100000"/>
              </a:lnSpc>
              <a:spcBef>
                <a:spcPts val="10"/>
              </a:spcBef>
            </a:pPr>
            <a:r>
              <a:rPr spc="-15" dirty="0"/>
              <a:t>Chaina</a:t>
            </a:r>
            <a:r>
              <a:rPr spc="-50" dirty="0"/>
              <a:t> </a:t>
            </a:r>
            <a:r>
              <a:rPr spc="-15" dirty="0"/>
              <a:t>Oliveira</a:t>
            </a:r>
          </a:p>
        </p:txBody>
      </p:sp>
      <p:sp>
        <p:nvSpPr>
          <p:cNvPr id="4" name="Holder 4"/>
          <p:cNvSpPr>
            <a:spLocks noGrp="1"/>
          </p:cNvSpPr>
          <p:nvPr>
            <p:ph type="dt" sz="half" idx="6"/>
          </p:nvPr>
        </p:nvSpPr>
        <p:spPr/>
        <p:txBody>
          <a:bodyPr lIns="0" tIns="0" rIns="0" bIns="0"/>
          <a:lstStyle>
            <a:lvl1pPr>
              <a:defRPr sz="900" b="0" i="0">
                <a:solidFill>
                  <a:schemeClr val="tx1"/>
                </a:solidFill>
                <a:latin typeface="Arial MT"/>
                <a:cs typeface="Arial MT"/>
              </a:defRPr>
            </a:lvl1pPr>
          </a:lstStyle>
          <a:p>
            <a:pPr marL="12700" marR="5080" indent="22225">
              <a:lnSpc>
                <a:spcPts val="1050"/>
              </a:lnSpc>
              <a:spcBef>
                <a:spcPts val="75"/>
              </a:spcBef>
            </a:pPr>
            <a:r>
              <a:rPr spc="-5" dirty="0"/>
              <a:t>BD </a:t>
            </a:r>
            <a:r>
              <a:rPr dirty="0"/>
              <a:t>e </a:t>
            </a:r>
            <a:r>
              <a:rPr spc="-235" dirty="0"/>
              <a:t> </a:t>
            </a:r>
            <a:r>
              <a:rPr spc="-5" dirty="0"/>
              <a:t>Cloud</a:t>
            </a:r>
          </a:p>
        </p:txBody>
      </p:sp>
      <p:sp>
        <p:nvSpPr>
          <p:cNvPr id="5" name="Holder 5"/>
          <p:cNvSpPr>
            <a:spLocks noGrp="1"/>
          </p:cNvSpPr>
          <p:nvPr>
            <p:ph type="sldNum" sz="quarter" idx="7"/>
          </p:nvPr>
        </p:nvSpPr>
        <p:spPr/>
        <p:txBody>
          <a:bodyPr lIns="0" tIns="0" rIns="0" bIns="0"/>
          <a:lstStyle>
            <a:lvl1pPr>
              <a:defRPr sz="1000" b="0" i="0">
                <a:solidFill>
                  <a:srgbClr val="737373"/>
                </a:solidFill>
                <a:latin typeface="Roboto"/>
                <a:cs typeface="Roboto"/>
              </a:defRPr>
            </a:lvl1pPr>
          </a:lstStyle>
          <a:p>
            <a:pPr marL="38100">
              <a:lnSpc>
                <a:spcPct val="100000"/>
              </a:lnSpc>
              <a:spcBef>
                <a:spcPts val="25"/>
              </a:spcBef>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Roboto"/>
                <a:cs typeface="Roboto"/>
              </a:defRPr>
            </a:lvl1pPr>
          </a:lstStyle>
          <a:p>
            <a:pPr marL="12700">
              <a:lnSpc>
                <a:spcPct val="100000"/>
              </a:lnSpc>
              <a:spcBef>
                <a:spcPts val="10"/>
              </a:spcBef>
            </a:pPr>
            <a:r>
              <a:rPr spc="-15" dirty="0"/>
              <a:t>Chaina</a:t>
            </a:r>
            <a:r>
              <a:rPr spc="-50" dirty="0"/>
              <a:t> </a:t>
            </a:r>
            <a:r>
              <a:rPr spc="-15" dirty="0"/>
              <a:t>Oliveira</a:t>
            </a:r>
          </a:p>
        </p:txBody>
      </p:sp>
      <p:sp>
        <p:nvSpPr>
          <p:cNvPr id="3" name="Holder 3"/>
          <p:cNvSpPr>
            <a:spLocks noGrp="1"/>
          </p:cNvSpPr>
          <p:nvPr>
            <p:ph type="dt" sz="half" idx="6"/>
          </p:nvPr>
        </p:nvSpPr>
        <p:spPr/>
        <p:txBody>
          <a:bodyPr lIns="0" tIns="0" rIns="0" bIns="0"/>
          <a:lstStyle>
            <a:lvl1pPr>
              <a:defRPr sz="900" b="0" i="0">
                <a:solidFill>
                  <a:schemeClr val="tx1"/>
                </a:solidFill>
                <a:latin typeface="Arial MT"/>
                <a:cs typeface="Arial MT"/>
              </a:defRPr>
            </a:lvl1pPr>
          </a:lstStyle>
          <a:p>
            <a:pPr marL="12700" marR="5080" indent="22225">
              <a:lnSpc>
                <a:spcPts val="1050"/>
              </a:lnSpc>
              <a:spcBef>
                <a:spcPts val="75"/>
              </a:spcBef>
            </a:pPr>
            <a:r>
              <a:rPr spc="-5" dirty="0"/>
              <a:t>BD </a:t>
            </a:r>
            <a:r>
              <a:rPr dirty="0"/>
              <a:t>e </a:t>
            </a:r>
            <a:r>
              <a:rPr spc="-235" dirty="0"/>
              <a:t> </a:t>
            </a:r>
            <a:r>
              <a:rPr spc="-5" dirty="0"/>
              <a:t>Cloud</a:t>
            </a:r>
          </a:p>
        </p:txBody>
      </p:sp>
      <p:sp>
        <p:nvSpPr>
          <p:cNvPr id="4" name="Holder 4"/>
          <p:cNvSpPr>
            <a:spLocks noGrp="1"/>
          </p:cNvSpPr>
          <p:nvPr>
            <p:ph type="sldNum" sz="quarter" idx="7"/>
          </p:nvPr>
        </p:nvSpPr>
        <p:spPr/>
        <p:txBody>
          <a:bodyPr lIns="0" tIns="0" rIns="0" bIns="0"/>
          <a:lstStyle>
            <a:lvl1pPr>
              <a:defRPr sz="1000" b="0" i="0">
                <a:solidFill>
                  <a:srgbClr val="737373"/>
                </a:solidFill>
                <a:latin typeface="Roboto"/>
                <a:cs typeface="Roboto"/>
              </a:defRPr>
            </a:lvl1pPr>
          </a:lstStyle>
          <a:p>
            <a:pPr marL="38100">
              <a:lnSpc>
                <a:spcPct val="100000"/>
              </a:lnSpc>
              <a:spcBef>
                <a:spcPts val="25"/>
              </a:spcBef>
            </a:pPr>
            <a:fld id="{81D60167-4931-47E6-BA6A-407CBD079E47}" type="slidenum">
              <a:rPr spc="-5" dirty="0"/>
              <a:t>‹#›</a:t>
            </a:fld>
            <a:endParaRPr spc="-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1914-C1BA-AAF2-7F1D-318389B5A57B}"/>
              </a:ext>
            </a:extLst>
          </p:cNvPr>
          <p:cNvSpPr>
            <a:spLocks noGrp="1"/>
          </p:cNvSpPr>
          <p:nvPr>
            <p:ph type="ctrTitle"/>
          </p:nvPr>
        </p:nvSpPr>
        <p:spPr>
          <a:xfrm>
            <a:off x="1143000" y="1247477"/>
            <a:ext cx="6858000" cy="1384995"/>
          </a:xfrm>
        </p:spPr>
        <p:txBody>
          <a:bodyPr anchor="b"/>
          <a:lstStyle>
            <a:lvl1pPr algn="ctr">
              <a:defRPr sz="4500"/>
            </a:lvl1pPr>
          </a:lstStyle>
          <a:p>
            <a:r>
              <a:rPr lang="en-US"/>
              <a:t>Click to edit Master title style</a:t>
            </a:r>
            <a:endParaRPr lang="pt-BR"/>
          </a:p>
        </p:txBody>
      </p:sp>
      <p:sp>
        <p:nvSpPr>
          <p:cNvPr id="3" name="Subtitle 2">
            <a:extLst>
              <a:ext uri="{FF2B5EF4-FFF2-40B4-BE49-F238E27FC236}">
                <a16:creationId xmlns:a16="http://schemas.microsoft.com/office/drawing/2014/main" id="{1FB24402-E239-C568-F7D2-841C3AA4FFBE}"/>
              </a:ext>
            </a:extLst>
          </p:cNvPr>
          <p:cNvSpPr>
            <a:spLocks noGrp="1"/>
          </p:cNvSpPr>
          <p:nvPr>
            <p:ph type="subTitle" idx="1"/>
          </p:nvPr>
        </p:nvSpPr>
        <p:spPr>
          <a:xfrm>
            <a:off x="1143000" y="270152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0881CA9C-886A-FCC7-7592-EC3FF332FD0C}"/>
              </a:ext>
            </a:extLst>
          </p:cNvPr>
          <p:cNvSpPr>
            <a:spLocks noGrp="1"/>
          </p:cNvSpPr>
          <p:nvPr>
            <p:ph type="dt" sz="half" idx="10"/>
          </p:nvPr>
        </p:nvSpPr>
        <p:spPr/>
        <p:txBody>
          <a:bodyPr/>
          <a:lstStyle/>
          <a:p>
            <a:fld id="{3BA7C711-D8FA-463A-B8B3-3F54C9C2BE78}" type="datetimeFigureOut">
              <a:rPr lang="pt-BR" smtClean="0"/>
              <a:t>12/05/2023</a:t>
            </a:fld>
            <a:endParaRPr lang="pt-BR"/>
          </a:p>
        </p:txBody>
      </p:sp>
      <p:sp>
        <p:nvSpPr>
          <p:cNvPr id="5" name="Footer Placeholder 4">
            <a:extLst>
              <a:ext uri="{FF2B5EF4-FFF2-40B4-BE49-F238E27FC236}">
                <a16:creationId xmlns:a16="http://schemas.microsoft.com/office/drawing/2014/main" id="{23AF0D1C-076B-5D63-A521-FA089DBE5955}"/>
              </a:ext>
            </a:extLst>
          </p:cNvPr>
          <p:cNvSpPr>
            <a:spLocks noGrp="1"/>
          </p:cNvSpPr>
          <p:nvPr>
            <p:ph type="ftr" sz="quarter" idx="11"/>
          </p:nvPr>
        </p:nvSpPr>
        <p:spPr>
          <a:xfrm>
            <a:off x="486775" y="4544567"/>
            <a:ext cx="1035685" cy="184666"/>
          </a:xfrm>
        </p:spPr>
        <p:txBody>
          <a:bodyPr/>
          <a:lstStyle/>
          <a:p>
            <a:endParaRPr lang="pt-BR"/>
          </a:p>
        </p:txBody>
      </p:sp>
      <p:sp>
        <p:nvSpPr>
          <p:cNvPr id="6" name="Slide Number Placeholder 5">
            <a:extLst>
              <a:ext uri="{FF2B5EF4-FFF2-40B4-BE49-F238E27FC236}">
                <a16:creationId xmlns:a16="http://schemas.microsoft.com/office/drawing/2014/main" id="{B99816AA-BACC-DA57-3D63-34EC5F0C6AEC}"/>
              </a:ext>
            </a:extLst>
          </p:cNvPr>
          <p:cNvSpPr>
            <a:spLocks noGrp="1"/>
          </p:cNvSpPr>
          <p:nvPr>
            <p:ph type="sldNum" sz="quarter" idx="12"/>
          </p:nvPr>
        </p:nvSpPr>
        <p:spPr>
          <a:xfrm>
            <a:off x="8805845" y="4807620"/>
            <a:ext cx="219075" cy="153888"/>
          </a:xfrm>
        </p:spPr>
        <p:txBody>
          <a:bodyPr/>
          <a:lstStyle/>
          <a:p>
            <a:fld id="{88FB3C2A-729C-4B77-9904-91A61C278854}" type="slidenum">
              <a:rPr lang="pt-BR" smtClean="0"/>
              <a:t>‹#›</a:t>
            </a:fld>
            <a:endParaRPr lang="pt-BR"/>
          </a:p>
        </p:txBody>
      </p:sp>
    </p:spTree>
    <p:extLst>
      <p:ext uri="{BB962C8B-B14F-4D97-AF65-F5344CB8AC3E}">
        <p14:creationId xmlns:p14="http://schemas.microsoft.com/office/powerpoint/2010/main" val="3270678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4285F4"/>
          </a:solidFill>
        </p:spPr>
        <p:txBody>
          <a:bodyPr wrap="square" lIns="0" tIns="0" rIns="0" bIns="0" rtlCol="0"/>
          <a:lstStyle/>
          <a:p>
            <a:endParaRPr/>
          </a:p>
        </p:txBody>
      </p:sp>
      <p:sp>
        <p:nvSpPr>
          <p:cNvPr id="17" name="bg object 17"/>
          <p:cNvSpPr/>
          <p:nvPr/>
        </p:nvSpPr>
        <p:spPr>
          <a:xfrm>
            <a:off x="0" y="1794599"/>
            <a:ext cx="9144000" cy="3348990"/>
          </a:xfrm>
          <a:custGeom>
            <a:avLst/>
            <a:gdLst/>
            <a:ahLst/>
            <a:cxnLst/>
            <a:rect l="l" t="t" r="r" b="b"/>
            <a:pathLst>
              <a:path w="9144000" h="3348990">
                <a:moveTo>
                  <a:pt x="0" y="3348899"/>
                </a:moveTo>
                <a:lnTo>
                  <a:pt x="9143999" y="3348899"/>
                </a:lnTo>
                <a:lnTo>
                  <a:pt x="9143999" y="0"/>
                </a:lnTo>
                <a:lnTo>
                  <a:pt x="0" y="0"/>
                </a:lnTo>
                <a:lnTo>
                  <a:pt x="0" y="3348899"/>
                </a:lnTo>
                <a:close/>
              </a:path>
            </a:pathLst>
          </a:custGeom>
          <a:solidFill>
            <a:srgbClr val="FAFAFA"/>
          </a:solidFill>
        </p:spPr>
        <p:txBody>
          <a:bodyPr wrap="square" lIns="0" tIns="0" rIns="0" bIns="0" rtlCol="0"/>
          <a:lstStyle/>
          <a:p>
            <a:endParaRPr/>
          </a:p>
        </p:txBody>
      </p:sp>
      <p:pic>
        <p:nvPicPr>
          <p:cNvPr id="18" name="bg object 18"/>
          <p:cNvPicPr/>
          <p:nvPr/>
        </p:nvPicPr>
        <p:blipFill>
          <a:blip r:embed="rId8" cstate="print"/>
          <a:stretch>
            <a:fillRect/>
          </a:stretch>
        </p:blipFill>
        <p:spPr>
          <a:xfrm>
            <a:off x="0" y="1685999"/>
            <a:ext cx="9143999" cy="108599"/>
          </a:xfrm>
          <a:prstGeom prst="rect">
            <a:avLst/>
          </a:prstGeom>
        </p:spPr>
      </p:pic>
      <p:sp>
        <p:nvSpPr>
          <p:cNvPr id="19" name="bg object 19"/>
          <p:cNvSpPr/>
          <p:nvPr/>
        </p:nvSpPr>
        <p:spPr>
          <a:xfrm>
            <a:off x="7630351" y="4470870"/>
            <a:ext cx="935990" cy="489584"/>
          </a:xfrm>
          <a:custGeom>
            <a:avLst/>
            <a:gdLst/>
            <a:ahLst/>
            <a:cxnLst/>
            <a:rect l="l" t="t" r="r" b="b"/>
            <a:pathLst>
              <a:path w="935990" h="489585">
                <a:moveTo>
                  <a:pt x="806811" y="26413"/>
                </a:moveTo>
                <a:lnTo>
                  <a:pt x="646828" y="26413"/>
                </a:lnTo>
                <a:lnTo>
                  <a:pt x="669223" y="12311"/>
                </a:lnTo>
                <a:lnTo>
                  <a:pt x="695756" y="3381"/>
                </a:lnTo>
                <a:lnTo>
                  <a:pt x="724727" y="0"/>
                </a:lnTo>
                <a:lnTo>
                  <a:pt x="754436" y="2544"/>
                </a:lnTo>
                <a:lnTo>
                  <a:pt x="781940" y="10919"/>
                </a:lnTo>
                <a:lnTo>
                  <a:pt x="804626" y="24161"/>
                </a:lnTo>
                <a:lnTo>
                  <a:pt x="806811" y="26413"/>
                </a:lnTo>
                <a:close/>
              </a:path>
              <a:path w="935990" h="489585">
                <a:moveTo>
                  <a:pt x="817276" y="37200"/>
                </a:moveTo>
                <a:lnTo>
                  <a:pt x="486951" y="37200"/>
                </a:lnTo>
                <a:lnTo>
                  <a:pt x="500364" y="22935"/>
                </a:lnTo>
                <a:lnTo>
                  <a:pt x="518092" y="11699"/>
                </a:lnTo>
                <a:lnTo>
                  <a:pt x="539184" y="3958"/>
                </a:lnTo>
                <a:lnTo>
                  <a:pt x="562687" y="177"/>
                </a:lnTo>
                <a:lnTo>
                  <a:pt x="586769" y="747"/>
                </a:lnTo>
                <a:lnTo>
                  <a:pt x="609525" y="5530"/>
                </a:lnTo>
                <a:lnTo>
                  <a:pt x="629897" y="14195"/>
                </a:lnTo>
                <a:lnTo>
                  <a:pt x="646828" y="26413"/>
                </a:lnTo>
                <a:lnTo>
                  <a:pt x="806811" y="26413"/>
                </a:lnTo>
                <a:lnTo>
                  <a:pt x="817276" y="37200"/>
                </a:lnTo>
                <a:close/>
              </a:path>
              <a:path w="935990" h="489585">
                <a:moveTo>
                  <a:pt x="828739" y="57271"/>
                </a:moveTo>
                <a:lnTo>
                  <a:pt x="303800" y="57271"/>
                </a:lnTo>
                <a:lnTo>
                  <a:pt x="319155" y="41447"/>
                </a:lnTo>
                <a:lnTo>
                  <a:pt x="338951" y="28740"/>
                </a:lnTo>
                <a:lnTo>
                  <a:pt x="362300" y="19601"/>
                </a:lnTo>
                <a:lnTo>
                  <a:pt x="388314" y="14478"/>
                </a:lnTo>
                <a:lnTo>
                  <a:pt x="415285" y="13794"/>
                </a:lnTo>
                <a:lnTo>
                  <a:pt x="441406" y="17512"/>
                </a:lnTo>
                <a:lnTo>
                  <a:pt x="465640" y="25394"/>
                </a:lnTo>
                <a:lnTo>
                  <a:pt x="486951" y="37200"/>
                </a:lnTo>
                <a:lnTo>
                  <a:pt x="817276" y="37200"/>
                </a:lnTo>
                <a:lnTo>
                  <a:pt x="821289" y="41335"/>
                </a:lnTo>
                <a:lnTo>
                  <a:pt x="828739" y="57271"/>
                </a:lnTo>
                <a:close/>
              </a:path>
              <a:path w="935990" h="489585">
                <a:moveTo>
                  <a:pt x="262105" y="460446"/>
                </a:moveTo>
                <a:lnTo>
                  <a:pt x="197792" y="448486"/>
                </a:lnTo>
                <a:lnTo>
                  <a:pt x="145492" y="419927"/>
                </a:lnTo>
                <a:lnTo>
                  <a:pt x="126081" y="400510"/>
                </a:lnTo>
                <a:lnTo>
                  <a:pt x="97076" y="399744"/>
                </a:lnTo>
                <a:lnTo>
                  <a:pt x="47623" y="380867"/>
                </a:lnTo>
                <a:lnTo>
                  <a:pt x="21764" y="344500"/>
                </a:lnTo>
                <a:lnTo>
                  <a:pt x="21530" y="324336"/>
                </a:lnTo>
                <a:lnTo>
                  <a:pt x="29730" y="305030"/>
                </a:lnTo>
                <a:lnTo>
                  <a:pt x="46079" y="287997"/>
                </a:lnTo>
                <a:lnTo>
                  <a:pt x="23097" y="274466"/>
                </a:lnTo>
                <a:lnTo>
                  <a:pt x="7445" y="256927"/>
                </a:lnTo>
                <a:lnTo>
                  <a:pt x="0" y="236807"/>
                </a:lnTo>
                <a:lnTo>
                  <a:pt x="1637" y="215537"/>
                </a:lnTo>
                <a:lnTo>
                  <a:pt x="12452" y="195691"/>
                </a:lnTo>
                <a:lnTo>
                  <a:pt x="30868" y="179586"/>
                </a:lnTo>
                <a:lnTo>
                  <a:pt x="55262" y="168262"/>
                </a:lnTo>
                <a:lnTo>
                  <a:pt x="84008" y="162762"/>
                </a:lnTo>
                <a:lnTo>
                  <a:pt x="84796" y="161236"/>
                </a:lnTo>
                <a:lnTo>
                  <a:pt x="96408" y="104334"/>
                </a:lnTo>
                <a:lnTo>
                  <a:pt x="148632" y="60478"/>
                </a:lnTo>
                <a:lnTo>
                  <a:pt x="185741" y="47809"/>
                </a:lnTo>
                <a:lnTo>
                  <a:pt x="225569" y="43018"/>
                </a:lnTo>
                <a:lnTo>
                  <a:pt x="265721" y="46156"/>
                </a:lnTo>
                <a:lnTo>
                  <a:pt x="303800" y="57271"/>
                </a:lnTo>
                <a:lnTo>
                  <a:pt x="828739" y="57271"/>
                </a:lnTo>
                <a:lnTo>
                  <a:pt x="830722" y="61512"/>
                </a:lnTo>
                <a:lnTo>
                  <a:pt x="853810" y="67964"/>
                </a:lnTo>
                <a:lnTo>
                  <a:pt x="874225" y="77657"/>
                </a:lnTo>
                <a:lnTo>
                  <a:pt x="891317" y="90205"/>
                </a:lnTo>
                <a:lnTo>
                  <a:pt x="904433" y="105221"/>
                </a:lnTo>
                <a:lnTo>
                  <a:pt x="912760" y="121887"/>
                </a:lnTo>
                <a:lnTo>
                  <a:pt x="915907" y="139241"/>
                </a:lnTo>
                <a:lnTo>
                  <a:pt x="913854" y="156677"/>
                </a:lnTo>
                <a:lnTo>
                  <a:pt x="906582" y="173593"/>
                </a:lnTo>
                <a:lnTo>
                  <a:pt x="925811" y="197301"/>
                </a:lnTo>
                <a:lnTo>
                  <a:pt x="935649" y="223309"/>
                </a:lnTo>
                <a:lnTo>
                  <a:pt x="935836" y="250244"/>
                </a:lnTo>
                <a:lnTo>
                  <a:pt x="926112" y="276732"/>
                </a:lnTo>
                <a:lnTo>
                  <a:pt x="907071" y="300516"/>
                </a:lnTo>
                <a:lnTo>
                  <a:pt x="880502" y="319688"/>
                </a:lnTo>
                <a:lnTo>
                  <a:pt x="847940" y="333394"/>
                </a:lnTo>
                <a:lnTo>
                  <a:pt x="810918" y="340783"/>
                </a:lnTo>
                <a:lnTo>
                  <a:pt x="806202" y="364325"/>
                </a:lnTo>
                <a:lnTo>
                  <a:pt x="793197" y="385799"/>
                </a:lnTo>
                <a:lnTo>
                  <a:pt x="772801" y="404133"/>
                </a:lnTo>
                <a:lnTo>
                  <a:pt x="750701" y="415742"/>
                </a:lnTo>
                <a:lnTo>
                  <a:pt x="619154" y="415742"/>
                </a:lnTo>
                <a:lnTo>
                  <a:pt x="601587" y="442642"/>
                </a:lnTo>
                <a:lnTo>
                  <a:pt x="600491" y="443536"/>
                </a:lnTo>
                <a:lnTo>
                  <a:pt x="357446" y="443536"/>
                </a:lnTo>
                <a:lnTo>
                  <a:pt x="327251" y="453728"/>
                </a:lnTo>
                <a:lnTo>
                  <a:pt x="295145" y="459398"/>
                </a:lnTo>
                <a:lnTo>
                  <a:pt x="262105" y="460446"/>
                </a:lnTo>
                <a:close/>
              </a:path>
              <a:path w="935990" h="489585">
                <a:moveTo>
                  <a:pt x="682054" y="429244"/>
                </a:moveTo>
                <a:lnTo>
                  <a:pt x="649608" y="425537"/>
                </a:lnTo>
                <a:lnTo>
                  <a:pt x="619154" y="415742"/>
                </a:lnTo>
                <a:lnTo>
                  <a:pt x="750701" y="415742"/>
                </a:lnTo>
                <a:lnTo>
                  <a:pt x="745914" y="418257"/>
                </a:lnTo>
                <a:lnTo>
                  <a:pt x="714740" y="426829"/>
                </a:lnTo>
                <a:lnTo>
                  <a:pt x="682054" y="429244"/>
                </a:lnTo>
                <a:close/>
              </a:path>
              <a:path w="935990" h="489585">
                <a:moveTo>
                  <a:pt x="459062" y="488978"/>
                </a:moveTo>
                <a:lnTo>
                  <a:pt x="419839" y="481006"/>
                </a:lnTo>
                <a:lnTo>
                  <a:pt x="385214" y="465621"/>
                </a:lnTo>
                <a:lnTo>
                  <a:pt x="357446" y="443536"/>
                </a:lnTo>
                <a:lnTo>
                  <a:pt x="600491" y="443536"/>
                </a:lnTo>
                <a:lnTo>
                  <a:pt x="574730" y="464557"/>
                </a:lnTo>
                <a:lnTo>
                  <a:pt x="540453" y="480334"/>
                </a:lnTo>
                <a:lnTo>
                  <a:pt x="500625" y="488822"/>
                </a:lnTo>
                <a:lnTo>
                  <a:pt x="459062" y="488978"/>
                </a:lnTo>
                <a:close/>
              </a:path>
            </a:pathLst>
          </a:custGeom>
          <a:solidFill>
            <a:srgbClr val="FFFFFF"/>
          </a:solidFill>
        </p:spPr>
        <p:txBody>
          <a:bodyPr wrap="square" lIns="0" tIns="0" rIns="0" bIns="0" rtlCol="0"/>
          <a:lstStyle/>
          <a:p>
            <a:endParaRPr/>
          </a:p>
        </p:txBody>
      </p:sp>
      <p:sp>
        <p:nvSpPr>
          <p:cNvPr id="20" name="bg object 20"/>
          <p:cNvSpPr/>
          <p:nvPr/>
        </p:nvSpPr>
        <p:spPr>
          <a:xfrm>
            <a:off x="7630351" y="4470870"/>
            <a:ext cx="935990" cy="489584"/>
          </a:xfrm>
          <a:custGeom>
            <a:avLst/>
            <a:gdLst/>
            <a:ahLst/>
            <a:cxnLst/>
            <a:rect l="l" t="t" r="r" b="b"/>
            <a:pathLst>
              <a:path w="935990" h="489585">
                <a:moveTo>
                  <a:pt x="84796" y="161236"/>
                </a:moveTo>
                <a:lnTo>
                  <a:pt x="85033" y="131932"/>
                </a:lnTo>
                <a:lnTo>
                  <a:pt x="96408" y="104334"/>
                </a:lnTo>
                <a:lnTo>
                  <a:pt x="117936" y="79997"/>
                </a:lnTo>
                <a:lnTo>
                  <a:pt x="148632" y="60478"/>
                </a:lnTo>
                <a:lnTo>
                  <a:pt x="185741" y="47809"/>
                </a:lnTo>
                <a:lnTo>
                  <a:pt x="225569" y="43018"/>
                </a:lnTo>
                <a:lnTo>
                  <a:pt x="265721" y="46156"/>
                </a:lnTo>
                <a:lnTo>
                  <a:pt x="303800" y="57271"/>
                </a:lnTo>
                <a:lnTo>
                  <a:pt x="338951" y="28740"/>
                </a:lnTo>
                <a:lnTo>
                  <a:pt x="388314" y="14478"/>
                </a:lnTo>
                <a:lnTo>
                  <a:pt x="415285" y="13794"/>
                </a:lnTo>
                <a:lnTo>
                  <a:pt x="441406" y="17512"/>
                </a:lnTo>
                <a:lnTo>
                  <a:pt x="465640" y="25394"/>
                </a:lnTo>
                <a:lnTo>
                  <a:pt x="486951" y="37200"/>
                </a:lnTo>
                <a:lnTo>
                  <a:pt x="500364" y="22935"/>
                </a:lnTo>
                <a:lnTo>
                  <a:pt x="518092" y="11699"/>
                </a:lnTo>
                <a:lnTo>
                  <a:pt x="539184" y="3958"/>
                </a:lnTo>
                <a:lnTo>
                  <a:pt x="562687" y="177"/>
                </a:lnTo>
                <a:lnTo>
                  <a:pt x="586769" y="747"/>
                </a:lnTo>
                <a:lnTo>
                  <a:pt x="609525" y="5530"/>
                </a:lnTo>
                <a:lnTo>
                  <a:pt x="629897" y="14195"/>
                </a:lnTo>
                <a:lnTo>
                  <a:pt x="646828" y="26413"/>
                </a:lnTo>
                <a:lnTo>
                  <a:pt x="669223" y="12311"/>
                </a:lnTo>
                <a:lnTo>
                  <a:pt x="695756" y="3381"/>
                </a:lnTo>
                <a:lnTo>
                  <a:pt x="724727" y="0"/>
                </a:lnTo>
                <a:lnTo>
                  <a:pt x="754436" y="2544"/>
                </a:lnTo>
                <a:lnTo>
                  <a:pt x="781940" y="10919"/>
                </a:lnTo>
                <a:lnTo>
                  <a:pt x="804626" y="24161"/>
                </a:lnTo>
                <a:lnTo>
                  <a:pt x="821289" y="41335"/>
                </a:lnTo>
                <a:lnTo>
                  <a:pt x="830722" y="61512"/>
                </a:lnTo>
                <a:lnTo>
                  <a:pt x="874225" y="77657"/>
                </a:lnTo>
                <a:lnTo>
                  <a:pt x="904433" y="105221"/>
                </a:lnTo>
                <a:lnTo>
                  <a:pt x="915907" y="139241"/>
                </a:lnTo>
                <a:lnTo>
                  <a:pt x="913854" y="156677"/>
                </a:lnTo>
                <a:lnTo>
                  <a:pt x="906582" y="173593"/>
                </a:lnTo>
                <a:lnTo>
                  <a:pt x="925811" y="197301"/>
                </a:lnTo>
                <a:lnTo>
                  <a:pt x="935649" y="223309"/>
                </a:lnTo>
                <a:lnTo>
                  <a:pt x="935836" y="250244"/>
                </a:lnTo>
                <a:lnTo>
                  <a:pt x="926112" y="276732"/>
                </a:lnTo>
                <a:lnTo>
                  <a:pt x="907071" y="300516"/>
                </a:lnTo>
                <a:lnTo>
                  <a:pt x="880502" y="319688"/>
                </a:lnTo>
                <a:lnTo>
                  <a:pt x="847940" y="333394"/>
                </a:lnTo>
                <a:lnTo>
                  <a:pt x="810918" y="340783"/>
                </a:lnTo>
                <a:lnTo>
                  <a:pt x="806202" y="364325"/>
                </a:lnTo>
                <a:lnTo>
                  <a:pt x="772801" y="404133"/>
                </a:lnTo>
                <a:lnTo>
                  <a:pt x="714740" y="426829"/>
                </a:lnTo>
                <a:lnTo>
                  <a:pt x="682054" y="429244"/>
                </a:lnTo>
                <a:lnTo>
                  <a:pt x="649608" y="425537"/>
                </a:lnTo>
                <a:lnTo>
                  <a:pt x="619154" y="415742"/>
                </a:lnTo>
                <a:lnTo>
                  <a:pt x="601587" y="442642"/>
                </a:lnTo>
                <a:lnTo>
                  <a:pt x="574730" y="464557"/>
                </a:lnTo>
                <a:lnTo>
                  <a:pt x="540453" y="480334"/>
                </a:lnTo>
                <a:lnTo>
                  <a:pt x="500625" y="488822"/>
                </a:lnTo>
                <a:lnTo>
                  <a:pt x="459062" y="488978"/>
                </a:lnTo>
                <a:lnTo>
                  <a:pt x="419839" y="481006"/>
                </a:lnTo>
                <a:lnTo>
                  <a:pt x="385214" y="465621"/>
                </a:lnTo>
                <a:lnTo>
                  <a:pt x="357446" y="443536"/>
                </a:lnTo>
                <a:lnTo>
                  <a:pt x="327251" y="453728"/>
                </a:lnTo>
                <a:lnTo>
                  <a:pt x="295145" y="459398"/>
                </a:lnTo>
                <a:lnTo>
                  <a:pt x="262105" y="460446"/>
                </a:lnTo>
                <a:lnTo>
                  <a:pt x="229109" y="456770"/>
                </a:lnTo>
                <a:lnTo>
                  <a:pt x="197792" y="448486"/>
                </a:lnTo>
                <a:lnTo>
                  <a:pt x="169658" y="436062"/>
                </a:lnTo>
                <a:lnTo>
                  <a:pt x="145492" y="419927"/>
                </a:lnTo>
                <a:lnTo>
                  <a:pt x="126081" y="400510"/>
                </a:lnTo>
                <a:lnTo>
                  <a:pt x="70332" y="392970"/>
                </a:lnTo>
                <a:lnTo>
                  <a:pt x="30718" y="364109"/>
                </a:lnTo>
                <a:lnTo>
                  <a:pt x="21530" y="324336"/>
                </a:lnTo>
                <a:lnTo>
                  <a:pt x="29730" y="305030"/>
                </a:lnTo>
                <a:lnTo>
                  <a:pt x="46079" y="287997"/>
                </a:lnTo>
                <a:lnTo>
                  <a:pt x="23097" y="274466"/>
                </a:lnTo>
                <a:lnTo>
                  <a:pt x="7445" y="256927"/>
                </a:lnTo>
                <a:lnTo>
                  <a:pt x="0" y="236807"/>
                </a:lnTo>
                <a:lnTo>
                  <a:pt x="1637" y="215537"/>
                </a:lnTo>
                <a:lnTo>
                  <a:pt x="12452" y="195691"/>
                </a:lnTo>
                <a:lnTo>
                  <a:pt x="30868" y="179586"/>
                </a:lnTo>
                <a:lnTo>
                  <a:pt x="55262" y="168262"/>
                </a:lnTo>
                <a:lnTo>
                  <a:pt x="84008" y="162762"/>
                </a:lnTo>
                <a:lnTo>
                  <a:pt x="84796" y="161236"/>
                </a:lnTo>
                <a:close/>
              </a:path>
              <a:path w="935990" h="489585">
                <a:moveTo>
                  <a:pt x="46089" y="287994"/>
                </a:moveTo>
                <a:lnTo>
                  <a:pt x="58969" y="292490"/>
                </a:lnTo>
                <a:lnTo>
                  <a:pt x="72572" y="295521"/>
                </a:lnTo>
                <a:lnTo>
                  <a:pt x="86659" y="297048"/>
                </a:lnTo>
                <a:lnTo>
                  <a:pt x="100988" y="297032"/>
                </a:lnTo>
              </a:path>
              <a:path w="935990" h="489585">
                <a:moveTo>
                  <a:pt x="126082" y="400510"/>
                </a:moveTo>
                <a:lnTo>
                  <a:pt x="134321" y="399823"/>
                </a:lnTo>
                <a:lnTo>
                  <a:pt x="142398" y="398369"/>
                </a:lnTo>
                <a:lnTo>
                  <a:pt x="150101" y="396184"/>
                </a:lnTo>
              </a:path>
              <a:path w="935990" h="489585">
                <a:moveTo>
                  <a:pt x="357436" y="443534"/>
                </a:moveTo>
                <a:lnTo>
                  <a:pt x="351641" y="437343"/>
                </a:lnTo>
                <a:lnTo>
                  <a:pt x="346790" y="430728"/>
                </a:lnTo>
                <a:lnTo>
                  <a:pt x="342963" y="423802"/>
                </a:lnTo>
              </a:path>
              <a:path w="935990" h="489585">
                <a:moveTo>
                  <a:pt x="619153" y="415739"/>
                </a:moveTo>
                <a:lnTo>
                  <a:pt x="622143" y="408688"/>
                </a:lnTo>
                <a:lnTo>
                  <a:pt x="624080" y="401431"/>
                </a:lnTo>
                <a:lnTo>
                  <a:pt x="624932" y="394088"/>
                </a:lnTo>
              </a:path>
              <a:path w="935990" h="489585">
                <a:moveTo>
                  <a:pt x="810912" y="340782"/>
                </a:moveTo>
                <a:lnTo>
                  <a:pt x="806174" y="315751"/>
                </a:lnTo>
                <a:lnTo>
                  <a:pt x="792114" y="293076"/>
                </a:lnTo>
                <a:lnTo>
                  <a:pt x="769836" y="274025"/>
                </a:lnTo>
                <a:lnTo>
                  <a:pt x="740445" y="259864"/>
                </a:lnTo>
              </a:path>
              <a:path w="935990" h="489585">
                <a:moveTo>
                  <a:pt x="906574" y="173596"/>
                </a:moveTo>
                <a:lnTo>
                  <a:pt x="900616" y="182116"/>
                </a:lnTo>
                <a:lnTo>
                  <a:pt x="893348" y="190064"/>
                </a:lnTo>
                <a:lnTo>
                  <a:pt x="884849" y="197364"/>
                </a:lnTo>
                <a:lnTo>
                  <a:pt x="875197" y="203939"/>
                </a:lnTo>
              </a:path>
              <a:path w="935990" h="489585">
                <a:moveTo>
                  <a:pt x="830720" y="61512"/>
                </a:moveTo>
                <a:lnTo>
                  <a:pt x="831918" y="66239"/>
                </a:lnTo>
                <a:lnTo>
                  <a:pt x="832473" y="71038"/>
                </a:lnTo>
                <a:lnTo>
                  <a:pt x="832376" y="75842"/>
                </a:lnTo>
              </a:path>
              <a:path w="935990" h="489585">
                <a:moveTo>
                  <a:pt x="646829" y="26414"/>
                </a:moveTo>
                <a:lnTo>
                  <a:pt x="640258" y="31923"/>
                </a:lnTo>
                <a:lnTo>
                  <a:pt x="634843" y="38078"/>
                </a:lnTo>
                <a:lnTo>
                  <a:pt x="630755" y="44689"/>
                </a:lnTo>
              </a:path>
              <a:path w="935990" h="489585">
                <a:moveTo>
                  <a:pt x="486951" y="37199"/>
                </a:moveTo>
                <a:lnTo>
                  <a:pt x="483449" y="42202"/>
                </a:lnTo>
                <a:lnTo>
                  <a:pt x="480833" y="47496"/>
                </a:lnTo>
                <a:lnTo>
                  <a:pt x="479166" y="52960"/>
                </a:lnTo>
              </a:path>
              <a:path w="935990" h="489585">
                <a:moveTo>
                  <a:pt x="303797" y="57271"/>
                </a:moveTo>
                <a:lnTo>
                  <a:pt x="311319" y="60631"/>
                </a:lnTo>
                <a:lnTo>
                  <a:pt x="318535" y="64307"/>
                </a:lnTo>
                <a:lnTo>
                  <a:pt x="325424" y="68287"/>
                </a:lnTo>
                <a:lnTo>
                  <a:pt x="331968" y="72561"/>
                </a:lnTo>
              </a:path>
              <a:path w="935990" h="489585">
                <a:moveTo>
                  <a:pt x="84796" y="161236"/>
                </a:moveTo>
                <a:lnTo>
                  <a:pt x="85837" y="166682"/>
                </a:lnTo>
                <a:lnTo>
                  <a:pt x="87480" y="172062"/>
                </a:lnTo>
                <a:lnTo>
                  <a:pt x="89712" y="177323"/>
                </a:lnTo>
              </a:path>
            </a:pathLst>
          </a:custGeom>
          <a:ln w="9524">
            <a:solidFill>
              <a:srgbClr val="000000"/>
            </a:solidFill>
          </a:ln>
        </p:spPr>
        <p:txBody>
          <a:bodyPr wrap="square" lIns="0" tIns="0" rIns="0" bIns="0" rtlCol="0"/>
          <a:lstStyle/>
          <a:p>
            <a:endParaRPr/>
          </a:p>
        </p:txBody>
      </p:sp>
      <p:sp>
        <p:nvSpPr>
          <p:cNvPr id="21" name="bg object 21"/>
          <p:cNvSpPr/>
          <p:nvPr/>
        </p:nvSpPr>
        <p:spPr>
          <a:xfrm>
            <a:off x="8361693" y="4680295"/>
            <a:ext cx="267335" cy="255270"/>
          </a:xfrm>
          <a:custGeom>
            <a:avLst/>
            <a:gdLst/>
            <a:ahLst/>
            <a:cxnLst/>
            <a:rect l="l" t="t" r="r" b="b"/>
            <a:pathLst>
              <a:path w="267334" h="255270">
                <a:moveTo>
                  <a:pt x="133403" y="255234"/>
                </a:moveTo>
                <a:lnTo>
                  <a:pt x="81476" y="251891"/>
                </a:lnTo>
                <a:lnTo>
                  <a:pt x="39072" y="242775"/>
                </a:lnTo>
                <a:lnTo>
                  <a:pt x="10483" y="229253"/>
                </a:lnTo>
                <a:lnTo>
                  <a:pt x="0" y="212695"/>
                </a:lnTo>
                <a:lnTo>
                  <a:pt x="0" y="42539"/>
                </a:lnTo>
                <a:lnTo>
                  <a:pt x="10483" y="25980"/>
                </a:lnTo>
                <a:lnTo>
                  <a:pt x="39072" y="12459"/>
                </a:lnTo>
                <a:lnTo>
                  <a:pt x="81476" y="3342"/>
                </a:lnTo>
                <a:lnTo>
                  <a:pt x="133403" y="0"/>
                </a:lnTo>
                <a:lnTo>
                  <a:pt x="185329" y="3342"/>
                </a:lnTo>
                <a:lnTo>
                  <a:pt x="227733" y="12459"/>
                </a:lnTo>
                <a:lnTo>
                  <a:pt x="256322" y="25980"/>
                </a:lnTo>
                <a:lnTo>
                  <a:pt x="266806" y="42539"/>
                </a:lnTo>
                <a:lnTo>
                  <a:pt x="266806" y="212695"/>
                </a:lnTo>
                <a:lnTo>
                  <a:pt x="256322" y="229253"/>
                </a:lnTo>
                <a:lnTo>
                  <a:pt x="227733" y="242775"/>
                </a:lnTo>
                <a:lnTo>
                  <a:pt x="185329" y="251891"/>
                </a:lnTo>
                <a:lnTo>
                  <a:pt x="133403" y="255234"/>
                </a:lnTo>
                <a:close/>
              </a:path>
            </a:pathLst>
          </a:custGeom>
          <a:solidFill>
            <a:srgbClr val="FFFFFF"/>
          </a:solidFill>
        </p:spPr>
        <p:txBody>
          <a:bodyPr wrap="square" lIns="0" tIns="0" rIns="0" bIns="0" rtlCol="0"/>
          <a:lstStyle/>
          <a:p>
            <a:endParaRPr/>
          </a:p>
        </p:txBody>
      </p:sp>
      <p:sp>
        <p:nvSpPr>
          <p:cNvPr id="22" name="bg object 22"/>
          <p:cNvSpPr/>
          <p:nvPr/>
        </p:nvSpPr>
        <p:spPr>
          <a:xfrm>
            <a:off x="8361693" y="4680295"/>
            <a:ext cx="267335" cy="255270"/>
          </a:xfrm>
          <a:custGeom>
            <a:avLst/>
            <a:gdLst/>
            <a:ahLst/>
            <a:cxnLst/>
            <a:rect l="l" t="t" r="r" b="b"/>
            <a:pathLst>
              <a:path w="267334" h="255270">
                <a:moveTo>
                  <a:pt x="266806" y="42539"/>
                </a:moveTo>
                <a:lnTo>
                  <a:pt x="256322" y="59097"/>
                </a:lnTo>
                <a:lnTo>
                  <a:pt x="227733" y="72618"/>
                </a:lnTo>
                <a:lnTo>
                  <a:pt x="185329" y="81735"/>
                </a:lnTo>
                <a:lnTo>
                  <a:pt x="133403" y="85078"/>
                </a:lnTo>
                <a:lnTo>
                  <a:pt x="81476" y="81735"/>
                </a:lnTo>
                <a:lnTo>
                  <a:pt x="39072" y="72618"/>
                </a:lnTo>
                <a:lnTo>
                  <a:pt x="10483" y="59097"/>
                </a:lnTo>
                <a:lnTo>
                  <a:pt x="0" y="42539"/>
                </a:lnTo>
              </a:path>
              <a:path w="267334" h="255270">
                <a:moveTo>
                  <a:pt x="0" y="42539"/>
                </a:moveTo>
                <a:lnTo>
                  <a:pt x="10483" y="25980"/>
                </a:lnTo>
                <a:lnTo>
                  <a:pt x="39072" y="12459"/>
                </a:lnTo>
                <a:lnTo>
                  <a:pt x="81476" y="3342"/>
                </a:lnTo>
                <a:lnTo>
                  <a:pt x="133403" y="0"/>
                </a:lnTo>
                <a:lnTo>
                  <a:pt x="185329" y="3342"/>
                </a:lnTo>
                <a:lnTo>
                  <a:pt x="227733" y="12459"/>
                </a:lnTo>
                <a:lnTo>
                  <a:pt x="256322" y="25980"/>
                </a:lnTo>
                <a:lnTo>
                  <a:pt x="266806" y="42539"/>
                </a:lnTo>
                <a:lnTo>
                  <a:pt x="266806" y="212695"/>
                </a:lnTo>
                <a:lnTo>
                  <a:pt x="256322" y="229253"/>
                </a:lnTo>
                <a:lnTo>
                  <a:pt x="227733" y="242775"/>
                </a:lnTo>
                <a:lnTo>
                  <a:pt x="185329" y="251891"/>
                </a:lnTo>
                <a:lnTo>
                  <a:pt x="133403" y="255234"/>
                </a:lnTo>
                <a:lnTo>
                  <a:pt x="81476" y="251891"/>
                </a:lnTo>
                <a:lnTo>
                  <a:pt x="39072" y="242775"/>
                </a:lnTo>
                <a:lnTo>
                  <a:pt x="10483" y="229253"/>
                </a:lnTo>
                <a:lnTo>
                  <a:pt x="0" y="212695"/>
                </a:lnTo>
                <a:lnTo>
                  <a:pt x="0" y="42539"/>
                </a:lnTo>
                <a:close/>
              </a:path>
            </a:pathLst>
          </a:custGeom>
          <a:ln w="9524">
            <a:solidFill>
              <a:srgbClr val="424242"/>
            </a:solidFill>
          </a:ln>
        </p:spPr>
        <p:txBody>
          <a:bodyPr wrap="square" lIns="0" tIns="0" rIns="0" bIns="0" rtlCol="0"/>
          <a:lstStyle/>
          <a:p>
            <a:endParaRPr/>
          </a:p>
        </p:txBody>
      </p:sp>
      <p:sp>
        <p:nvSpPr>
          <p:cNvPr id="23" name="bg object 23"/>
          <p:cNvSpPr/>
          <p:nvPr/>
        </p:nvSpPr>
        <p:spPr>
          <a:xfrm>
            <a:off x="8361693" y="4800076"/>
            <a:ext cx="267335" cy="145415"/>
          </a:xfrm>
          <a:custGeom>
            <a:avLst/>
            <a:gdLst/>
            <a:ahLst/>
            <a:cxnLst/>
            <a:rect l="l" t="t" r="r" b="b"/>
            <a:pathLst>
              <a:path w="267334" h="145414">
                <a:moveTo>
                  <a:pt x="133403" y="144922"/>
                </a:moveTo>
                <a:lnTo>
                  <a:pt x="81476" y="143024"/>
                </a:lnTo>
                <a:lnTo>
                  <a:pt x="39072" y="137848"/>
                </a:lnTo>
                <a:lnTo>
                  <a:pt x="10483" y="130170"/>
                </a:lnTo>
                <a:lnTo>
                  <a:pt x="0" y="120768"/>
                </a:lnTo>
                <a:lnTo>
                  <a:pt x="0" y="24153"/>
                </a:lnTo>
                <a:lnTo>
                  <a:pt x="10483" y="14752"/>
                </a:lnTo>
                <a:lnTo>
                  <a:pt x="39072" y="7074"/>
                </a:lnTo>
                <a:lnTo>
                  <a:pt x="81476" y="1898"/>
                </a:lnTo>
                <a:lnTo>
                  <a:pt x="133403" y="0"/>
                </a:lnTo>
                <a:lnTo>
                  <a:pt x="185329" y="1898"/>
                </a:lnTo>
                <a:lnTo>
                  <a:pt x="227733" y="7074"/>
                </a:lnTo>
                <a:lnTo>
                  <a:pt x="256322" y="14752"/>
                </a:lnTo>
                <a:lnTo>
                  <a:pt x="266806" y="24153"/>
                </a:lnTo>
                <a:lnTo>
                  <a:pt x="266806" y="120768"/>
                </a:lnTo>
                <a:lnTo>
                  <a:pt x="256322" y="130170"/>
                </a:lnTo>
                <a:lnTo>
                  <a:pt x="227733" y="137848"/>
                </a:lnTo>
                <a:lnTo>
                  <a:pt x="185329" y="143024"/>
                </a:lnTo>
                <a:lnTo>
                  <a:pt x="133403" y="144922"/>
                </a:lnTo>
                <a:close/>
              </a:path>
            </a:pathLst>
          </a:custGeom>
          <a:solidFill>
            <a:srgbClr val="FFFFFF"/>
          </a:solidFill>
        </p:spPr>
        <p:txBody>
          <a:bodyPr wrap="square" lIns="0" tIns="0" rIns="0" bIns="0" rtlCol="0"/>
          <a:lstStyle/>
          <a:p>
            <a:endParaRPr/>
          </a:p>
        </p:txBody>
      </p:sp>
      <p:sp>
        <p:nvSpPr>
          <p:cNvPr id="24" name="bg object 24"/>
          <p:cNvSpPr/>
          <p:nvPr/>
        </p:nvSpPr>
        <p:spPr>
          <a:xfrm>
            <a:off x="8361693" y="4800076"/>
            <a:ext cx="267335" cy="145415"/>
          </a:xfrm>
          <a:custGeom>
            <a:avLst/>
            <a:gdLst/>
            <a:ahLst/>
            <a:cxnLst/>
            <a:rect l="l" t="t" r="r" b="b"/>
            <a:pathLst>
              <a:path w="267334" h="145414">
                <a:moveTo>
                  <a:pt x="266806" y="24153"/>
                </a:moveTo>
                <a:lnTo>
                  <a:pt x="256322" y="33555"/>
                </a:lnTo>
                <a:lnTo>
                  <a:pt x="227733" y="41233"/>
                </a:lnTo>
                <a:lnTo>
                  <a:pt x="185329" y="46409"/>
                </a:lnTo>
                <a:lnTo>
                  <a:pt x="133403" y="48307"/>
                </a:lnTo>
                <a:lnTo>
                  <a:pt x="81476" y="46409"/>
                </a:lnTo>
                <a:lnTo>
                  <a:pt x="39072" y="41233"/>
                </a:lnTo>
                <a:lnTo>
                  <a:pt x="10483" y="33555"/>
                </a:lnTo>
                <a:lnTo>
                  <a:pt x="0" y="24153"/>
                </a:lnTo>
              </a:path>
              <a:path w="267334" h="145414">
                <a:moveTo>
                  <a:pt x="0" y="24153"/>
                </a:moveTo>
                <a:lnTo>
                  <a:pt x="10483" y="14752"/>
                </a:lnTo>
                <a:lnTo>
                  <a:pt x="39072" y="7074"/>
                </a:lnTo>
                <a:lnTo>
                  <a:pt x="81476" y="1898"/>
                </a:lnTo>
                <a:lnTo>
                  <a:pt x="133403" y="0"/>
                </a:lnTo>
                <a:lnTo>
                  <a:pt x="185329" y="1898"/>
                </a:lnTo>
                <a:lnTo>
                  <a:pt x="227733" y="7074"/>
                </a:lnTo>
                <a:lnTo>
                  <a:pt x="256322" y="14752"/>
                </a:lnTo>
                <a:lnTo>
                  <a:pt x="266806" y="24153"/>
                </a:lnTo>
                <a:lnTo>
                  <a:pt x="266806" y="120768"/>
                </a:lnTo>
                <a:lnTo>
                  <a:pt x="256322" y="130170"/>
                </a:lnTo>
                <a:lnTo>
                  <a:pt x="227733" y="137848"/>
                </a:lnTo>
                <a:lnTo>
                  <a:pt x="185329" y="143024"/>
                </a:lnTo>
                <a:lnTo>
                  <a:pt x="133403" y="144922"/>
                </a:lnTo>
                <a:lnTo>
                  <a:pt x="81476" y="143024"/>
                </a:lnTo>
                <a:lnTo>
                  <a:pt x="39072" y="137848"/>
                </a:lnTo>
                <a:lnTo>
                  <a:pt x="10483" y="130170"/>
                </a:lnTo>
                <a:lnTo>
                  <a:pt x="0" y="120768"/>
                </a:lnTo>
                <a:lnTo>
                  <a:pt x="0" y="24153"/>
                </a:lnTo>
                <a:close/>
              </a:path>
            </a:pathLst>
          </a:custGeom>
          <a:ln w="9524">
            <a:solidFill>
              <a:srgbClr val="424242"/>
            </a:solidFill>
          </a:ln>
        </p:spPr>
        <p:txBody>
          <a:bodyPr wrap="square" lIns="0" tIns="0" rIns="0" bIns="0" rtlCol="0"/>
          <a:lstStyle/>
          <a:p>
            <a:endParaRPr/>
          </a:p>
        </p:txBody>
      </p:sp>
      <p:sp>
        <p:nvSpPr>
          <p:cNvPr id="2" name="Holder 2"/>
          <p:cNvSpPr>
            <a:spLocks noGrp="1"/>
          </p:cNvSpPr>
          <p:nvPr>
            <p:ph type="title"/>
          </p:nvPr>
        </p:nvSpPr>
        <p:spPr>
          <a:xfrm>
            <a:off x="544925" y="420194"/>
            <a:ext cx="8054149" cy="998855"/>
          </a:xfrm>
          <a:prstGeom prst="rect">
            <a:avLst/>
          </a:prstGeom>
        </p:spPr>
        <p:txBody>
          <a:bodyPr wrap="square" lIns="0" tIns="0" rIns="0" bIns="0">
            <a:spAutoFit/>
          </a:bodyPr>
          <a:lstStyle>
            <a:lvl1pPr>
              <a:defRPr sz="3200" b="0" i="0">
                <a:solidFill>
                  <a:schemeClr val="bg1"/>
                </a:solidFill>
                <a:latin typeface="Roboto"/>
                <a:cs typeface="Roboto"/>
              </a:defRPr>
            </a:lvl1pPr>
          </a:lstStyle>
          <a:p>
            <a:endParaRPr/>
          </a:p>
        </p:txBody>
      </p:sp>
      <p:sp>
        <p:nvSpPr>
          <p:cNvPr id="3" name="Holder 3"/>
          <p:cNvSpPr>
            <a:spLocks noGrp="1"/>
          </p:cNvSpPr>
          <p:nvPr>
            <p:ph type="body" idx="1"/>
          </p:nvPr>
        </p:nvSpPr>
        <p:spPr>
          <a:xfrm>
            <a:off x="544925" y="1928908"/>
            <a:ext cx="7887334" cy="2154554"/>
          </a:xfrm>
          <a:prstGeom prst="rect">
            <a:avLst/>
          </a:prstGeom>
        </p:spPr>
        <p:txBody>
          <a:bodyPr wrap="square" lIns="0" tIns="0" rIns="0" bIns="0">
            <a:spAutoFit/>
          </a:bodyPr>
          <a:lstStyle>
            <a:lvl1pPr>
              <a:defRPr sz="1800" b="0" i="0">
                <a:solidFill>
                  <a:srgbClr val="737373"/>
                </a:solidFill>
                <a:latin typeface="Roboto"/>
                <a:cs typeface="Roboto"/>
              </a:defRPr>
            </a:lvl1pPr>
          </a:lstStyle>
          <a:p>
            <a:endParaRPr/>
          </a:p>
        </p:txBody>
      </p:sp>
      <p:sp>
        <p:nvSpPr>
          <p:cNvPr id="4" name="Holder 4"/>
          <p:cNvSpPr>
            <a:spLocks noGrp="1"/>
          </p:cNvSpPr>
          <p:nvPr>
            <p:ph type="ftr" sz="quarter" idx="5"/>
          </p:nvPr>
        </p:nvSpPr>
        <p:spPr>
          <a:xfrm>
            <a:off x="486775" y="4544567"/>
            <a:ext cx="1035685" cy="204470"/>
          </a:xfrm>
          <a:prstGeom prst="rect">
            <a:avLst/>
          </a:prstGeom>
        </p:spPr>
        <p:txBody>
          <a:bodyPr wrap="square" lIns="0" tIns="0" rIns="0" bIns="0">
            <a:spAutoFit/>
          </a:bodyPr>
          <a:lstStyle>
            <a:lvl1pPr>
              <a:defRPr sz="1200" b="0" i="0">
                <a:solidFill>
                  <a:schemeClr val="bg1"/>
                </a:solidFill>
                <a:latin typeface="Roboto"/>
                <a:cs typeface="Roboto"/>
              </a:defRPr>
            </a:lvl1pPr>
          </a:lstStyle>
          <a:p>
            <a:pPr marL="12700">
              <a:lnSpc>
                <a:spcPct val="100000"/>
              </a:lnSpc>
              <a:spcBef>
                <a:spcPts val="10"/>
              </a:spcBef>
            </a:pPr>
            <a:r>
              <a:rPr spc="-15" dirty="0"/>
              <a:t>Chaina</a:t>
            </a:r>
            <a:r>
              <a:rPr spc="-50" dirty="0"/>
              <a:t> </a:t>
            </a:r>
            <a:r>
              <a:rPr spc="-15" dirty="0"/>
              <a:t>Oliveira</a:t>
            </a:r>
          </a:p>
        </p:txBody>
      </p:sp>
      <p:sp>
        <p:nvSpPr>
          <p:cNvPr id="5" name="Holder 5"/>
          <p:cNvSpPr>
            <a:spLocks noGrp="1"/>
          </p:cNvSpPr>
          <p:nvPr>
            <p:ph type="dt" sz="half" idx="6"/>
          </p:nvPr>
        </p:nvSpPr>
        <p:spPr>
          <a:xfrm>
            <a:off x="7903441" y="4562948"/>
            <a:ext cx="324484" cy="287020"/>
          </a:xfrm>
          <a:prstGeom prst="rect">
            <a:avLst/>
          </a:prstGeom>
        </p:spPr>
        <p:txBody>
          <a:bodyPr wrap="square" lIns="0" tIns="0" rIns="0" bIns="0">
            <a:spAutoFit/>
          </a:bodyPr>
          <a:lstStyle>
            <a:lvl1pPr>
              <a:defRPr sz="900" b="0" i="0">
                <a:solidFill>
                  <a:schemeClr val="tx1"/>
                </a:solidFill>
                <a:latin typeface="Arial MT"/>
                <a:cs typeface="Arial MT"/>
              </a:defRPr>
            </a:lvl1pPr>
          </a:lstStyle>
          <a:p>
            <a:pPr marL="12700" marR="5080" indent="22225">
              <a:lnSpc>
                <a:spcPts val="1050"/>
              </a:lnSpc>
              <a:spcBef>
                <a:spcPts val="75"/>
              </a:spcBef>
            </a:pPr>
            <a:r>
              <a:rPr spc="-5" dirty="0"/>
              <a:t>BD </a:t>
            </a:r>
            <a:r>
              <a:rPr dirty="0"/>
              <a:t>e </a:t>
            </a:r>
            <a:r>
              <a:rPr spc="-235" dirty="0"/>
              <a:t> </a:t>
            </a:r>
            <a:r>
              <a:rPr spc="-5" dirty="0"/>
              <a:t>Cloud</a:t>
            </a:r>
          </a:p>
        </p:txBody>
      </p:sp>
      <p:sp>
        <p:nvSpPr>
          <p:cNvPr id="6" name="Holder 6"/>
          <p:cNvSpPr>
            <a:spLocks noGrp="1"/>
          </p:cNvSpPr>
          <p:nvPr>
            <p:ph type="sldNum" sz="quarter" idx="7"/>
          </p:nvPr>
        </p:nvSpPr>
        <p:spPr>
          <a:xfrm>
            <a:off x="8805845" y="4807620"/>
            <a:ext cx="219075" cy="174625"/>
          </a:xfrm>
          <a:prstGeom prst="rect">
            <a:avLst/>
          </a:prstGeom>
        </p:spPr>
        <p:txBody>
          <a:bodyPr wrap="square" lIns="0" tIns="0" rIns="0" bIns="0">
            <a:spAutoFit/>
          </a:bodyPr>
          <a:lstStyle>
            <a:lvl1pPr>
              <a:defRPr sz="1000" b="0" i="0">
                <a:solidFill>
                  <a:srgbClr val="737373"/>
                </a:solidFill>
                <a:latin typeface="Roboto"/>
                <a:cs typeface="Roboto"/>
              </a:defRPr>
            </a:lvl1pPr>
          </a:lstStyle>
          <a:p>
            <a:pPr marL="38100">
              <a:lnSpc>
                <a:spcPct val="100000"/>
              </a:lnSpc>
              <a:spcBef>
                <a:spcPts val="25"/>
              </a:spcBef>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28.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18" Type="http://schemas.openxmlformats.org/officeDocument/2006/relationships/image" Target="../media/image68.jpg"/><Relationship Id="rId3" Type="http://schemas.openxmlformats.org/officeDocument/2006/relationships/image" Target="../media/image54.png"/><Relationship Id="rId21" Type="http://schemas.openxmlformats.org/officeDocument/2006/relationships/image" Target="../media/image71.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7.jpg"/><Relationship Id="rId2" Type="http://schemas.openxmlformats.org/officeDocument/2006/relationships/image" Target="../media/image28.png"/><Relationship Id="rId16" Type="http://schemas.openxmlformats.org/officeDocument/2006/relationships/image" Target="../media/image66.jp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37.png"/><Relationship Id="rId5" Type="http://schemas.openxmlformats.org/officeDocument/2006/relationships/image" Target="../media/image56.png"/><Relationship Id="rId15" Type="http://schemas.openxmlformats.org/officeDocument/2006/relationships/image" Target="../media/image65.jpg"/><Relationship Id="rId10" Type="http://schemas.openxmlformats.org/officeDocument/2006/relationships/image" Target="../media/image61.png"/><Relationship Id="rId19" Type="http://schemas.openxmlformats.org/officeDocument/2006/relationships/image" Target="../media/image69.png"/><Relationship Id="rId4" Type="http://schemas.openxmlformats.org/officeDocument/2006/relationships/image" Target="../media/image55.jpg"/><Relationship Id="rId9" Type="http://schemas.openxmlformats.org/officeDocument/2006/relationships/image" Target="../media/image60.png"/><Relationship Id="rId14"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aws.amazon.com/pt" TargetMode="External"/><Relationship Id="rId2" Type="http://schemas.openxmlformats.org/officeDocument/2006/relationships/hyperlink" Target="https://www.nist.gov/" TargetMode="External"/><Relationship Id="rId1" Type="http://schemas.openxmlformats.org/officeDocument/2006/relationships/slideLayout" Target="../slideLayouts/slideLayout2.xml"/><Relationship Id="rId4" Type="http://schemas.openxmlformats.org/officeDocument/2006/relationships/hyperlink" Target="https://azure.microsoft.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8F46-EB25-5CAD-EEB9-76BE51CE2F79}"/>
              </a:ext>
            </a:extLst>
          </p:cNvPr>
          <p:cNvSpPr>
            <a:spLocks noGrp="1"/>
          </p:cNvSpPr>
          <p:nvPr>
            <p:ph type="ctrTitle"/>
          </p:nvPr>
        </p:nvSpPr>
        <p:spPr>
          <a:xfrm>
            <a:off x="1744304" y="1376060"/>
            <a:ext cx="6229283" cy="1732734"/>
          </a:xfrm>
        </p:spPr>
        <p:txBody>
          <a:bodyPr>
            <a:normAutofit fontScale="90000"/>
          </a:bodyPr>
          <a:lstStyle/>
          <a:p>
            <a:r>
              <a:rPr lang="pt-BR" sz="3675" dirty="0">
                <a:solidFill>
                  <a:srgbClr val="0070C0"/>
                </a:solidFill>
              </a:rPr>
              <a:t>Bancos de Dados em Nuvem</a:t>
            </a:r>
            <a:br>
              <a:rPr lang="pt-BR" sz="2700" dirty="0">
                <a:solidFill>
                  <a:schemeClr val="tx2"/>
                </a:solidFill>
              </a:rPr>
            </a:br>
            <a:br>
              <a:rPr lang="pt-BR" sz="2700" dirty="0">
                <a:solidFill>
                  <a:schemeClr val="tx2"/>
                </a:solidFill>
              </a:rPr>
            </a:br>
            <a:br>
              <a:rPr lang="pt-BR" sz="2700" dirty="0">
                <a:solidFill>
                  <a:schemeClr val="tx2"/>
                </a:solidFill>
              </a:rPr>
            </a:br>
            <a:br>
              <a:rPr lang="pt-BR" sz="2700" dirty="0">
                <a:solidFill>
                  <a:schemeClr val="tx2"/>
                </a:solidFill>
              </a:rPr>
            </a:br>
            <a:r>
              <a:rPr lang="pt-BR" sz="3675" dirty="0">
                <a:solidFill>
                  <a:schemeClr val="tx2"/>
                </a:solidFill>
              </a:rPr>
              <a:t>ETL e PIPELINE</a:t>
            </a:r>
          </a:p>
        </p:txBody>
      </p:sp>
    </p:spTree>
    <p:extLst>
      <p:ext uri="{BB962C8B-B14F-4D97-AF65-F5344CB8AC3E}">
        <p14:creationId xmlns:p14="http://schemas.microsoft.com/office/powerpoint/2010/main" val="166750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685999"/>
            <a:ext cx="9144000" cy="3457575"/>
            <a:chOff x="0" y="1685999"/>
            <a:chExt cx="9144000" cy="3457575"/>
          </a:xfrm>
        </p:grpSpPr>
        <p:sp>
          <p:nvSpPr>
            <p:cNvPr id="3" name="object 3"/>
            <p:cNvSpPr/>
            <p:nvPr/>
          </p:nvSpPr>
          <p:spPr>
            <a:xfrm>
              <a:off x="775265" y="2368172"/>
              <a:ext cx="1917064" cy="1363345"/>
            </a:xfrm>
            <a:custGeom>
              <a:avLst/>
              <a:gdLst/>
              <a:ahLst/>
              <a:cxnLst/>
              <a:rect l="l" t="t" r="r" b="b"/>
              <a:pathLst>
                <a:path w="1917064" h="1363345">
                  <a:moveTo>
                    <a:pt x="1650465" y="73423"/>
                  </a:moveTo>
                  <a:lnTo>
                    <a:pt x="1323629" y="73423"/>
                  </a:lnTo>
                  <a:lnTo>
                    <a:pt x="1359478" y="40919"/>
                  </a:lnTo>
                  <a:lnTo>
                    <a:pt x="1401189" y="17489"/>
                  </a:lnTo>
                  <a:lnTo>
                    <a:pt x="1446980" y="3670"/>
                  </a:lnTo>
                  <a:lnTo>
                    <a:pt x="1495073" y="0"/>
                  </a:lnTo>
                  <a:lnTo>
                    <a:pt x="1543687" y="7014"/>
                  </a:lnTo>
                  <a:lnTo>
                    <a:pt x="1589392" y="24491"/>
                  </a:lnTo>
                  <a:lnTo>
                    <a:pt x="1629108" y="50963"/>
                  </a:lnTo>
                  <a:lnTo>
                    <a:pt x="1650465" y="73423"/>
                  </a:lnTo>
                  <a:close/>
                </a:path>
                <a:path w="1917064" h="1363345">
                  <a:moveTo>
                    <a:pt x="1672416" y="103434"/>
                  </a:moveTo>
                  <a:lnTo>
                    <a:pt x="996684" y="103434"/>
                  </a:lnTo>
                  <a:lnTo>
                    <a:pt x="1024111" y="63746"/>
                  </a:lnTo>
                  <a:lnTo>
                    <a:pt x="1060366" y="32486"/>
                  </a:lnTo>
                  <a:lnTo>
                    <a:pt x="1103499" y="10949"/>
                  </a:lnTo>
                  <a:lnTo>
                    <a:pt x="1151563" y="429"/>
                  </a:lnTo>
                  <a:lnTo>
                    <a:pt x="1200810" y="2016"/>
                  </a:lnTo>
                  <a:lnTo>
                    <a:pt x="1247346" y="15323"/>
                  </a:lnTo>
                  <a:lnTo>
                    <a:pt x="1289007" y="39431"/>
                  </a:lnTo>
                  <a:lnTo>
                    <a:pt x="1323629" y="73423"/>
                  </a:lnTo>
                  <a:lnTo>
                    <a:pt x="1650465" y="73423"/>
                  </a:lnTo>
                  <a:lnTo>
                    <a:pt x="1661571" y="85102"/>
                  </a:lnTo>
                  <a:lnTo>
                    <a:pt x="1672416" y="103434"/>
                  </a:lnTo>
                  <a:close/>
                </a:path>
                <a:path w="1917064" h="1363345">
                  <a:moveTo>
                    <a:pt x="1696016" y="159276"/>
                  </a:moveTo>
                  <a:lnTo>
                    <a:pt x="622141" y="159276"/>
                  </a:lnTo>
                  <a:lnTo>
                    <a:pt x="653542" y="115251"/>
                  </a:lnTo>
                  <a:lnTo>
                    <a:pt x="694025" y="79899"/>
                  </a:lnTo>
                  <a:lnTo>
                    <a:pt x="741774" y="54471"/>
                  </a:lnTo>
                  <a:lnTo>
                    <a:pt x="794972" y="40218"/>
                  </a:lnTo>
                  <a:lnTo>
                    <a:pt x="850126" y="38316"/>
                  </a:lnTo>
                  <a:lnTo>
                    <a:pt x="903543" y="48661"/>
                  </a:lnTo>
                  <a:lnTo>
                    <a:pt x="953103" y="70588"/>
                  </a:lnTo>
                  <a:lnTo>
                    <a:pt x="996684" y="103434"/>
                  </a:lnTo>
                  <a:lnTo>
                    <a:pt x="1672416" y="103434"/>
                  </a:lnTo>
                  <a:lnTo>
                    <a:pt x="1685519" y="125582"/>
                  </a:lnTo>
                  <a:lnTo>
                    <a:pt x="1696016" y="159276"/>
                  </a:lnTo>
                  <a:close/>
                </a:path>
                <a:path w="1917064" h="1363345">
                  <a:moveTo>
                    <a:pt x="577532" y="1280795"/>
                  </a:moveTo>
                  <a:lnTo>
                    <a:pt x="523309" y="1280000"/>
                  </a:lnTo>
                  <a:lnTo>
                    <a:pt x="469400" y="1270758"/>
                  </a:lnTo>
                  <a:lnTo>
                    <a:pt x="417695" y="1253279"/>
                  </a:lnTo>
                  <a:lnTo>
                    <a:pt x="369952" y="1228276"/>
                  </a:lnTo>
                  <a:lnTo>
                    <a:pt x="326991" y="1196360"/>
                  </a:lnTo>
                  <a:lnTo>
                    <a:pt x="289636" y="1158141"/>
                  </a:lnTo>
                  <a:lnTo>
                    <a:pt x="258708" y="1114231"/>
                  </a:lnTo>
                  <a:lnTo>
                    <a:pt x="211002" y="1113923"/>
                  </a:lnTo>
                  <a:lnTo>
                    <a:pt x="165792" y="1102678"/>
                  </a:lnTo>
                  <a:lnTo>
                    <a:pt x="124934" y="1081460"/>
                  </a:lnTo>
                  <a:lnTo>
                    <a:pt x="90283" y="1051232"/>
                  </a:lnTo>
                  <a:lnTo>
                    <a:pt x="63695" y="1012957"/>
                  </a:lnTo>
                  <a:lnTo>
                    <a:pt x="47600"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5" y="463625"/>
                  </a:lnTo>
                  <a:lnTo>
                    <a:pt x="172669" y="452770"/>
                  </a:lnTo>
                  <a:lnTo>
                    <a:pt x="174282" y="448525"/>
                  </a:lnTo>
                  <a:lnTo>
                    <a:pt x="171651" y="401609"/>
                  </a:lnTo>
                  <a:lnTo>
                    <a:pt x="176741" y="355636"/>
                  </a:lnTo>
                  <a:lnTo>
                    <a:pt x="189175" y="311415"/>
                  </a:lnTo>
                  <a:lnTo>
                    <a:pt x="208576" y="269752"/>
                  </a:lnTo>
                  <a:lnTo>
                    <a:pt x="234569" y="231456"/>
                  </a:lnTo>
                  <a:lnTo>
                    <a:pt x="266777" y="197336"/>
                  </a:lnTo>
                  <a:lnTo>
                    <a:pt x="304825" y="168197"/>
                  </a:lnTo>
                  <a:lnTo>
                    <a:pt x="347222" y="145380"/>
                  </a:lnTo>
                  <a:lnTo>
                    <a:pt x="392122" y="129701"/>
                  </a:lnTo>
                  <a:lnTo>
                    <a:pt x="438608" y="121186"/>
                  </a:lnTo>
                  <a:lnTo>
                    <a:pt x="485768" y="119860"/>
                  </a:lnTo>
                  <a:lnTo>
                    <a:pt x="532687" y="125750"/>
                  </a:lnTo>
                  <a:lnTo>
                    <a:pt x="578449" y="138880"/>
                  </a:lnTo>
                  <a:lnTo>
                    <a:pt x="622141" y="159276"/>
                  </a:lnTo>
                  <a:lnTo>
                    <a:pt x="1696016" y="159276"/>
                  </a:lnTo>
                  <a:lnTo>
                    <a:pt x="1699691" y="171075"/>
                  </a:lnTo>
                  <a:lnTo>
                    <a:pt x="1746906" y="189027"/>
                  </a:lnTo>
                  <a:lnTo>
                    <a:pt x="1788655" y="215995"/>
                  </a:lnTo>
                  <a:lnTo>
                    <a:pt x="1823607" y="250905"/>
                  </a:lnTo>
                  <a:lnTo>
                    <a:pt x="1850429" y="292681"/>
                  </a:lnTo>
                  <a:lnTo>
                    <a:pt x="1867458" y="339050"/>
                  </a:lnTo>
                  <a:lnTo>
                    <a:pt x="1873893" y="387331"/>
                  </a:lnTo>
                  <a:lnTo>
                    <a:pt x="1869695" y="435843"/>
                  </a:lnTo>
                  <a:lnTo>
                    <a:pt x="1854824" y="482906"/>
                  </a:lnTo>
                  <a:lnTo>
                    <a:pt x="1883147" y="525979"/>
                  </a:lnTo>
                  <a:lnTo>
                    <a:pt x="1903013" y="572463"/>
                  </a:lnTo>
                  <a:lnTo>
                    <a:pt x="1914265" y="621225"/>
                  </a:lnTo>
                  <a:lnTo>
                    <a:pt x="1916746" y="671132"/>
                  </a:lnTo>
                  <a:lnTo>
                    <a:pt x="1910298" y="721054"/>
                  </a:lnTo>
                  <a:lnTo>
                    <a:pt x="1894763" y="769856"/>
                  </a:lnTo>
                  <a:lnTo>
                    <a:pt x="1870669" y="815279"/>
                  </a:lnTo>
                  <a:lnTo>
                    <a:pt x="1839269" y="855351"/>
                  </a:lnTo>
                  <a:lnTo>
                    <a:pt x="1801491" y="889368"/>
                  </a:lnTo>
                  <a:lnTo>
                    <a:pt x="1758267" y="916627"/>
                  </a:lnTo>
                  <a:lnTo>
                    <a:pt x="1710524" y="936425"/>
                  </a:lnTo>
                  <a:lnTo>
                    <a:pt x="1659194" y="948058"/>
                  </a:lnTo>
                  <a:lnTo>
                    <a:pt x="1652892" y="1000823"/>
                  </a:lnTo>
                  <a:lnTo>
                    <a:pt x="1635507" y="1050286"/>
                  </a:lnTo>
                  <a:lnTo>
                    <a:pt x="1607979" y="1094921"/>
                  </a:lnTo>
                  <a:lnTo>
                    <a:pt x="1571250" y="1133203"/>
                  </a:lnTo>
                  <a:lnTo>
                    <a:pt x="1536610" y="1156611"/>
                  </a:lnTo>
                  <a:lnTo>
                    <a:pt x="1267036" y="1156611"/>
                  </a:lnTo>
                  <a:lnTo>
                    <a:pt x="1249057" y="1200888"/>
                  </a:lnTo>
                  <a:lnTo>
                    <a:pt x="1228735" y="1233937"/>
                  </a:lnTo>
                  <a:lnTo>
                    <a:pt x="731848" y="1233937"/>
                  </a:lnTo>
                  <a:lnTo>
                    <a:pt x="682826" y="1257620"/>
                  </a:lnTo>
                  <a:lnTo>
                    <a:pt x="631046" y="1273287"/>
                  </a:lnTo>
                  <a:lnTo>
                    <a:pt x="577532" y="1280795"/>
                  </a:lnTo>
                  <a:close/>
                </a:path>
                <a:path w="1917064" h="1363345">
                  <a:moveTo>
                    <a:pt x="1395666" y="1194174"/>
                  </a:moveTo>
                  <a:lnTo>
                    <a:pt x="1351156" y="1189185"/>
                  </a:lnTo>
                  <a:lnTo>
                    <a:pt x="1307925" y="1176655"/>
                  </a:lnTo>
                  <a:lnTo>
                    <a:pt x="1267036" y="1156611"/>
                  </a:lnTo>
                  <a:lnTo>
                    <a:pt x="1536610" y="1156611"/>
                  </a:lnTo>
                  <a:lnTo>
                    <a:pt x="1526259" y="1163607"/>
                  </a:lnTo>
                  <a:lnTo>
                    <a:pt x="1484279" y="1181414"/>
                  </a:lnTo>
                  <a:lnTo>
                    <a:pt x="1440395" y="1191593"/>
                  </a:lnTo>
                  <a:lnTo>
                    <a:pt x="1395666" y="1194174"/>
                  </a:lnTo>
                  <a:close/>
                </a:path>
                <a:path w="1917064" h="1363345">
                  <a:moveTo>
                    <a:pt x="975761" y="1363065"/>
                  </a:moveTo>
                  <a:lnTo>
                    <a:pt x="927791" y="1358536"/>
                  </a:lnTo>
                  <a:lnTo>
                    <a:pt x="881600" y="1346715"/>
                  </a:lnTo>
                  <a:lnTo>
                    <a:pt x="838048" y="1327974"/>
                  </a:lnTo>
                  <a:lnTo>
                    <a:pt x="797998" y="1302684"/>
                  </a:lnTo>
                  <a:lnTo>
                    <a:pt x="762311" y="1271214"/>
                  </a:lnTo>
                  <a:lnTo>
                    <a:pt x="731848" y="1233937"/>
                  </a:lnTo>
                  <a:lnTo>
                    <a:pt x="1228735" y="1233937"/>
                  </a:lnTo>
                  <a:lnTo>
                    <a:pt x="1193597" y="1276604"/>
                  </a:lnTo>
                  <a:lnTo>
                    <a:pt x="1157543" y="1306846"/>
                  </a:lnTo>
                  <a:lnTo>
                    <a:pt x="1116891" y="1331214"/>
                  </a:lnTo>
                  <a:lnTo>
                    <a:pt x="1072355" y="1349108"/>
                  </a:lnTo>
                  <a:lnTo>
                    <a:pt x="1024646" y="1359931"/>
                  </a:lnTo>
                  <a:lnTo>
                    <a:pt x="975761" y="1363065"/>
                  </a:lnTo>
                  <a:close/>
                </a:path>
              </a:pathLst>
            </a:custGeom>
            <a:solidFill>
              <a:srgbClr val="B7B7B7"/>
            </a:solidFill>
          </p:spPr>
          <p:txBody>
            <a:bodyPr wrap="square" lIns="0" tIns="0" rIns="0" bIns="0" rtlCol="0"/>
            <a:lstStyle/>
            <a:p>
              <a:endParaRPr/>
            </a:p>
          </p:txBody>
        </p:sp>
        <p:sp>
          <p:nvSpPr>
            <p:cNvPr id="4" name="object 4"/>
            <p:cNvSpPr/>
            <p:nvPr/>
          </p:nvSpPr>
          <p:spPr>
            <a:xfrm>
              <a:off x="775266" y="2368172"/>
              <a:ext cx="1917064" cy="1363345"/>
            </a:xfrm>
            <a:custGeom>
              <a:avLst/>
              <a:gdLst/>
              <a:ahLst/>
              <a:cxnLst/>
              <a:rect l="l" t="t" r="r" b="b"/>
              <a:pathLst>
                <a:path w="1917064" h="1363345">
                  <a:moveTo>
                    <a:pt x="174282" y="448525"/>
                  </a:moveTo>
                  <a:lnTo>
                    <a:pt x="171651" y="401609"/>
                  </a:lnTo>
                  <a:lnTo>
                    <a:pt x="176741" y="355636"/>
                  </a:lnTo>
                  <a:lnTo>
                    <a:pt x="189175" y="311415"/>
                  </a:lnTo>
                  <a:lnTo>
                    <a:pt x="208576" y="269752"/>
                  </a:lnTo>
                  <a:lnTo>
                    <a:pt x="234569" y="231456"/>
                  </a:lnTo>
                  <a:lnTo>
                    <a:pt x="266777" y="197336"/>
                  </a:lnTo>
                  <a:lnTo>
                    <a:pt x="304825" y="168197"/>
                  </a:lnTo>
                  <a:lnTo>
                    <a:pt x="347222" y="145380"/>
                  </a:lnTo>
                  <a:lnTo>
                    <a:pt x="392122" y="129701"/>
                  </a:lnTo>
                  <a:lnTo>
                    <a:pt x="438608" y="121186"/>
                  </a:lnTo>
                  <a:lnTo>
                    <a:pt x="485768" y="119860"/>
                  </a:lnTo>
                  <a:lnTo>
                    <a:pt x="532687" y="125750"/>
                  </a:lnTo>
                  <a:lnTo>
                    <a:pt x="578449" y="138880"/>
                  </a:lnTo>
                  <a:lnTo>
                    <a:pt x="622141" y="159276"/>
                  </a:lnTo>
                  <a:lnTo>
                    <a:pt x="653542" y="115251"/>
                  </a:lnTo>
                  <a:lnTo>
                    <a:pt x="694025" y="79899"/>
                  </a:lnTo>
                  <a:lnTo>
                    <a:pt x="741774" y="54471"/>
                  </a:lnTo>
                  <a:lnTo>
                    <a:pt x="794972" y="40218"/>
                  </a:lnTo>
                  <a:lnTo>
                    <a:pt x="850126" y="38316"/>
                  </a:lnTo>
                  <a:lnTo>
                    <a:pt x="903543" y="48661"/>
                  </a:lnTo>
                  <a:lnTo>
                    <a:pt x="953103" y="70588"/>
                  </a:lnTo>
                  <a:lnTo>
                    <a:pt x="996684" y="103434"/>
                  </a:lnTo>
                  <a:lnTo>
                    <a:pt x="1024111" y="63746"/>
                  </a:lnTo>
                  <a:lnTo>
                    <a:pt x="1060366" y="32486"/>
                  </a:lnTo>
                  <a:lnTo>
                    <a:pt x="1103499" y="10949"/>
                  </a:lnTo>
                  <a:lnTo>
                    <a:pt x="1151563" y="429"/>
                  </a:lnTo>
                  <a:lnTo>
                    <a:pt x="1200810" y="2016"/>
                  </a:lnTo>
                  <a:lnTo>
                    <a:pt x="1247346" y="15323"/>
                  </a:lnTo>
                  <a:lnTo>
                    <a:pt x="1289007" y="39431"/>
                  </a:lnTo>
                  <a:lnTo>
                    <a:pt x="1323629" y="73423"/>
                  </a:lnTo>
                  <a:lnTo>
                    <a:pt x="1359478" y="40919"/>
                  </a:lnTo>
                  <a:lnTo>
                    <a:pt x="1401189" y="17489"/>
                  </a:lnTo>
                  <a:lnTo>
                    <a:pt x="1446980" y="3670"/>
                  </a:lnTo>
                  <a:lnTo>
                    <a:pt x="1495073" y="0"/>
                  </a:lnTo>
                  <a:lnTo>
                    <a:pt x="1543687" y="7014"/>
                  </a:lnTo>
                  <a:lnTo>
                    <a:pt x="1589392" y="24491"/>
                  </a:lnTo>
                  <a:lnTo>
                    <a:pt x="1629108" y="50963"/>
                  </a:lnTo>
                  <a:lnTo>
                    <a:pt x="1661571" y="85102"/>
                  </a:lnTo>
                  <a:lnTo>
                    <a:pt x="1685519" y="125582"/>
                  </a:lnTo>
                  <a:lnTo>
                    <a:pt x="1699691" y="171075"/>
                  </a:lnTo>
                  <a:lnTo>
                    <a:pt x="1746906" y="189027"/>
                  </a:lnTo>
                  <a:lnTo>
                    <a:pt x="1788655" y="215995"/>
                  </a:lnTo>
                  <a:lnTo>
                    <a:pt x="1823607" y="250905"/>
                  </a:lnTo>
                  <a:lnTo>
                    <a:pt x="1850429" y="292681"/>
                  </a:lnTo>
                  <a:lnTo>
                    <a:pt x="1867458" y="339050"/>
                  </a:lnTo>
                  <a:lnTo>
                    <a:pt x="1873893" y="387331"/>
                  </a:lnTo>
                  <a:lnTo>
                    <a:pt x="1869695" y="435843"/>
                  </a:lnTo>
                  <a:lnTo>
                    <a:pt x="1854824" y="482906"/>
                  </a:lnTo>
                  <a:lnTo>
                    <a:pt x="1883147" y="525979"/>
                  </a:lnTo>
                  <a:lnTo>
                    <a:pt x="1903013" y="572463"/>
                  </a:lnTo>
                  <a:lnTo>
                    <a:pt x="1914265" y="621225"/>
                  </a:lnTo>
                  <a:lnTo>
                    <a:pt x="1916746" y="671132"/>
                  </a:lnTo>
                  <a:lnTo>
                    <a:pt x="1910298" y="721054"/>
                  </a:lnTo>
                  <a:lnTo>
                    <a:pt x="1894763" y="769856"/>
                  </a:lnTo>
                  <a:lnTo>
                    <a:pt x="1870669" y="815279"/>
                  </a:lnTo>
                  <a:lnTo>
                    <a:pt x="1839269" y="855351"/>
                  </a:lnTo>
                  <a:lnTo>
                    <a:pt x="1801491" y="889368"/>
                  </a:lnTo>
                  <a:lnTo>
                    <a:pt x="1758267" y="916627"/>
                  </a:lnTo>
                  <a:lnTo>
                    <a:pt x="1710524" y="936425"/>
                  </a:lnTo>
                  <a:lnTo>
                    <a:pt x="1659194" y="948058"/>
                  </a:lnTo>
                  <a:lnTo>
                    <a:pt x="1652892" y="1000823"/>
                  </a:lnTo>
                  <a:lnTo>
                    <a:pt x="1635507" y="1050286"/>
                  </a:lnTo>
                  <a:lnTo>
                    <a:pt x="1607979" y="1094921"/>
                  </a:lnTo>
                  <a:lnTo>
                    <a:pt x="1571250" y="1133203"/>
                  </a:lnTo>
                  <a:lnTo>
                    <a:pt x="1526259" y="1163607"/>
                  </a:lnTo>
                  <a:lnTo>
                    <a:pt x="1484279" y="1181414"/>
                  </a:lnTo>
                  <a:lnTo>
                    <a:pt x="1440395" y="1191593"/>
                  </a:lnTo>
                  <a:lnTo>
                    <a:pt x="1395666" y="1194174"/>
                  </a:lnTo>
                  <a:lnTo>
                    <a:pt x="1351156" y="1189185"/>
                  </a:lnTo>
                  <a:lnTo>
                    <a:pt x="1307925" y="1176655"/>
                  </a:lnTo>
                  <a:lnTo>
                    <a:pt x="1267036" y="1156611"/>
                  </a:lnTo>
                  <a:lnTo>
                    <a:pt x="1249057" y="1200888"/>
                  </a:lnTo>
                  <a:lnTo>
                    <a:pt x="1224339" y="1241085"/>
                  </a:lnTo>
                  <a:lnTo>
                    <a:pt x="1193597" y="1276604"/>
                  </a:lnTo>
                  <a:lnTo>
                    <a:pt x="1157543" y="1306846"/>
                  </a:lnTo>
                  <a:lnTo>
                    <a:pt x="1116891" y="1331214"/>
                  </a:lnTo>
                  <a:lnTo>
                    <a:pt x="1072355" y="1349108"/>
                  </a:lnTo>
                  <a:lnTo>
                    <a:pt x="1024646" y="1359931"/>
                  </a:lnTo>
                  <a:lnTo>
                    <a:pt x="975761" y="1363065"/>
                  </a:lnTo>
                  <a:lnTo>
                    <a:pt x="927791" y="1358536"/>
                  </a:lnTo>
                  <a:lnTo>
                    <a:pt x="881600" y="1346715"/>
                  </a:lnTo>
                  <a:lnTo>
                    <a:pt x="838048" y="1327974"/>
                  </a:lnTo>
                  <a:lnTo>
                    <a:pt x="797998" y="1302684"/>
                  </a:lnTo>
                  <a:lnTo>
                    <a:pt x="762311" y="1271214"/>
                  </a:lnTo>
                  <a:lnTo>
                    <a:pt x="731848" y="1233937"/>
                  </a:lnTo>
                  <a:lnTo>
                    <a:pt x="682826" y="1257620"/>
                  </a:lnTo>
                  <a:lnTo>
                    <a:pt x="631046" y="1273287"/>
                  </a:lnTo>
                  <a:lnTo>
                    <a:pt x="577532" y="1280795"/>
                  </a:lnTo>
                  <a:lnTo>
                    <a:pt x="523309" y="1280000"/>
                  </a:lnTo>
                  <a:lnTo>
                    <a:pt x="469400" y="1270758"/>
                  </a:lnTo>
                  <a:lnTo>
                    <a:pt x="417695" y="1253279"/>
                  </a:lnTo>
                  <a:lnTo>
                    <a:pt x="369952" y="1228276"/>
                  </a:lnTo>
                  <a:lnTo>
                    <a:pt x="326991" y="1196360"/>
                  </a:lnTo>
                  <a:lnTo>
                    <a:pt x="289636" y="1158141"/>
                  </a:lnTo>
                  <a:lnTo>
                    <a:pt x="258708" y="1114231"/>
                  </a:lnTo>
                  <a:lnTo>
                    <a:pt x="211002" y="1113923"/>
                  </a:lnTo>
                  <a:lnTo>
                    <a:pt x="165792" y="1102678"/>
                  </a:lnTo>
                  <a:lnTo>
                    <a:pt x="124934" y="1081460"/>
                  </a:lnTo>
                  <a:lnTo>
                    <a:pt x="90283" y="1051232"/>
                  </a:lnTo>
                  <a:lnTo>
                    <a:pt x="63695" y="1012957"/>
                  </a:lnTo>
                  <a:lnTo>
                    <a:pt x="47600"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5" y="463625"/>
                  </a:lnTo>
                  <a:lnTo>
                    <a:pt x="172669" y="452770"/>
                  </a:lnTo>
                  <a:lnTo>
                    <a:pt x="174282" y="448525"/>
                  </a:lnTo>
                  <a:close/>
                </a:path>
                <a:path w="1917064" h="1363345">
                  <a:moveTo>
                    <a:pt x="95126" y="801191"/>
                  </a:moveTo>
                  <a:lnTo>
                    <a:pt x="121465" y="813698"/>
                  </a:lnTo>
                  <a:lnTo>
                    <a:pt x="149284" y="822132"/>
                  </a:lnTo>
                  <a:lnTo>
                    <a:pt x="178091" y="826382"/>
                  </a:lnTo>
                  <a:lnTo>
                    <a:pt x="207394" y="826336"/>
                  </a:lnTo>
                </a:path>
                <a:path w="1917064" h="1363345">
                  <a:moveTo>
                    <a:pt x="258711" y="1114230"/>
                  </a:moveTo>
                  <a:lnTo>
                    <a:pt x="271279" y="1112398"/>
                  </a:lnTo>
                  <a:lnTo>
                    <a:pt x="283681" y="1109775"/>
                  </a:lnTo>
                  <a:lnTo>
                    <a:pt x="295878" y="1106371"/>
                  </a:lnTo>
                  <a:lnTo>
                    <a:pt x="307831" y="1102195"/>
                  </a:lnTo>
                </a:path>
                <a:path w="1917064" h="1363345">
                  <a:moveTo>
                    <a:pt x="731827" y="1233931"/>
                  </a:moveTo>
                  <a:lnTo>
                    <a:pt x="723304" y="1220797"/>
                  </a:lnTo>
                  <a:lnTo>
                    <a:pt x="715519" y="1207250"/>
                  </a:lnTo>
                  <a:lnTo>
                    <a:pt x="708490" y="1193319"/>
                  </a:lnTo>
                  <a:lnTo>
                    <a:pt x="702231" y="1179033"/>
                  </a:lnTo>
                </a:path>
                <a:path w="1917064" h="1363345">
                  <a:moveTo>
                    <a:pt x="1267036" y="1156602"/>
                  </a:moveTo>
                  <a:lnTo>
                    <a:pt x="1271216" y="1141786"/>
                  </a:lnTo>
                  <a:lnTo>
                    <a:pt x="1274584" y="1126787"/>
                  </a:lnTo>
                  <a:lnTo>
                    <a:pt x="1277131" y="1111636"/>
                  </a:lnTo>
                  <a:lnTo>
                    <a:pt x="1278853" y="1096365"/>
                  </a:lnTo>
                </a:path>
              </a:pathLst>
            </a:custGeom>
            <a:ln w="9524">
              <a:solidFill>
                <a:srgbClr val="424242"/>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285579" y="3086337"/>
              <a:ext cx="153627" cy="234654"/>
            </a:xfrm>
            <a:prstGeom prst="rect">
              <a:avLst/>
            </a:prstGeom>
          </p:spPr>
        </p:pic>
        <p:sp>
          <p:nvSpPr>
            <p:cNvPr id="6" name="object 6"/>
            <p:cNvSpPr/>
            <p:nvPr/>
          </p:nvSpPr>
          <p:spPr>
            <a:xfrm>
              <a:off x="949547" y="2441600"/>
              <a:ext cx="1680845" cy="494030"/>
            </a:xfrm>
            <a:custGeom>
              <a:avLst/>
              <a:gdLst/>
              <a:ahLst/>
              <a:cxnLst/>
              <a:rect l="l" t="t" r="r" b="b"/>
              <a:pathLst>
                <a:path w="1680845" h="494030">
                  <a:moveTo>
                    <a:pt x="1680525" y="409487"/>
                  </a:moveTo>
                  <a:lnTo>
                    <a:pt x="1668342" y="433191"/>
                  </a:lnTo>
                  <a:lnTo>
                    <a:pt x="1653479" y="455304"/>
                  </a:lnTo>
                  <a:lnTo>
                    <a:pt x="1636097" y="475613"/>
                  </a:lnTo>
                  <a:lnTo>
                    <a:pt x="1616359" y="493905"/>
                  </a:lnTo>
                </a:path>
                <a:path w="1680845" h="494030">
                  <a:moveTo>
                    <a:pt x="1525405" y="97647"/>
                  </a:moveTo>
                  <a:lnTo>
                    <a:pt x="1526997" y="107546"/>
                  </a:lnTo>
                  <a:lnTo>
                    <a:pt x="1528093" y="117502"/>
                  </a:lnTo>
                  <a:lnTo>
                    <a:pt x="1528692" y="127498"/>
                  </a:lnTo>
                  <a:lnTo>
                    <a:pt x="1528793" y="137515"/>
                  </a:lnTo>
                </a:path>
                <a:path w="1680845" h="494030">
                  <a:moveTo>
                    <a:pt x="1149350" y="0"/>
                  </a:moveTo>
                  <a:lnTo>
                    <a:pt x="1139720" y="11823"/>
                  </a:lnTo>
                  <a:lnTo>
                    <a:pt x="1131010" y="24271"/>
                  </a:lnTo>
                  <a:lnTo>
                    <a:pt x="1123252" y="37295"/>
                  </a:lnTo>
                  <a:lnTo>
                    <a:pt x="1116479" y="50844"/>
                  </a:lnTo>
                </a:path>
                <a:path w="1680845" h="494030">
                  <a:moveTo>
                    <a:pt x="822401" y="30004"/>
                  </a:moveTo>
                  <a:lnTo>
                    <a:pt x="817372" y="40590"/>
                  </a:lnTo>
                  <a:lnTo>
                    <a:pt x="813034" y="51448"/>
                  </a:lnTo>
                  <a:lnTo>
                    <a:pt x="809400" y="62547"/>
                  </a:lnTo>
                  <a:lnTo>
                    <a:pt x="806481" y="73853"/>
                  </a:lnTo>
                </a:path>
                <a:path w="1680845" h="494030">
                  <a:moveTo>
                    <a:pt x="447853" y="85847"/>
                  </a:moveTo>
                  <a:lnTo>
                    <a:pt x="463236" y="95197"/>
                  </a:lnTo>
                  <a:lnTo>
                    <a:pt x="477992" y="105423"/>
                  </a:lnTo>
                  <a:lnTo>
                    <a:pt x="492081" y="116497"/>
                  </a:lnTo>
                  <a:lnTo>
                    <a:pt x="505463" y="128389"/>
                  </a:lnTo>
                </a:path>
                <a:path w="1680845" h="494030">
                  <a:moveTo>
                    <a:pt x="0" y="375097"/>
                  </a:moveTo>
                  <a:lnTo>
                    <a:pt x="1826" y="386425"/>
                  </a:lnTo>
                  <a:lnTo>
                    <a:pt x="4113" y="397669"/>
                  </a:lnTo>
                  <a:lnTo>
                    <a:pt x="6856" y="408817"/>
                  </a:lnTo>
                  <a:lnTo>
                    <a:pt x="10053" y="419856"/>
                  </a:lnTo>
                </a:path>
              </a:pathLst>
            </a:custGeom>
            <a:ln w="9524">
              <a:solidFill>
                <a:srgbClr val="424242"/>
              </a:solidFill>
            </a:ln>
          </p:spPr>
          <p:txBody>
            <a:bodyPr wrap="square" lIns="0" tIns="0" rIns="0" bIns="0" rtlCol="0"/>
            <a:lstStyle/>
            <a:p>
              <a:endParaRPr/>
            </a:p>
          </p:txBody>
        </p:sp>
      </p:grpSp>
      <p:sp>
        <p:nvSpPr>
          <p:cNvPr id="7" name="object 7"/>
          <p:cNvSpPr txBox="1">
            <a:spLocks noGrp="1"/>
          </p:cNvSpPr>
          <p:nvPr>
            <p:ph type="title"/>
          </p:nvPr>
        </p:nvSpPr>
        <p:spPr>
          <a:xfrm>
            <a:off x="544925" y="905969"/>
            <a:ext cx="3573145" cy="513080"/>
          </a:xfrm>
          <a:prstGeom prst="rect">
            <a:avLst/>
          </a:prstGeom>
        </p:spPr>
        <p:txBody>
          <a:bodyPr vert="horz" wrap="square" lIns="0" tIns="12700" rIns="0" bIns="0" rtlCol="0">
            <a:spAutoFit/>
          </a:bodyPr>
          <a:lstStyle/>
          <a:p>
            <a:pPr marL="12700">
              <a:lnSpc>
                <a:spcPct val="100000"/>
              </a:lnSpc>
              <a:spcBef>
                <a:spcPts val="100"/>
              </a:spcBef>
            </a:pPr>
            <a:r>
              <a:rPr spc="-10" dirty="0"/>
              <a:t>Modelos</a:t>
            </a:r>
            <a:r>
              <a:rPr spc="-40" dirty="0"/>
              <a:t> </a:t>
            </a:r>
            <a:r>
              <a:rPr spc="-5" dirty="0"/>
              <a:t>de</a:t>
            </a:r>
            <a:r>
              <a:rPr spc="-40" dirty="0"/>
              <a:t> </a:t>
            </a:r>
            <a:r>
              <a:rPr spc="-30" dirty="0"/>
              <a:t>Serviço</a:t>
            </a:r>
          </a:p>
        </p:txBody>
      </p:sp>
      <p:sp>
        <p:nvSpPr>
          <p:cNvPr id="8" name="object 8"/>
          <p:cNvSpPr txBox="1"/>
          <p:nvPr/>
        </p:nvSpPr>
        <p:spPr>
          <a:xfrm>
            <a:off x="1287856" y="2574311"/>
            <a:ext cx="756920" cy="867410"/>
          </a:xfrm>
          <a:prstGeom prst="rect">
            <a:avLst/>
          </a:prstGeom>
        </p:spPr>
        <p:txBody>
          <a:bodyPr vert="horz" wrap="square" lIns="0" tIns="22860" rIns="0" bIns="0" rtlCol="0">
            <a:spAutoFit/>
          </a:bodyPr>
          <a:lstStyle/>
          <a:p>
            <a:pPr marL="12700" marR="5080" indent="-3175" algn="ctr">
              <a:lnSpc>
                <a:spcPts val="1650"/>
              </a:lnSpc>
              <a:spcBef>
                <a:spcPts val="180"/>
              </a:spcBef>
            </a:pPr>
            <a:r>
              <a:rPr sz="1400" spc="-5" dirty="0">
                <a:latin typeface="Arial MT"/>
                <a:cs typeface="Arial MT"/>
              </a:rPr>
              <a:t>Software </a:t>
            </a:r>
            <a:r>
              <a:rPr sz="1400" spc="-375" dirty="0">
                <a:latin typeface="Arial MT"/>
                <a:cs typeface="Arial MT"/>
              </a:rPr>
              <a:t> </a:t>
            </a:r>
            <a:r>
              <a:rPr sz="1400" dirty="0">
                <a:latin typeface="Arial MT"/>
                <a:cs typeface="Arial MT"/>
              </a:rPr>
              <a:t>como</a:t>
            </a:r>
            <a:r>
              <a:rPr sz="1400" spc="-5" dirty="0">
                <a:latin typeface="Arial MT"/>
                <a:cs typeface="Arial MT"/>
              </a:rPr>
              <a:t> um  Serviço </a:t>
            </a:r>
            <a:r>
              <a:rPr sz="1400" dirty="0">
                <a:latin typeface="Arial MT"/>
                <a:cs typeface="Arial MT"/>
              </a:rPr>
              <a:t> (SaaS)</a:t>
            </a:r>
            <a:endParaRPr sz="1400">
              <a:latin typeface="Arial MT"/>
              <a:cs typeface="Arial MT"/>
            </a:endParaRPr>
          </a:p>
        </p:txBody>
      </p:sp>
      <p:grpSp>
        <p:nvGrpSpPr>
          <p:cNvPr id="9" name="object 9"/>
          <p:cNvGrpSpPr/>
          <p:nvPr/>
        </p:nvGrpSpPr>
        <p:grpSpPr>
          <a:xfrm>
            <a:off x="6485503" y="2363410"/>
            <a:ext cx="1926589" cy="1372870"/>
            <a:chOff x="6485503" y="2363410"/>
            <a:chExt cx="1926589" cy="1372870"/>
          </a:xfrm>
        </p:grpSpPr>
        <p:sp>
          <p:nvSpPr>
            <p:cNvPr id="10" name="object 10"/>
            <p:cNvSpPr/>
            <p:nvPr/>
          </p:nvSpPr>
          <p:spPr>
            <a:xfrm>
              <a:off x="6490265" y="2368172"/>
              <a:ext cx="1917064" cy="1363345"/>
            </a:xfrm>
            <a:custGeom>
              <a:avLst/>
              <a:gdLst/>
              <a:ahLst/>
              <a:cxnLst/>
              <a:rect l="l" t="t" r="r" b="b"/>
              <a:pathLst>
                <a:path w="1917065" h="1363345">
                  <a:moveTo>
                    <a:pt x="1650465" y="73423"/>
                  </a:moveTo>
                  <a:lnTo>
                    <a:pt x="1323630" y="73423"/>
                  </a:lnTo>
                  <a:lnTo>
                    <a:pt x="1359478" y="40919"/>
                  </a:lnTo>
                  <a:lnTo>
                    <a:pt x="1401189" y="17489"/>
                  </a:lnTo>
                  <a:lnTo>
                    <a:pt x="1446980" y="3670"/>
                  </a:lnTo>
                  <a:lnTo>
                    <a:pt x="1495073" y="0"/>
                  </a:lnTo>
                  <a:lnTo>
                    <a:pt x="1543687" y="7014"/>
                  </a:lnTo>
                  <a:lnTo>
                    <a:pt x="1589392" y="24491"/>
                  </a:lnTo>
                  <a:lnTo>
                    <a:pt x="1629108" y="50963"/>
                  </a:lnTo>
                  <a:lnTo>
                    <a:pt x="1650465" y="73423"/>
                  </a:lnTo>
                  <a:close/>
                </a:path>
                <a:path w="1917065" h="1363345">
                  <a:moveTo>
                    <a:pt x="1672416" y="103434"/>
                  </a:moveTo>
                  <a:lnTo>
                    <a:pt x="996684" y="103434"/>
                  </a:lnTo>
                  <a:lnTo>
                    <a:pt x="1024111" y="63746"/>
                  </a:lnTo>
                  <a:lnTo>
                    <a:pt x="1060366" y="32486"/>
                  </a:lnTo>
                  <a:lnTo>
                    <a:pt x="1103499" y="10949"/>
                  </a:lnTo>
                  <a:lnTo>
                    <a:pt x="1151564" y="429"/>
                  </a:lnTo>
                  <a:lnTo>
                    <a:pt x="1200810" y="2016"/>
                  </a:lnTo>
                  <a:lnTo>
                    <a:pt x="1247346" y="15323"/>
                  </a:lnTo>
                  <a:lnTo>
                    <a:pt x="1289007" y="39431"/>
                  </a:lnTo>
                  <a:lnTo>
                    <a:pt x="1323630" y="73423"/>
                  </a:lnTo>
                  <a:lnTo>
                    <a:pt x="1650465" y="73423"/>
                  </a:lnTo>
                  <a:lnTo>
                    <a:pt x="1661571" y="85102"/>
                  </a:lnTo>
                  <a:lnTo>
                    <a:pt x="1672416" y="103434"/>
                  </a:lnTo>
                  <a:close/>
                </a:path>
                <a:path w="1917065" h="1363345">
                  <a:moveTo>
                    <a:pt x="1696015" y="159276"/>
                  </a:moveTo>
                  <a:lnTo>
                    <a:pt x="622141" y="159276"/>
                  </a:lnTo>
                  <a:lnTo>
                    <a:pt x="653542" y="115251"/>
                  </a:lnTo>
                  <a:lnTo>
                    <a:pt x="694025" y="79899"/>
                  </a:lnTo>
                  <a:lnTo>
                    <a:pt x="741774" y="54471"/>
                  </a:lnTo>
                  <a:lnTo>
                    <a:pt x="794972" y="40218"/>
                  </a:lnTo>
                  <a:lnTo>
                    <a:pt x="850126" y="38316"/>
                  </a:lnTo>
                  <a:lnTo>
                    <a:pt x="903543" y="48661"/>
                  </a:lnTo>
                  <a:lnTo>
                    <a:pt x="953102" y="70588"/>
                  </a:lnTo>
                  <a:lnTo>
                    <a:pt x="996684" y="103434"/>
                  </a:lnTo>
                  <a:lnTo>
                    <a:pt x="1672416" y="103434"/>
                  </a:lnTo>
                  <a:lnTo>
                    <a:pt x="1685519" y="125582"/>
                  </a:lnTo>
                  <a:lnTo>
                    <a:pt x="1696015" y="159276"/>
                  </a:lnTo>
                  <a:close/>
                </a:path>
                <a:path w="1917065" h="1363345">
                  <a:moveTo>
                    <a:pt x="577532" y="1280795"/>
                  </a:moveTo>
                  <a:lnTo>
                    <a:pt x="523308" y="1280000"/>
                  </a:lnTo>
                  <a:lnTo>
                    <a:pt x="469399" y="1270758"/>
                  </a:lnTo>
                  <a:lnTo>
                    <a:pt x="417695" y="1253279"/>
                  </a:lnTo>
                  <a:lnTo>
                    <a:pt x="369952" y="1228276"/>
                  </a:lnTo>
                  <a:lnTo>
                    <a:pt x="326991" y="1196360"/>
                  </a:lnTo>
                  <a:lnTo>
                    <a:pt x="289636" y="1158141"/>
                  </a:lnTo>
                  <a:lnTo>
                    <a:pt x="258709" y="1114231"/>
                  </a:lnTo>
                  <a:lnTo>
                    <a:pt x="211002" y="1113923"/>
                  </a:lnTo>
                  <a:lnTo>
                    <a:pt x="165792" y="1102678"/>
                  </a:lnTo>
                  <a:lnTo>
                    <a:pt x="124934" y="1081460"/>
                  </a:lnTo>
                  <a:lnTo>
                    <a:pt x="90283" y="1051232"/>
                  </a:lnTo>
                  <a:lnTo>
                    <a:pt x="63695" y="1012957"/>
                  </a:lnTo>
                  <a:lnTo>
                    <a:pt x="47600"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4" y="463625"/>
                  </a:lnTo>
                  <a:lnTo>
                    <a:pt x="172669" y="452770"/>
                  </a:lnTo>
                  <a:lnTo>
                    <a:pt x="174281" y="448525"/>
                  </a:lnTo>
                  <a:lnTo>
                    <a:pt x="171651" y="401609"/>
                  </a:lnTo>
                  <a:lnTo>
                    <a:pt x="176741" y="355636"/>
                  </a:lnTo>
                  <a:lnTo>
                    <a:pt x="189175" y="311415"/>
                  </a:lnTo>
                  <a:lnTo>
                    <a:pt x="208576" y="269752"/>
                  </a:lnTo>
                  <a:lnTo>
                    <a:pt x="234569" y="231456"/>
                  </a:lnTo>
                  <a:lnTo>
                    <a:pt x="266778" y="197336"/>
                  </a:lnTo>
                  <a:lnTo>
                    <a:pt x="304825" y="168197"/>
                  </a:lnTo>
                  <a:lnTo>
                    <a:pt x="347222" y="145380"/>
                  </a:lnTo>
                  <a:lnTo>
                    <a:pt x="392122" y="129701"/>
                  </a:lnTo>
                  <a:lnTo>
                    <a:pt x="438608" y="121186"/>
                  </a:lnTo>
                  <a:lnTo>
                    <a:pt x="485768" y="119860"/>
                  </a:lnTo>
                  <a:lnTo>
                    <a:pt x="532686" y="125750"/>
                  </a:lnTo>
                  <a:lnTo>
                    <a:pt x="578449" y="138880"/>
                  </a:lnTo>
                  <a:lnTo>
                    <a:pt x="622141" y="159276"/>
                  </a:lnTo>
                  <a:lnTo>
                    <a:pt x="1696015" y="159276"/>
                  </a:lnTo>
                  <a:lnTo>
                    <a:pt x="1699691" y="171075"/>
                  </a:lnTo>
                  <a:lnTo>
                    <a:pt x="1746906" y="189027"/>
                  </a:lnTo>
                  <a:lnTo>
                    <a:pt x="1788655" y="215995"/>
                  </a:lnTo>
                  <a:lnTo>
                    <a:pt x="1823606" y="250905"/>
                  </a:lnTo>
                  <a:lnTo>
                    <a:pt x="1850429" y="292681"/>
                  </a:lnTo>
                  <a:lnTo>
                    <a:pt x="1867458" y="339050"/>
                  </a:lnTo>
                  <a:lnTo>
                    <a:pt x="1873893" y="387331"/>
                  </a:lnTo>
                  <a:lnTo>
                    <a:pt x="1869695" y="435843"/>
                  </a:lnTo>
                  <a:lnTo>
                    <a:pt x="1854824" y="482906"/>
                  </a:lnTo>
                  <a:lnTo>
                    <a:pt x="1883147" y="525979"/>
                  </a:lnTo>
                  <a:lnTo>
                    <a:pt x="1903013" y="572463"/>
                  </a:lnTo>
                  <a:lnTo>
                    <a:pt x="1914265" y="621225"/>
                  </a:lnTo>
                  <a:lnTo>
                    <a:pt x="1916746" y="671132"/>
                  </a:lnTo>
                  <a:lnTo>
                    <a:pt x="1910298" y="721054"/>
                  </a:lnTo>
                  <a:lnTo>
                    <a:pt x="1894764" y="769856"/>
                  </a:lnTo>
                  <a:lnTo>
                    <a:pt x="1870669" y="815279"/>
                  </a:lnTo>
                  <a:lnTo>
                    <a:pt x="1839269" y="855351"/>
                  </a:lnTo>
                  <a:lnTo>
                    <a:pt x="1801492" y="889368"/>
                  </a:lnTo>
                  <a:lnTo>
                    <a:pt x="1758267" y="916627"/>
                  </a:lnTo>
                  <a:lnTo>
                    <a:pt x="1710524" y="936425"/>
                  </a:lnTo>
                  <a:lnTo>
                    <a:pt x="1659194" y="948058"/>
                  </a:lnTo>
                  <a:lnTo>
                    <a:pt x="1652892" y="1000823"/>
                  </a:lnTo>
                  <a:lnTo>
                    <a:pt x="1635507" y="1050286"/>
                  </a:lnTo>
                  <a:lnTo>
                    <a:pt x="1607979" y="1094921"/>
                  </a:lnTo>
                  <a:lnTo>
                    <a:pt x="1571250" y="1133203"/>
                  </a:lnTo>
                  <a:lnTo>
                    <a:pt x="1536610" y="1156611"/>
                  </a:lnTo>
                  <a:lnTo>
                    <a:pt x="1267036" y="1156611"/>
                  </a:lnTo>
                  <a:lnTo>
                    <a:pt x="1249057" y="1200888"/>
                  </a:lnTo>
                  <a:lnTo>
                    <a:pt x="1228735" y="1233937"/>
                  </a:lnTo>
                  <a:lnTo>
                    <a:pt x="731849" y="1233937"/>
                  </a:lnTo>
                  <a:lnTo>
                    <a:pt x="682827" y="1257620"/>
                  </a:lnTo>
                  <a:lnTo>
                    <a:pt x="631046" y="1273287"/>
                  </a:lnTo>
                  <a:lnTo>
                    <a:pt x="577532" y="1280795"/>
                  </a:lnTo>
                  <a:close/>
                </a:path>
                <a:path w="1917065" h="1363345">
                  <a:moveTo>
                    <a:pt x="1395666" y="1194174"/>
                  </a:moveTo>
                  <a:lnTo>
                    <a:pt x="1351156" y="1189185"/>
                  </a:lnTo>
                  <a:lnTo>
                    <a:pt x="1307926" y="1176655"/>
                  </a:lnTo>
                  <a:lnTo>
                    <a:pt x="1267036" y="1156611"/>
                  </a:lnTo>
                  <a:lnTo>
                    <a:pt x="1536610" y="1156611"/>
                  </a:lnTo>
                  <a:lnTo>
                    <a:pt x="1526259" y="1163607"/>
                  </a:lnTo>
                  <a:lnTo>
                    <a:pt x="1484279" y="1181414"/>
                  </a:lnTo>
                  <a:lnTo>
                    <a:pt x="1440395" y="1191593"/>
                  </a:lnTo>
                  <a:lnTo>
                    <a:pt x="1395666" y="1194174"/>
                  </a:lnTo>
                  <a:close/>
                </a:path>
                <a:path w="1917065" h="1363345">
                  <a:moveTo>
                    <a:pt x="975761" y="1363065"/>
                  </a:moveTo>
                  <a:lnTo>
                    <a:pt x="927791" y="1358536"/>
                  </a:lnTo>
                  <a:lnTo>
                    <a:pt x="881600" y="1346715"/>
                  </a:lnTo>
                  <a:lnTo>
                    <a:pt x="838048" y="1327974"/>
                  </a:lnTo>
                  <a:lnTo>
                    <a:pt x="797998" y="1302684"/>
                  </a:lnTo>
                  <a:lnTo>
                    <a:pt x="762311" y="1271214"/>
                  </a:lnTo>
                  <a:lnTo>
                    <a:pt x="731849" y="1233937"/>
                  </a:lnTo>
                  <a:lnTo>
                    <a:pt x="1228735" y="1233937"/>
                  </a:lnTo>
                  <a:lnTo>
                    <a:pt x="1193597" y="1276604"/>
                  </a:lnTo>
                  <a:lnTo>
                    <a:pt x="1157544" y="1306846"/>
                  </a:lnTo>
                  <a:lnTo>
                    <a:pt x="1116891" y="1331214"/>
                  </a:lnTo>
                  <a:lnTo>
                    <a:pt x="1072355" y="1349108"/>
                  </a:lnTo>
                  <a:lnTo>
                    <a:pt x="1024646" y="1359931"/>
                  </a:lnTo>
                  <a:lnTo>
                    <a:pt x="975761" y="1363065"/>
                  </a:lnTo>
                  <a:close/>
                </a:path>
              </a:pathLst>
            </a:custGeom>
            <a:solidFill>
              <a:srgbClr val="B7B7B7"/>
            </a:solidFill>
          </p:spPr>
          <p:txBody>
            <a:bodyPr wrap="square" lIns="0" tIns="0" rIns="0" bIns="0" rtlCol="0"/>
            <a:lstStyle/>
            <a:p>
              <a:endParaRPr/>
            </a:p>
          </p:txBody>
        </p:sp>
        <p:sp>
          <p:nvSpPr>
            <p:cNvPr id="11" name="object 11"/>
            <p:cNvSpPr/>
            <p:nvPr/>
          </p:nvSpPr>
          <p:spPr>
            <a:xfrm>
              <a:off x="6490265" y="2368172"/>
              <a:ext cx="1917064" cy="1363345"/>
            </a:xfrm>
            <a:custGeom>
              <a:avLst/>
              <a:gdLst/>
              <a:ahLst/>
              <a:cxnLst/>
              <a:rect l="l" t="t" r="r" b="b"/>
              <a:pathLst>
                <a:path w="1917065" h="1363345">
                  <a:moveTo>
                    <a:pt x="174281" y="448525"/>
                  </a:moveTo>
                  <a:lnTo>
                    <a:pt x="171651" y="401609"/>
                  </a:lnTo>
                  <a:lnTo>
                    <a:pt x="176741" y="355636"/>
                  </a:lnTo>
                  <a:lnTo>
                    <a:pt x="189175" y="311415"/>
                  </a:lnTo>
                  <a:lnTo>
                    <a:pt x="208576" y="269752"/>
                  </a:lnTo>
                  <a:lnTo>
                    <a:pt x="234569" y="231456"/>
                  </a:lnTo>
                  <a:lnTo>
                    <a:pt x="266778" y="197336"/>
                  </a:lnTo>
                  <a:lnTo>
                    <a:pt x="304825" y="168197"/>
                  </a:lnTo>
                  <a:lnTo>
                    <a:pt x="347222" y="145380"/>
                  </a:lnTo>
                  <a:lnTo>
                    <a:pt x="392122" y="129701"/>
                  </a:lnTo>
                  <a:lnTo>
                    <a:pt x="438608" y="121186"/>
                  </a:lnTo>
                  <a:lnTo>
                    <a:pt x="485768" y="119860"/>
                  </a:lnTo>
                  <a:lnTo>
                    <a:pt x="532686" y="125750"/>
                  </a:lnTo>
                  <a:lnTo>
                    <a:pt x="578449" y="138880"/>
                  </a:lnTo>
                  <a:lnTo>
                    <a:pt x="622141" y="159276"/>
                  </a:lnTo>
                  <a:lnTo>
                    <a:pt x="653542" y="115251"/>
                  </a:lnTo>
                  <a:lnTo>
                    <a:pt x="694025" y="79899"/>
                  </a:lnTo>
                  <a:lnTo>
                    <a:pt x="741774" y="54471"/>
                  </a:lnTo>
                  <a:lnTo>
                    <a:pt x="794972" y="40218"/>
                  </a:lnTo>
                  <a:lnTo>
                    <a:pt x="850126" y="38316"/>
                  </a:lnTo>
                  <a:lnTo>
                    <a:pt x="903543" y="48661"/>
                  </a:lnTo>
                  <a:lnTo>
                    <a:pt x="953102" y="70588"/>
                  </a:lnTo>
                  <a:lnTo>
                    <a:pt x="996684" y="103434"/>
                  </a:lnTo>
                  <a:lnTo>
                    <a:pt x="1024111" y="63746"/>
                  </a:lnTo>
                  <a:lnTo>
                    <a:pt x="1060366" y="32486"/>
                  </a:lnTo>
                  <a:lnTo>
                    <a:pt x="1103499" y="10949"/>
                  </a:lnTo>
                  <a:lnTo>
                    <a:pt x="1151564" y="429"/>
                  </a:lnTo>
                  <a:lnTo>
                    <a:pt x="1200810" y="2016"/>
                  </a:lnTo>
                  <a:lnTo>
                    <a:pt x="1247346" y="15323"/>
                  </a:lnTo>
                  <a:lnTo>
                    <a:pt x="1289007" y="39431"/>
                  </a:lnTo>
                  <a:lnTo>
                    <a:pt x="1323630" y="73423"/>
                  </a:lnTo>
                  <a:lnTo>
                    <a:pt x="1359478" y="40919"/>
                  </a:lnTo>
                  <a:lnTo>
                    <a:pt x="1401189" y="17489"/>
                  </a:lnTo>
                  <a:lnTo>
                    <a:pt x="1446980" y="3670"/>
                  </a:lnTo>
                  <a:lnTo>
                    <a:pt x="1495073" y="0"/>
                  </a:lnTo>
                  <a:lnTo>
                    <a:pt x="1543687" y="7014"/>
                  </a:lnTo>
                  <a:lnTo>
                    <a:pt x="1589392" y="24491"/>
                  </a:lnTo>
                  <a:lnTo>
                    <a:pt x="1629108" y="50963"/>
                  </a:lnTo>
                  <a:lnTo>
                    <a:pt x="1661571" y="85102"/>
                  </a:lnTo>
                  <a:lnTo>
                    <a:pt x="1685519" y="125582"/>
                  </a:lnTo>
                  <a:lnTo>
                    <a:pt x="1699691" y="171075"/>
                  </a:lnTo>
                  <a:lnTo>
                    <a:pt x="1746906" y="189027"/>
                  </a:lnTo>
                  <a:lnTo>
                    <a:pt x="1788655" y="215995"/>
                  </a:lnTo>
                  <a:lnTo>
                    <a:pt x="1823606" y="250905"/>
                  </a:lnTo>
                  <a:lnTo>
                    <a:pt x="1850429" y="292681"/>
                  </a:lnTo>
                  <a:lnTo>
                    <a:pt x="1867458" y="339050"/>
                  </a:lnTo>
                  <a:lnTo>
                    <a:pt x="1873893" y="387331"/>
                  </a:lnTo>
                  <a:lnTo>
                    <a:pt x="1869695" y="435843"/>
                  </a:lnTo>
                  <a:lnTo>
                    <a:pt x="1854824" y="482906"/>
                  </a:lnTo>
                  <a:lnTo>
                    <a:pt x="1883147" y="525979"/>
                  </a:lnTo>
                  <a:lnTo>
                    <a:pt x="1903013" y="572463"/>
                  </a:lnTo>
                  <a:lnTo>
                    <a:pt x="1914265" y="621225"/>
                  </a:lnTo>
                  <a:lnTo>
                    <a:pt x="1916746" y="671132"/>
                  </a:lnTo>
                  <a:lnTo>
                    <a:pt x="1910298" y="721054"/>
                  </a:lnTo>
                  <a:lnTo>
                    <a:pt x="1894764" y="769856"/>
                  </a:lnTo>
                  <a:lnTo>
                    <a:pt x="1870669" y="815279"/>
                  </a:lnTo>
                  <a:lnTo>
                    <a:pt x="1839269" y="855351"/>
                  </a:lnTo>
                  <a:lnTo>
                    <a:pt x="1801492" y="889368"/>
                  </a:lnTo>
                  <a:lnTo>
                    <a:pt x="1758267" y="916627"/>
                  </a:lnTo>
                  <a:lnTo>
                    <a:pt x="1710524" y="936425"/>
                  </a:lnTo>
                  <a:lnTo>
                    <a:pt x="1659194" y="948058"/>
                  </a:lnTo>
                  <a:lnTo>
                    <a:pt x="1652892" y="1000823"/>
                  </a:lnTo>
                  <a:lnTo>
                    <a:pt x="1635507" y="1050286"/>
                  </a:lnTo>
                  <a:lnTo>
                    <a:pt x="1607979" y="1094921"/>
                  </a:lnTo>
                  <a:lnTo>
                    <a:pt x="1571250" y="1133203"/>
                  </a:lnTo>
                  <a:lnTo>
                    <a:pt x="1526259" y="1163607"/>
                  </a:lnTo>
                  <a:lnTo>
                    <a:pt x="1484279" y="1181414"/>
                  </a:lnTo>
                  <a:lnTo>
                    <a:pt x="1440395" y="1191593"/>
                  </a:lnTo>
                  <a:lnTo>
                    <a:pt x="1395666" y="1194174"/>
                  </a:lnTo>
                  <a:lnTo>
                    <a:pt x="1351156" y="1189185"/>
                  </a:lnTo>
                  <a:lnTo>
                    <a:pt x="1307926" y="1176655"/>
                  </a:lnTo>
                  <a:lnTo>
                    <a:pt x="1267036" y="1156611"/>
                  </a:lnTo>
                  <a:lnTo>
                    <a:pt x="1249057" y="1200888"/>
                  </a:lnTo>
                  <a:lnTo>
                    <a:pt x="1224340" y="1241085"/>
                  </a:lnTo>
                  <a:lnTo>
                    <a:pt x="1193597" y="1276604"/>
                  </a:lnTo>
                  <a:lnTo>
                    <a:pt x="1157544" y="1306846"/>
                  </a:lnTo>
                  <a:lnTo>
                    <a:pt x="1116891" y="1331214"/>
                  </a:lnTo>
                  <a:lnTo>
                    <a:pt x="1072355" y="1349108"/>
                  </a:lnTo>
                  <a:lnTo>
                    <a:pt x="1024646" y="1359931"/>
                  </a:lnTo>
                  <a:lnTo>
                    <a:pt x="975761" y="1363065"/>
                  </a:lnTo>
                  <a:lnTo>
                    <a:pt x="927791" y="1358536"/>
                  </a:lnTo>
                  <a:lnTo>
                    <a:pt x="881600" y="1346715"/>
                  </a:lnTo>
                  <a:lnTo>
                    <a:pt x="838048" y="1327974"/>
                  </a:lnTo>
                  <a:lnTo>
                    <a:pt x="797998" y="1302684"/>
                  </a:lnTo>
                  <a:lnTo>
                    <a:pt x="762311" y="1271214"/>
                  </a:lnTo>
                  <a:lnTo>
                    <a:pt x="731849" y="1233937"/>
                  </a:lnTo>
                  <a:lnTo>
                    <a:pt x="682827" y="1257620"/>
                  </a:lnTo>
                  <a:lnTo>
                    <a:pt x="631046" y="1273287"/>
                  </a:lnTo>
                  <a:lnTo>
                    <a:pt x="577532" y="1280795"/>
                  </a:lnTo>
                  <a:lnTo>
                    <a:pt x="523308" y="1280000"/>
                  </a:lnTo>
                  <a:lnTo>
                    <a:pt x="469399" y="1270758"/>
                  </a:lnTo>
                  <a:lnTo>
                    <a:pt x="417695" y="1253279"/>
                  </a:lnTo>
                  <a:lnTo>
                    <a:pt x="369952" y="1228276"/>
                  </a:lnTo>
                  <a:lnTo>
                    <a:pt x="326991" y="1196360"/>
                  </a:lnTo>
                  <a:lnTo>
                    <a:pt x="289636" y="1158141"/>
                  </a:lnTo>
                  <a:lnTo>
                    <a:pt x="258709" y="1114231"/>
                  </a:lnTo>
                  <a:lnTo>
                    <a:pt x="211002" y="1113923"/>
                  </a:lnTo>
                  <a:lnTo>
                    <a:pt x="165792" y="1102678"/>
                  </a:lnTo>
                  <a:lnTo>
                    <a:pt x="124934" y="1081460"/>
                  </a:lnTo>
                  <a:lnTo>
                    <a:pt x="90283" y="1051232"/>
                  </a:lnTo>
                  <a:lnTo>
                    <a:pt x="63695" y="1012957"/>
                  </a:lnTo>
                  <a:lnTo>
                    <a:pt x="47600"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4" y="463625"/>
                  </a:lnTo>
                  <a:lnTo>
                    <a:pt x="172669" y="452770"/>
                  </a:lnTo>
                  <a:lnTo>
                    <a:pt x="174281" y="448525"/>
                  </a:lnTo>
                  <a:close/>
                </a:path>
                <a:path w="1917065" h="1363345">
                  <a:moveTo>
                    <a:pt x="95126" y="801191"/>
                  </a:moveTo>
                  <a:lnTo>
                    <a:pt x="121465" y="813698"/>
                  </a:lnTo>
                  <a:lnTo>
                    <a:pt x="149284" y="822132"/>
                  </a:lnTo>
                  <a:lnTo>
                    <a:pt x="178092" y="826382"/>
                  </a:lnTo>
                  <a:lnTo>
                    <a:pt x="207394" y="826336"/>
                  </a:lnTo>
                </a:path>
                <a:path w="1917065" h="1363345">
                  <a:moveTo>
                    <a:pt x="258711" y="1114230"/>
                  </a:moveTo>
                  <a:lnTo>
                    <a:pt x="271279" y="1112398"/>
                  </a:lnTo>
                  <a:lnTo>
                    <a:pt x="283681" y="1109775"/>
                  </a:lnTo>
                  <a:lnTo>
                    <a:pt x="295878" y="1106371"/>
                  </a:lnTo>
                  <a:lnTo>
                    <a:pt x="307831" y="1102195"/>
                  </a:lnTo>
                </a:path>
                <a:path w="1917065" h="1363345">
                  <a:moveTo>
                    <a:pt x="731827" y="1233931"/>
                  </a:moveTo>
                  <a:lnTo>
                    <a:pt x="723304" y="1220797"/>
                  </a:lnTo>
                  <a:lnTo>
                    <a:pt x="715519" y="1207250"/>
                  </a:lnTo>
                  <a:lnTo>
                    <a:pt x="708490" y="1193319"/>
                  </a:lnTo>
                  <a:lnTo>
                    <a:pt x="702231" y="1179033"/>
                  </a:lnTo>
                </a:path>
                <a:path w="1917065" h="1363345">
                  <a:moveTo>
                    <a:pt x="1267035" y="1156602"/>
                  </a:moveTo>
                  <a:lnTo>
                    <a:pt x="1271216" y="1141786"/>
                  </a:lnTo>
                  <a:lnTo>
                    <a:pt x="1274584" y="1126787"/>
                  </a:lnTo>
                  <a:lnTo>
                    <a:pt x="1277131" y="1111636"/>
                  </a:lnTo>
                  <a:lnTo>
                    <a:pt x="1278853" y="1096365"/>
                  </a:lnTo>
                </a:path>
              </a:pathLst>
            </a:custGeom>
            <a:ln w="9524">
              <a:solidFill>
                <a:srgbClr val="424242"/>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8000579" y="3086337"/>
              <a:ext cx="153627" cy="234654"/>
            </a:xfrm>
            <a:prstGeom prst="rect">
              <a:avLst/>
            </a:prstGeom>
          </p:spPr>
        </p:pic>
        <p:sp>
          <p:nvSpPr>
            <p:cNvPr id="13" name="object 13"/>
            <p:cNvSpPr/>
            <p:nvPr/>
          </p:nvSpPr>
          <p:spPr>
            <a:xfrm>
              <a:off x="6664547" y="2441600"/>
              <a:ext cx="1680845" cy="494030"/>
            </a:xfrm>
            <a:custGeom>
              <a:avLst/>
              <a:gdLst/>
              <a:ahLst/>
              <a:cxnLst/>
              <a:rect l="l" t="t" r="r" b="b"/>
              <a:pathLst>
                <a:path w="1680845" h="494030">
                  <a:moveTo>
                    <a:pt x="1680525" y="409487"/>
                  </a:moveTo>
                  <a:lnTo>
                    <a:pt x="1668342" y="433191"/>
                  </a:lnTo>
                  <a:lnTo>
                    <a:pt x="1653479" y="455304"/>
                  </a:lnTo>
                  <a:lnTo>
                    <a:pt x="1636098" y="475613"/>
                  </a:lnTo>
                  <a:lnTo>
                    <a:pt x="1616359" y="493905"/>
                  </a:lnTo>
                </a:path>
                <a:path w="1680845" h="494030">
                  <a:moveTo>
                    <a:pt x="1525406" y="97647"/>
                  </a:moveTo>
                  <a:lnTo>
                    <a:pt x="1526997" y="107546"/>
                  </a:lnTo>
                  <a:lnTo>
                    <a:pt x="1528093" y="117502"/>
                  </a:lnTo>
                  <a:lnTo>
                    <a:pt x="1528693" y="127498"/>
                  </a:lnTo>
                  <a:lnTo>
                    <a:pt x="1528793" y="137515"/>
                  </a:lnTo>
                </a:path>
                <a:path w="1680845" h="494030">
                  <a:moveTo>
                    <a:pt x="1149350" y="0"/>
                  </a:moveTo>
                  <a:lnTo>
                    <a:pt x="1139720" y="11823"/>
                  </a:lnTo>
                  <a:lnTo>
                    <a:pt x="1131010" y="24271"/>
                  </a:lnTo>
                  <a:lnTo>
                    <a:pt x="1123253" y="37295"/>
                  </a:lnTo>
                  <a:lnTo>
                    <a:pt x="1116479" y="50844"/>
                  </a:lnTo>
                </a:path>
                <a:path w="1680845" h="494030">
                  <a:moveTo>
                    <a:pt x="822402" y="30004"/>
                  </a:moveTo>
                  <a:lnTo>
                    <a:pt x="817373" y="40590"/>
                  </a:lnTo>
                  <a:lnTo>
                    <a:pt x="813035" y="51448"/>
                  </a:lnTo>
                  <a:lnTo>
                    <a:pt x="809401" y="62547"/>
                  </a:lnTo>
                  <a:lnTo>
                    <a:pt x="806481" y="73853"/>
                  </a:lnTo>
                </a:path>
                <a:path w="1680845" h="494030">
                  <a:moveTo>
                    <a:pt x="447853" y="85847"/>
                  </a:moveTo>
                  <a:lnTo>
                    <a:pt x="463236" y="95197"/>
                  </a:lnTo>
                  <a:lnTo>
                    <a:pt x="477992" y="105423"/>
                  </a:lnTo>
                  <a:lnTo>
                    <a:pt x="492081" y="116497"/>
                  </a:lnTo>
                  <a:lnTo>
                    <a:pt x="505464" y="128389"/>
                  </a:lnTo>
                </a:path>
                <a:path w="1680845" h="494030">
                  <a:moveTo>
                    <a:pt x="0" y="375097"/>
                  </a:moveTo>
                  <a:lnTo>
                    <a:pt x="1826" y="386425"/>
                  </a:lnTo>
                  <a:lnTo>
                    <a:pt x="4113" y="397669"/>
                  </a:lnTo>
                  <a:lnTo>
                    <a:pt x="6856" y="408817"/>
                  </a:lnTo>
                  <a:lnTo>
                    <a:pt x="10053" y="419856"/>
                  </a:lnTo>
                </a:path>
              </a:pathLst>
            </a:custGeom>
            <a:ln w="9524">
              <a:solidFill>
                <a:srgbClr val="424242"/>
              </a:solidFill>
            </a:ln>
          </p:spPr>
          <p:txBody>
            <a:bodyPr wrap="square" lIns="0" tIns="0" rIns="0" bIns="0" rtlCol="0"/>
            <a:lstStyle/>
            <a:p>
              <a:endParaRPr/>
            </a:p>
          </p:txBody>
        </p:sp>
      </p:grpSp>
      <p:sp>
        <p:nvSpPr>
          <p:cNvPr id="14" name="object 14"/>
          <p:cNvSpPr txBox="1"/>
          <p:nvPr/>
        </p:nvSpPr>
        <p:spPr>
          <a:xfrm>
            <a:off x="6839819" y="2574311"/>
            <a:ext cx="1078865" cy="867410"/>
          </a:xfrm>
          <a:prstGeom prst="rect">
            <a:avLst/>
          </a:prstGeom>
        </p:spPr>
        <p:txBody>
          <a:bodyPr vert="horz" wrap="square" lIns="0" tIns="22860" rIns="0" bIns="0" rtlCol="0">
            <a:spAutoFit/>
          </a:bodyPr>
          <a:lstStyle/>
          <a:p>
            <a:pPr marL="12065" marR="5080" algn="ctr">
              <a:lnSpc>
                <a:spcPts val="1650"/>
              </a:lnSpc>
              <a:spcBef>
                <a:spcPts val="180"/>
              </a:spcBef>
            </a:pPr>
            <a:r>
              <a:rPr sz="1400" spc="-5" dirty="0">
                <a:latin typeface="Arial MT"/>
                <a:cs typeface="Arial MT"/>
              </a:rPr>
              <a:t>Infraestrutura  </a:t>
            </a:r>
            <a:r>
              <a:rPr sz="1400" dirty="0">
                <a:latin typeface="Arial MT"/>
                <a:cs typeface="Arial MT"/>
              </a:rPr>
              <a:t>como </a:t>
            </a:r>
            <a:r>
              <a:rPr sz="1400" spc="-5" dirty="0">
                <a:latin typeface="Arial MT"/>
                <a:cs typeface="Arial MT"/>
              </a:rPr>
              <a:t>um </a:t>
            </a:r>
            <a:r>
              <a:rPr sz="1400" dirty="0">
                <a:latin typeface="Arial MT"/>
                <a:cs typeface="Arial MT"/>
              </a:rPr>
              <a:t> </a:t>
            </a:r>
            <a:r>
              <a:rPr sz="1400" spc="-5" dirty="0">
                <a:latin typeface="Arial MT"/>
                <a:cs typeface="Arial MT"/>
              </a:rPr>
              <a:t>Serviço </a:t>
            </a:r>
            <a:r>
              <a:rPr sz="1400" dirty="0">
                <a:latin typeface="Arial MT"/>
                <a:cs typeface="Arial MT"/>
              </a:rPr>
              <a:t> (IaaS):</a:t>
            </a:r>
            <a:endParaRPr sz="1400">
              <a:latin typeface="Arial MT"/>
              <a:cs typeface="Arial MT"/>
            </a:endParaRPr>
          </a:p>
        </p:txBody>
      </p:sp>
      <p:grpSp>
        <p:nvGrpSpPr>
          <p:cNvPr id="15" name="object 15"/>
          <p:cNvGrpSpPr/>
          <p:nvPr/>
        </p:nvGrpSpPr>
        <p:grpSpPr>
          <a:xfrm>
            <a:off x="3742303" y="2363410"/>
            <a:ext cx="1926589" cy="1372870"/>
            <a:chOff x="3742303" y="2363410"/>
            <a:chExt cx="1926589" cy="1372870"/>
          </a:xfrm>
        </p:grpSpPr>
        <p:sp>
          <p:nvSpPr>
            <p:cNvPr id="16" name="object 16"/>
            <p:cNvSpPr/>
            <p:nvPr/>
          </p:nvSpPr>
          <p:spPr>
            <a:xfrm>
              <a:off x="3747065" y="2368172"/>
              <a:ext cx="1917064" cy="1363345"/>
            </a:xfrm>
            <a:custGeom>
              <a:avLst/>
              <a:gdLst/>
              <a:ahLst/>
              <a:cxnLst/>
              <a:rect l="l" t="t" r="r" b="b"/>
              <a:pathLst>
                <a:path w="1917064" h="1363345">
                  <a:moveTo>
                    <a:pt x="1650465" y="73423"/>
                  </a:moveTo>
                  <a:lnTo>
                    <a:pt x="1323629" y="73423"/>
                  </a:lnTo>
                  <a:lnTo>
                    <a:pt x="1359478" y="40919"/>
                  </a:lnTo>
                  <a:lnTo>
                    <a:pt x="1401189" y="17489"/>
                  </a:lnTo>
                  <a:lnTo>
                    <a:pt x="1446981" y="3670"/>
                  </a:lnTo>
                  <a:lnTo>
                    <a:pt x="1495073" y="0"/>
                  </a:lnTo>
                  <a:lnTo>
                    <a:pt x="1543687" y="7014"/>
                  </a:lnTo>
                  <a:lnTo>
                    <a:pt x="1589392" y="24491"/>
                  </a:lnTo>
                  <a:lnTo>
                    <a:pt x="1629108" y="50963"/>
                  </a:lnTo>
                  <a:lnTo>
                    <a:pt x="1650465" y="73423"/>
                  </a:lnTo>
                  <a:close/>
                </a:path>
                <a:path w="1917064" h="1363345">
                  <a:moveTo>
                    <a:pt x="1672416" y="103434"/>
                  </a:moveTo>
                  <a:lnTo>
                    <a:pt x="996684" y="103434"/>
                  </a:lnTo>
                  <a:lnTo>
                    <a:pt x="1024112" y="63746"/>
                  </a:lnTo>
                  <a:lnTo>
                    <a:pt x="1060366" y="32486"/>
                  </a:lnTo>
                  <a:lnTo>
                    <a:pt x="1103499" y="10949"/>
                  </a:lnTo>
                  <a:lnTo>
                    <a:pt x="1151564" y="429"/>
                  </a:lnTo>
                  <a:lnTo>
                    <a:pt x="1200810" y="2016"/>
                  </a:lnTo>
                  <a:lnTo>
                    <a:pt x="1247346" y="15323"/>
                  </a:lnTo>
                  <a:lnTo>
                    <a:pt x="1289007" y="39431"/>
                  </a:lnTo>
                  <a:lnTo>
                    <a:pt x="1323629" y="73423"/>
                  </a:lnTo>
                  <a:lnTo>
                    <a:pt x="1650465" y="73423"/>
                  </a:lnTo>
                  <a:lnTo>
                    <a:pt x="1661571" y="85102"/>
                  </a:lnTo>
                  <a:lnTo>
                    <a:pt x="1672416" y="103434"/>
                  </a:lnTo>
                  <a:close/>
                </a:path>
                <a:path w="1917064" h="1363345">
                  <a:moveTo>
                    <a:pt x="1696016" y="159276"/>
                  </a:moveTo>
                  <a:lnTo>
                    <a:pt x="622141" y="159276"/>
                  </a:lnTo>
                  <a:lnTo>
                    <a:pt x="653542" y="115251"/>
                  </a:lnTo>
                  <a:lnTo>
                    <a:pt x="694025" y="79899"/>
                  </a:lnTo>
                  <a:lnTo>
                    <a:pt x="741774" y="54471"/>
                  </a:lnTo>
                  <a:lnTo>
                    <a:pt x="794972" y="40218"/>
                  </a:lnTo>
                  <a:lnTo>
                    <a:pt x="850126" y="38316"/>
                  </a:lnTo>
                  <a:lnTo>
                    <a:pt x="903543" y="48661"/>
                  </a:lnTo>
                  <a:lnTo>
                    <a:pt x="953103" y="70588"/>
                  </a:lnTo>
                  <a:lnTo>
                    <a:pt x="996684" y="103434"/>
                  </a:lnTo>
                  <a:lnTo>
                    <a:pt x="1672416" y="103434"/>
                  </a:lnTo>
                  <a:lnTo>
                    <a:pt x="1685519" y="125582"/>
                  </a:lnTo>
                  <a:lnTo>
                    <a:pt x="1696016" y="159276"/>
                  </a:lnTo>
                  <a:close/>
                </a:path>
                <a:path w="1917064" h="1363345">
                  <a:moveTo>
                    <a:pt x="577532" y="1280795"/>
                  </a:moveTo>
                  <a:lnTo>
                    <a:pt x="523309" y="1280000"/>
                  </a:lnTo>
                  <a:lnTo>
                    <a:pt x="469400" y="1270758"/>
                  </a:lnTo>
                  <a:lnTo>
                    <a:pt x="417695" y="1253279"/>
                  </a:lnTo>
                  <a:lnTo>
                    <a:pt x="369952" y="1228276"/>
                  </a:lnTo>
                  <a:lnTo>
                    <a:pt x="326992" y="1196360"/>
                  </a:lnTo>
                  <a:lnTo>
                    <a:pt x="289636" y="1158141"/>
                  </a:lnTo>
                  <a:lnTo>
                    <a:pt x="258709" y="1114231"/>
                  </a:lnTo>
                  <a:lnTo>
                    <a:pt x="211002" y="1113923"/>
                  </a:lnTo>
                  <a:lnTo>
                    <a:pt x="165792" y="1102678"/>
                  </a:lnTo>
                  <a:lnTo>
                    <a:pt x="124934" y="1081460"/>
                  </a:lnTo>
                  <a:lnTo>
                    <a:pt x="90283" y="1051232"/>
                  </a:lnTo>
                  <a:lnTo>
                    <a:pt x="63695" y="1012957"/>
                  </a:lnTo>
                  <a:lnTo>
                    <a:pt x="47600"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5" y="463625"/>
                  </a:lnTo>
                  <a:lnTo>
                    <a:pt x="172669" y="452770"/>
                  </a:lnTo>
                  <a:lnTo>
                    <a:pt x="174282" y="448525"/>
                  </a:lnTo>
                  <a:lnTo>
                    <a:pt x="171651" y="401609"/>
                  </a:lnTo>
                  <a:lnTo>
                    <a:pt x="176741" y="355636"/>
                  </a:lnTo>
                  <a:lnTo>
                    <a:pt x="189175" y="311415"/>
                  </a:lnTo>
                  <a:lnTo>
                    <a:pt x="208576" y="269752"/>
                  </a:lnTo>
                  <a:lnTo>
                    <a:pt x="234569" y="231456"/>
                  </a:lnTo>
                  <a:lnTo>
                    <a:pt x="266778" y="197336"/>
                  </a:lnTo>
                  <a:lnTo>
                    <a:pt x="304825" y="168197"/>
                  </a:lnTo>
                  <a:lnTo>
                    <a:pt x="347222" y="145380"/>
                  </a:lnTo>
                  <a:lnTo>
                    <a:pt x="392122" y="129701"/>
                  </a:lnTo>
                  <a:lnTo>
                    <a:pt x="438608" y="121186"/>
                  </a:lnTo>
                  <a:lnTo>
                    <a:pt x="485768" y="119860"/>
                  </a:lnTo>
                  <a:lnTo>
                    <a:pt x="532687" y="125750"/>
                  </a:lnTo>
                  <a:lnTo>
                    <a:pt x="578449" y="138880"/>
                  </a:lnTo>
                  <a:lnTo>
                    <a:pt x="622141" y="159276"/>
                  </a:lnTo>
                  <a:lnTo>
                    <a:pt x="1696016" y="159276"/>
                  </a:lnTo>
                  <a:lnTo>
                    <a:pt x="1699691" y="171075"/>
                  </a:lnTo>
                  <a:lnTo>
                    <a:pt x="1746906" y="189027"/>
                  </a:lnTo>
                  <a:lnTo>
                    <a:pt x="1788655" y="215995"/>
                  </a:lnTo>
                  <a:lnTo>
                    <a:pt x="1823607" y="250905"/>
                  </a:lnTo>
                  <a:lnTo>
                    <a:pt x="1850429" y="292681"/>
                  </a:lnTo>
                  <a:lnTo>
                    <a:pt x="1867458" y="339050"/>
                  </a:lnTo>
                  <a:lnTo>
                    <a:pt x="1873893" y="387331"/>
                  </a:lnTo>
                  <a:lnTo>
                    <a:pt x="1869695" y="435843"/>
                  </a:lnTo>
                  <a:lnTo>
                    <a:pt x="1854825" y="482906"/>
                  </a:lnTo>
                  <a:lnTo>
                    <a:pt x="1883147" y="525979"/>
                  </a:lnTo>
                  <a:lnTo>
                    <a:pt x="1903013" y="572463"/>
                  </a:lnTo>
                  <a:lnTo>
                    <a:pt x="1914265" y="621225"/>
                  </a:lnTo>
                  <a:lnTo>
                    <a:pt x="1916746" y="671132"/>
                  </a:lnTo>
                  <a:lnTo>
                    <a:pt x="1910298" y="721054"/>
                  </a:lnTo>
                  <a:lnTo>
                    <a:pt x="1894763" y="769856"/>
                  </a:lnTo>
                  <a:lnTo>
                    <a:pt x="1870669" y="815279"/>
                  </a:lnTo>
                  <a:lnTo>
                    <a:pt x="1839269" y="855351"/>
                  </a:lnTo>
                  <a:lnTo>
                    <a:pt x="1801491" y="889368"/>
                  </a:lnTo>
                  <a:lnTo>
                    <a:pt x="1758267" y="916627"/>
                  </a:lnTo>
                  <a:lnTo>
                    <a:pt x="1710524" y="936425"/>
                  </a:lnTo>
                  <a:lnTo>
                    <a:pt x="1659194" y="948058"/>
                  </a:lnTo>
                  <a:lnTo>
                    <a:pt x="1652892" y="1000823"/>
                  </a:lnTo>
                  <a:lnTo>
                    <a:pt x="1635507" y="1050286"/>
                  </a:lnTo>
                  <a:lnTo>
                    <a:pt x="1607979" y="1094921"/>
                  </a:lnTo>
                  <a:lnTo>
                    <a:pt x="1571250" y="1133203"/>
                  </a:lnTo>
                  <a:lnTo>
                    <a:pt x="1536611" y="1156611"/>
                  </a:lnTo>
                  <a:lnTo>
                    <a:pt x="1267036" y="1156611"/>
                  </a:lnTo>
                  <a:lnTo>
                    <a:pt x="1249057" y="1200888"/>
                  </a:lnTo>
                  <a:lnTo>
                    <a:pt x="1228735" y="1233937"/>
                  </a:lnTo>
                  <a:lnTo>
                    <a:pt x="731848" y="1233937"/>
                  </a:lnTo>
                  <a:lnTo>
                    <a:pt x="682826" y="1257620"/>
                  </a:lnTo>
                  <a:lnTo>
                    <a:pt x="631046" y="1273287"/>
                  </a:lnTo>
                  <a:lnTo>
                    <a:pt x="577532" y="1280795"/>
                  </a:lnTo>
                  <a:close/>
                </a:path>
                <a:path w="1917064" h="1363345">
                  <a:moveTo>
                    <a:pt x="1395666" y="1194174"/>
                  </a:moveTo>
                  <a:lnTo>
                    <a:pt x="1351156" y="1189185"/>
                  </a:lnTo>
                  <a:lnTo>
                    <a:pt x="1307926" y="1176655"/>
                  </a:lnTo>
                  <a:lnTo>
                    <a:pt x="1267036" y="1156611"/>
                  </a:lnTo>
                  <a:lnTo>
                    <a:pt x="1536611" y="1156611"/>
                  </a:lnTo>
                  <a:lnTo>
                    <a:pt x="1526259" y="1163607"/>
                  </a:lnTo>
                  <a:lnTo>
                    <a:pt x="1484279" y="1181414"/>
                  </a:lnTo>
                  <a:lnTo>
                    <a:pt x="1440395" y="1191593"/>
                  </a:lnTo>
                  <a:lnTo>
                    <a:pt x="1395666" y="1194174"/>
                  </a:lnTo>
                  <a:close/>
                </a:path>
                <a:path w="1917064" h="1363345">
                  <a:moveTo>
                    <a:pt x="975761" y="1363065"/>
                  </a:moveTo>
                  <a:lnTo>
                    <a:pt x="927791" y="1358536"/>
                  </a:lnTo>
                  <a:lnTo>
                    <a:pt x="881600" y="1346715"/>
                  </a:lnTo>
                  <a:lnTo>
                    <a:pt x="838048" y="1327974"/>
                  </a:lnTo>
                  <a:lnTo>
                    <a:pt x="797998" y="1302684"/>
                  </a:lnTo>
                  <a:lnTo>
                    <a:pt x="762311" y="1271214"/>
                  </a:lnTo>
                  <a:lnTo>
                    <a:pt x="731848" y="1233937"/>
                  </a:lnTo>
                  <a:lnTo>
                    <a:pt x="1228735" y="1233937"/>
                  </a:lnTo>
                  <a:lnTo>
                    <a:pt x="1193597" y="1276604"/>
                  </a:lnTo>
                  <a:lnTo>
                    <a:pt x="1157543" y="1306846"/>
                  </a:lnTo>
                  <a:lnTo>
                    <a:pt x="1116891" y="1331214"/>
                  </a:lnTo>
                  <a:lnTo>
                    <a:pt x="1072355" y="1349108"/>
                  </a:lnTo>
                  <a:lnTo>
                    <a:pt x="1024646" y="1359931"/>
                  </a:lnTo>
                  <a:lnTo>
                    <a:pt x="975761" y="1363065"/>
                  </a:lnTo>
                  <a:close/>
                </a:path>
              </a:pathLst>
            </a:custGeom>
            <a:solidFill>
              <a:srgbClr val="B7B7B7"/>
            </a:solidFill>
          </p:spPr>
          <p:txBody>
            <a:bodyPr wrap="square" lIns="0" tIns="0" rIns="0" bIns="0" rtlCol="0"/>
            <a:lstStyle/>
            <a:p>
              <a:endParaRPr/>
            </a:p>
          </p:txBody>
        </p:sp>
        <p:sp>
          <p:nvSpPr>
            <p:cNvPr id="17" name="object 17"/>
            <p:cNvSpPr/>
            <p:nvPr/>
          </p:nvSpPr>
          <p:spPr>
            <a:xfrm>
              <a:off x="3747065" y="2368172"/>
              <a:ext cx="1917064" cy="1363345"/>
            </a:xfrm>
            <a:custGeom>
              <a:avLst/>
              <a:gdLst/>
              <a:ahLst/>
              <a:cxnLst/>
              <a:rect l="l" t="t" r="r" b="b"/>
              <a:pathLst>
                <a:path w="1917064" h="1363345">
                  <a:moveTo>
                    <a:pt x="174282" y="448525"/>
                  </a:moveTo>
                  <a:lnTo>
                    <a:pt x="171651" y="401609"/>
                  </a:lnTo>
                  <a:lnTo>
                    <a:pt x="176741" y="355636"/>
                  </a:lnTo>
                  <a:lnTo>
                    <a:pt x="189175" y="311415"/>
                  </a:lnTo>
                  <a:lnTo>
                    <a:pt x="208576" y="269752"/>
                  </a:lnTo>
                  <a:lnTo>
                    <a:pt x="234569" y="231456"/>
                  </a:lnTo>
                  <a:lnTo>
                    <a:pt x="266778" y="197336"/>
                  </a:lnTo>
                  <a:lnTo>
                    <a:pt x="304825" y="168197"/>
                  </a:lnTo>
                  <a:lnTo>
                    <a:pt x="347222" y="145380"/>
                  </a:lnTo>
                  <a:lnTo>
                    <a:pt x="392122" y="129701"/>
                  </a:lnTo>
                  <a:lnTo>
                    <a:pt x="438608" y="121186"/>
                  </a:lnTo>
                  <a:lnTo>
                    <a:pt x="485768" y="119860"/>
                  </a:lnTo>
                  <a:lnTo>
                    <a:pt x="532687" y="125750"/>
                  </a:lnTo>
                  <a:lnTo>
                    <a:pt x="578449" y="138880"/>
                  </a:lnTo>
                  <a:lnTo>
                    <a:pt x="622141" y="159276"/>
                  </a:lnTo>
                  <a:lnTo>
                    <a:pt x="653542" y="115251"/>
                  </a:lnTo>
                  <a:lnTo>
                    <a:pt x="694025" y="79899"/>
                  </a:lnTo>
                  <a:lnTo>
                    <a:pt x="741774" y="54471"/>
                  </a:lnTo>
                  <a:lnTo>
                    <a:pt x="794972" y="40218"/>
                  </a:lnTo>
                  <a:lnTo>
                    <a:pt x="850126" y="38316"/>
                  </a:lnTo>
                  <a:lnTo>
                    <a:pt x="903543" y="48661"/>
                  </a:lnTo>
                  <a:lnTo>
                    <a:pt x="953103" y="70588"/>
                  </a:lnTo>
                  <a:lnTo>
                    <a:pt x="996684" y="103434"/>
                  </a:lnTo>
                  <a:lnTo>
                    <a:pt x="1024112" y="63746"/>
                  </a:lnTo>
                  <a:lnTo>
                    <a:pt x="1060366" y="32486"/>
                  </a:lnTo>
                  <a:lnTo>
                    <a:pt x="1103499" y="10949"/>
                  </a:lnTo>
                  <a:lnTo>
                    <a:pt x="1151564" y="429"/>
                  </a:lnTo>
                  <a:lnTo>
                    <a:pt x="1200810" y="2016"/>
                  </a:lnTo>
                  <a:lnTo>
                    <a:pt x="1247346" y="15323"/>
                  </a:lnTo>
                  <a:lnTo>
                    <a:pt x="1289007" y="39431"/>
                  </a:lnTo>
                  <a:lnTo>
                    <a:pt x="1323629" y="73423"/>
                  </a:lnTo>
                  <a:lnTo>
                    <a:pt x="1359478" y="40919"/>
                  </a:lnTo>
                  <a:lnTo>
                    <a:pt x="1401189" y="17489"/>
                  </a:lnTo>
                  <a:lnTo>
                    <a:pt x="1446981" y="3670"/>
                  </a:lnTo>
                  <a:lnTo>
                    <a:pt x="1495073" y="0"/>
                  </a:lnTo>
                  <a:lnTo>
                    <a:pt x="1543687" y="7014"/>
                  </a:lnTo>
                  <a:lnTo>
                    <a:pt x="1589392" y="24491"/>
                  </a:lnTo>
                  <a:lnTo>
                    <a:pt x="1629108" y="50963"/>
                  </a:lnTo>
                  <a:lnTo>
                    <a:pt x="1661571" y="85102"/>
                  </a:lnTo>
                  <a:lnTo>
                    <a:pt x="1685519" y="125582"/>
                  </a:lnTo>
                  <a:lnTo>
                    <a:pt x="1699691" y="171075"/>
                  </a:lnTo>
                  <a:lnTo>
                    <a:pt x="1746906" y="189027"/>
                  </a:lnTo>
                  <a:lnTo>
                    <a:pt x="1788655" y="215995"/>
                  </a:lnTo>
                  <a:lnTo>
                    <a:pt x="1823607" y="250905"/>
                  </a:lnTo>
                  <a:lnTo>
                    <a:pt x="1850429" y="292681"/>
                  </a:lnTo>
                  <a:lnTo>
                    <a:pt x="1867458" y="339050"/>
                  </a:lnTo>
                  <a:lnTo>
                    <a:pt x="1873893" y="387331"/>
                  </a:lnTo>
                  <a:lnTo>
                    <a:pt x="1869695" y="435843"/>
                  </a:lnTo>
                  <a:lnTo>
                    <a:pt x="1854825" y="482906"/>
                  </a:lnTo>
                  <a:lnTo>
                    <a:pt x="1883147" y="525979"/>
                  </a:lnTo>
                  <a:lnTo>
                    <a:pt x="1903013" y="572463"/>
                  </a:lnTo>
                  <a:lnTo>
                    <a:pt x="1914265" y="621225"/>
                  </a:lnTo>
                  <a:lnTo>
                    <a:pt x="1916746" y="671132"/>
                  </a:lnTo>
                  <a:lnTo>
                    <a:pt x="1910298" y="721054"/>
                  </a:lnTo>
                  <a:lnTo>
                    <a:pt x="1894763" y="769856"/>
                  </a:lnTo>
                  <a:lnTo>
                    <a:pt x="1870669" y="815279"/>
                  </a:lnTo>
                  <a:lnTo>
                    <a:pt x="1839269" y="855351"/>
                  </a:lnTo>
                  <a:lnTo>
                    <a:pt x="1801491" y="889368"/>
                  </a:lnTo>
                  <a:lnTo>
                    <a:pt x="1758267" y="916627"/>
                  </a:lnTo>
                  <a:lnTo>
                    <a:pt x="1710524" y="936425"/>
                  </a:lnTo>
                  <a:lnTo>
                    <a:pt x="1659194" y="948058"/>
                  </a:lnTo>
                  <a:lnTo>
                    <a:pt x="1652892" y="1000823"/>
                  </a:lnTo>
                  <a:lnTo>
                    <a:pt x="1635507" y="1050286"/>
                  </a:lnTo>
                  <a:lnTo>
                    <a:pt x="1607979" y="1094921"/>
                  </a:lnTo>
                  <a:lnTo>
                    <a:pt x="1571250" y="1133203"/>
                  </a:lnTo>
                  <a:lnTo>
                    <a:pt x="1526259" y="1163607"/>
                  </a:lnTo>
                  <a:lnTo>
                    <a:pt x="1484279" y="1181414"/>
                  </a:lnTo>
                  <a:lnTo>
                    <a:pt x="1440395" y="1191593"/>
                  </a:lnTo>
                  <a:lnTo>
                    <a:pt x="1395666" y="1194174"/>
                  </a:lnTo>
                  <a:lnTo>
                    <a:pt x="1351156" y="1189185"/>
                  </a:lnTo>
                  <a:lnTo>
                    <a:pt x="1307926" y="1176655"/>
                  </a:lnTo>
                  <a:lnTo>
                    <a:pt x="1267036" y="1156611"/>
                  </a:lnTo>
                  <a:lnTo>
                    <a:pt x="1249057" y="1200888"/>
                  </a:lnTo>
                  <a:lnTo>
                    <a:pt x="1224340" y="1241085"/>
                  </a:lnTo>
                  <a:lnTo>
                    <a:pt x="1193597" y="1276604"/>
                  </a:lnTo>
                  <a:lnTo>
                    <a:pt x="1157543" y="1306846"/>
                  </a:lnTo>
                  <a:lnTo>
                    <a:pt x="1116891" y="1331214"/>
                  </a:lnTo>
                  <a:lnTo>
                    <a:pt x="1072355" y="1349108"/>
                  </a:lnTo>
                  <a:lnTo>
                    <a:pt x="1024646" y="1359931"/>
                  </a:lnTo>
                  <a:lnTo>
                    <a:pt x="975761" y="1363065"/>
                  </a:lnTo>
                  <a:lnTo>
                    <a:pt x="927791" y="1358536"/>
                  </a:lnTo>
                  <a:lnTo>
                    <a:pt x="881600" y="1346715"/>
                  </a:lnTo>
                  <a:lnTo>
                    <a:pt x="838048" y="1327974"/>
                  </a:lnTo>
                  <a:lnTo>
                    <a:pt x="797998" y="1302684"/>
                  </a:lnTo>
                  <a:lnTo>
                    <a:pt x="762311" y="1271214"/>
                  </a:lnTo>
                  <a:lnTo>
                    <a:pt x="731848" y="1233937"/>
                  </a:lnTo>
                  <a:lnTo>
                    <a:pt x="682826" y="1257620"/>
                  </a:lnTo>
                  <a:lnTo>
                    <a:pt x="631046" y="1273287"/>
                  </a:lnTo>
                  <a:lnTo>
                    <a:pt x="577532" y="1280795"/>
                  </a:lnTo>
                  <a:lnTo>
                    <a:pt x="523309" y="1280000"/>
                  </a:lnTo>
                  <a:lnTo>
                    <a:pt x="469400" y="1270758"/>
                  </a:lnTo>
                  <a:lnTo>
                    <a:pt x="417695" y="1253279"/>
                  </a:lnTo>
                  <a:lnTo>
                    <a:pt x="369952" y="1228276"/>
                  </a:lnTo>
                  <a:lnTo>
                    <a:pt x="326992" y="1196360"/>
                  </a:lnTo>
                  <a:lnTo>
                    <a:pt x="289636" y="1158141"/>
                  </a:lnTo>
                  <a:lnTo>
                    <a:pt x="258709" y="1114231"/>
                  </a:lnTo>
                  <a:lnTo>
                    <a:pt x="211002" y="1113923"/>
                  </a:lnTo>
                  <a:lnTo>
                    <a:pt x="165792" y="1102678"/>
                  </a:lnTo>
                  <a:lnTo>
                    <a:pt x="124934" y="1081460"/>
                  </a:lnTo>
                  <a:lnTo>
                    <a:pt x="90283" y="1051232"/>
                  </a:lnTo>
                  <a:lnTo>
                    <a:pt x="63695" y="1012957"/>
                  </a:lnTo>
                  <a:lnTo>
                    <a:pt x="47600"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5" y="463625"/>
                  </a:lnTo>
                  <a:lnTo>
                    <a:pt x="172669" y="452770"/>
                  </a:lnTo>
                  <a:lnTo>
                    <a:pt x="174282" y="448525"/>
                  </a:lnTo>
                  <a:close/>
                </a:path>
                <a:path w="1917064" h="1363345">
                  <a:moveTo>
                    <a:pt x="95126" y="801191"/>
                  </a:moveTo>
                  <a:lnTo>
                    <a:pt x="121465" y="813698"/>
                  </a:lnTo>
                  <a:lnTo>
                    <a:pt x="149284" y="822132"/>
                  </a:lnTo>
                  <a:lnTo>
                    <a:pt x="178092" y="826382"/>
                  </a:lnTo>
                  <a:lnTo>
                    <a:pt x="207394" y="826336"/>
                  </a:lnTo>
                </a:path>
                <a:path w="1917064" h="1363345">
                  <a:moveTo>
                    <a:pt x="258711" y="1114230"/>
                  </a:moveTo>
                  <a:lnTo>
                    <a:pt x="271279" y="1112398"/>
                  </a:lnTo>
                  <a:lnTo>
                    <a:pt x="283681" y="1109775"/>
                  </a:lnTo>
                  <a:lnTo>
                    <a:pt x="295878" y="1106371"/>
                  </a:lnTo>
                  <a:lnTo>
                    <a:pt x="307831" y="1102195"/>
                  </a:lnTo>
                </a:path>
                <a:path w="1917064" h="1363345">
                  <a:moveTo>
                    <a:pt x="731827" y="1233931"/>
                  </a:moveTo>
                  <a:lnTo>
                    <a:pt x="723304" y="1220797"/>
                  </a:lnTo>
                  <a:lnTo>
                    <a:pt x="715519" y="1207250"/>
                  </a:lnTo>
                  <a:lnTo>
                    <a:pt x="708490" y="1193319"/>
                  </a:lnTo>
                  <a:lnTo>
                    <a:pt x="702231" y="1179033"/>
                  </a:lnTo>
                </a:path>
                <a:path w="1917064" h="1363345">
                  <a:moveTo>
                    <a:pt x="1267036" y="1156602"/>
                  </a:moveTo>
                  <a:lnTo>
                    <a:pt x="1271216" y="1141786"/>
                  </a:lnTo>
                  <a:lnTo>
                    <a:pt x="1274584" y="1126787"/>
                  </a:lnTo>
                  <a:lnTo>
                    <a:pt x="1277132" y="1111636"/>
                  </a:lnTo>
                  <a:lnTo>
                    <a:pt x="1278854" y="1096365"/>
                  </a:lnTo>
                </a:path>
              </a:pathLst>
            </a:custGeom>
            <a:ln w="9524">
              <a:solidFill>
                <a:srgbClr val="424242"/>
              </a:solidFill>
            </a:ln>
          </p:spPr>
          <p:txBody>
            <a:bodyPr wrap="square" lIns="0" tIns="0" rIns="0" bIns="0" rtlCol="0"/>
            <a:lstStyle/>
            <a:p>
              <a:endParaRPr/>
            </a:p>
          </p:txBody>
        </p:sp>
        <p:pic>
          <p:nvPicPr>
            <p:cNvPr id="18" name="object 18"/>
            <p:cNvPicPr/>
            <p:nvPr/>
          </p:nvPicPr>
          <p:blipFill>
            <a:blip r:embed="rId2" cstate="print"/>
            <a:stretch>
              <a:fillRect/>
            </a:stretch>
          </p:blipFill>
          <p:spPr>
            <a:xfrm>
              <a:off x="5257379" y="3086337"/>
              <a:ext cx="153627" cy="234654"/>
            </a:xfrm>
            <a:prstGeom prst="rect">
              <a:avLst/>
            </a:prstGeom>
          </p:spPr>
        </p:pic>
        <p:sp>
          <p:nvSpPr>
            <p:cNvPr id="19" name="object 19"/>
            <p:cNvSpPr/>
            <p:nvPr/>
          </p:nvSpPr>
          <p:spPr>
            <a:xfrm>
              <a:off x="3921347" y="2441600"/>
              <a:ext cx="1680845" cy="494030"/>
            </a:xfrm>
            <a:custGeom>
              <a:avLst/>
              <a:gdLst/>
              <a:ahLst/>
              <a:cxnLst/>
              <a:rect l="l" t="t" r="r" b="b"/>
              <a:pathLst>
                <a:path w="1680845" h="494030">
                  <a:moveTo>
                    <a:pt x="1680525" y="409487"/>
                  </a:moveTo>
                  <a:lnTo>
                    <a:pt x="1668342" y="433191"/>
                  </a:lnTo>
                  <a:lnTo>
                    <a:pt x="1653479" y="455304"/>
                  </a:lnTo>
                  <a:lnTo>
                    <a:pt x="1636097" y="475613"/>
                  </a:lnTo>
                  <a:lnTo>
                    <a:pt x="1616360" y="493905"/>
                  </a:lnTo>
                </a:path>
                <a:path w="1680845" h="494030">
                  <a:moveTo>
                    <a:pt x="1525405" y="97647"/>
                  </a:moveTo>
                  <a:lnTo>
                    <a:pt x="1526997" y="107546"/>
                  </a:lnTo>
                  <a:lnTo>
                    <a:pt x="1528093" y="117502"/>
                  </a:lnTo>
                  <a:lnTo>
                    <a:pt x="1528692" y="127498"/>
                  </a:lnTo>
                  <a:lnTo>
                    <a:pt x="1528793" y="137515"/>
                  </a:lnTo>
                </a:path>
                <a:path w="1680845" h="494030">
                  <a:moveTo>
                    <a:pt x="1149350" y="0"/>
                  </a:moveTo>
                  <a:lnTo>
                    <a:pt x="1139720" y="11823"/>
                  </a:lnTo>
                  <a:lnTo>
                    <a:pt x="1131010" y="24271"/>
                  </a:lnTo>
                  <a:lnTo>
                    <a:pt x="1123252" y="37295"/>
                  </a:lnTo>
                  <a:lnTo>
                    <a:pt x="1116479" y="50844"/>
                  </a:lnTo>
                </a:path>
                <a:path w="1680845" h="494030">
                  <a:moveTo>
                    <a:pt x="822401" y="30004"/>
                  </a:moveTo>
                  <a:lnTo>
                    <a:pt x="817372" y="40590"/>
                  </a:lnTo>
                  <a:lnTo>
                    <a:pt x="813034" y="51448"/>
                  </a:lnTo>
                  <a:lnTo>
                    <a:pt x="809400" y="62547"/>
                  </a:lnTo>
                  <a:lnTo>
                    <a:pt x="806481" y="73853"/>
                  </a:lnTo>
                </a:path>
                <a:path w="1680845" h="494030">
                  <a:moveTo>
                    <a:pt x="447853" y="85847"/>
                  </a:moveTo>
                  <a:lnTo>
                    <a:pt x="463236" y="95197"/>
                  </a:lnTo>
                  <a:lnTo>
                    <a:pt x="477992" y="105423"/>
                  </a:lnTo>
                  <a:lnTo>
                    <a:pt x="492081" y="116497"/>
                  </a:lnTo>
                  <a:lnTo>
                    <a:pt x="505463" y="128389"/>
                  </a:lnTo>
                </a:path>
                <a:path w="1680845" h="494030">
                  <a:moveTo>
                    <a:pt x="0" y="375097"/>
                  </a:moveTo>
                  <a:lnTo>
                    <a:pt x="1826" y="386425"/>
                  </a:lnTo>
                  <a:lnTo>
                    <a:pt x="4113" y="397669"/>
                  </a:lnTo>
                  <a:lnTo>
                    <a:pt x="6856" y="408817"/>
                  </a:lnTo>
                  <a:lnTo>
                    <a:pt x="10053" y="419856"/>
                  </a:lnTo>
                </a:path>
              </a:pathLst>
            </a:custGeom>
            <a:ln w="9524">
              <a:solidFill>
                <a:srgbClr val="424242"/>
              </a:solidFill>
            </a:ln>
          </p:spPr>
          <p:txBody>
            <a:bodyPr wrap="square" lIns="0" tIns="0" rIns="0" bIns="0" rtlCol="0"/>
            <a:lstStyle/>
            <a:p>
              <a:endParaRPr/>
            </a:p>
          </p:txBody>
        </p:sp>
      </p:grpSp>
      <p:sp>
        <p:nvSpPr>
          <p:cNvPr id="20" name="object 20"/>
          <p:cNvSpPr txBox="1"/>
          <p:nvPr/>
        </p:nvSpPr>
        <p:spPr>
          <a:xfrm>
            <a:off x="4195405" y="2574311"/>
            <a:ext cx="882015" cy="867410"/>
          </a:xfrm>
          <a:prstGeom prst="rect">
            <a:avLst/>
          </a:prstGeom>
        </p:spPr>
        <p:txBody>
          <a:bodyPr vert="horz" wrap="square" lIns="0" tIns="22860" rIns="0" bIns="0" rtlCol="0">
            <a:spAutoFit/>
          </a:bodyPr>
          <a:lstStyle/>
          <a:p>
            <a:pPr marL="12700" marR="5080" algn="ctr">
              <a:lnSpc>
                <a:spcPts val="1650"/>
              </a:lnSpc>
              <a:spcBef>
                <a:spcPts val="180"/>
              </a:spcBef>
            </a:pPr>
            <a:r>
              <a:rPr sz="1400" spc="-5" dirty="0">
                <a:latin typeface="Arial MT"/>
                <a:cs typeface="Arial MT"/>
              </a:rPr>
              <a:t>Plataforma  </a:t>
            </a:r>
            <a:r>
              <a:rPr sz="1400" dirty="0">
                <a:latin typeface="Arial MT"/>
                <a:cs typeface="Arial MT"/>
              </a:rPr>
              <a:t>como </a:t>
            </a:r>
            <a:r>
              <a:rPr sz="1400" spc="-5" dirty="0">
                <a:latin typeface="Arial MT"/>
                <a:cs typeface="Arial MT"/>
              </a:rPr>
              <a:t>um </a:t>
            </a:r>
            <a:r>
              <a:rPr sz="1400" dirty="0">
                <a:latin typeface="Arial MT"/>
                <a:cs typeface="Arial MT"/>
              </a:rPr>
              <a:t> </a:t>
            </a:r>
            <a:r>
              <a:rPr sz="1400" spc="-5" dirty="0">
                <a:latin typeface="Arial MT"/>
                <a:cs typeface="Arial MT"/>
              </a:rPr>
              <a:t>Serviço </a:t>
            </a:r>
            <a:r>
              <a:rPr sz="1400" dirty="0">
                <a:latin typeface="Arial MT"/>
                <a:cs typeface="Arial MT"/>
              </a:rPr>
              <a:t> (PaaS)</a:t>
            </a:r>
            <a:endParaRPr sz="1400">
              <a:latin typeface="Arial MT"/>
              <a:cs typeface="Arial MT"/>
            </a:endParaRPr>
          </a:p>
        </p:txBody>
      </p:sp>
      <p:sp>
        <p:nvSpPr>
          <p:cNvPr id="23" name="object 23"/>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685999"/>
            <a:ext cx="9144000" cy="3457575"/>
            <a:chOff x="0" y="1685999"/>
            <a:chExt cx="9144000" cy="3457575"/>
          </a:xfrm>
        </p:grpSpPr>
        <p:sp>
          <p:nvSpPr>
            <p:cNvPr id="3" name="object 3"/>
            <p:cNvSpPr/>
            <p:nvPr/>
          </p:nvSpPr>
          <p:spPr>
            <a:xfrm>
              <a:off x="2244500" y="1934524"/>
              <a:ext cx="3784600" cy="2832100"/>
            </a:xfrm>
            <a:custGeom>
              <a:avLst/>
              <a:gdLst/>
              <a:ahLst/>
              <a:cxnLst/>
              <a:rect l="l" t="t" r="r" b="b"/>
              <a:pathLst>
                <a:path w="3784600" h="2832100">
                  <a:moveTo>
                    <a:pt x="1892037" y="2831974"/>
                  </a:moveTo>
                  <a:lnTo>
                    <a:pt x="0" y="0"/>
                  </a:lnTo>
                  <a:lnTo>
                    <a:pt x="3784074" y="0"/>
                  </a:lnTo>
                  <a:lnTo>
                    <a:pt x="1892037" y="2831974"/>
                  </a:lnTo>
                  <a:close/>
                </a:path>
              </a:pathLst>
            </a:custGeom>
            <a:solidFill>
              <a:srgbClr val="FFFFFF"/>
            </a:solidFill>
          </p:spPr>
          <p:txBody>
            <a:bodyPr wrap="square" lIns="0" tIns="0" rIns="0" bIns="0" rtlCol="0"/>
            <a:lstStyle/>
            <a:p>
              <a:endParaRPr/>
            </a:p>
          </p:txBody>
        </p:sp>
        <p:sp>
          <p:nvSpPr>
            <p:cNvPr id="4" name="object 4"/>
            <p:cNvSpPr/>
            <p:nvPr/>
          </p:nvSpPr>
          <p:spPr>
            <a:xfrm>
              <a:off x="2244500" y="1934524"/>
              <a:ext cx="3784600" cy="2832100"/>
            </a:xfrm>
            <a:custGeom>
              <a:avLst/>
              <a:gdLst/>
              <a:ahLst/>
              <a:cxnLst/>
              <a:rect l="l" t="t" r="r" b="b"/>
              <a:pathLst>
                <a:path w="3784600" h="2832100">
                  <a:moveTo>
                    <a:pt x="3784074" y="0"/>
                  </a:moveTo>
                  <a:lnTo>
                    <a:pt x="1892037" y="2831974"/>
                  </a:lnTo>
                  <a:lnTo>
                    <a:pt x="0" y="0"/>
                  </a:lnTo>
                  <a:lnTo>
                    <a:pt x="3784074" y="0"/>
                  </a:lnTo>
                  <a:close/>
                </a:path>
                <a:path w="3784600" h="2832100">
                  <a:moveTo>
                    <a:pt x="543574" y="794324"/>
                  </a:moveTo>
                  <a:lnTo>
                    <a:pt x="3285574" y="780824"/>
                  </a:lnTo>
                </a:path>
                <a:path w="3784600" h="2832100">
                  <a:moveTo>
                    <a:pt x="1032899" y="1557299"/>
                  </a:moveTo>
                  <a:lnTo>
                    <a:pt x="2765399" y="1548299"/>
                  </a:lnTo>
                </a:path>
              </a:pathLst>
            </a:custGeom>
            <a:ln w="9524">
              <a:solidFill>
                <a:srgbClr val="424242"/>
              </a:solidFill>
            </a:ln>
          </p:spPr>
          <p:txBody>
            <a:bodyPr wrap="square" lIns="0" tIns="0" rIns="0" bIns="0" rtlCol="0"/>
            <a:lstStyle/>
            <a:p>
              <a:endParaRPr/>
            </a:p>
          </p:txBody>
        </p:sp>
      </p:grpSp>
      <p:sp>
        <p:nvSpPr>
          <p:cNvPr id="5" name="object 5"/>
          <p:cNvSpPr txBox="1">
            <a:spLocks noGrp="1"/>
          </p:cNvSpPr>
          <p:nvPr>
            <p:ph type="title"/>
          </p:nvPr>
        </p:nvSpPr>
        <p:spPr>
          <a:xfrm>
            <a:off x="544925" y="905969"/>
            <a:ext cx="3573145" cy="513080"/>
          </a:xfrm>
          <a:prstGeom prst="rect">
            <a:avLst/>
          </a:prstGeom>
        </p:spPr>
        <p:txBody>
          <a:bodyPr vert="horz" wrap="square" lIns="0" tIns="12700" rIns="0" bIns="0" rtlCol="0">
            <a:spAutoFit/>
          </a:bodyPr>
          <a:lstStyle/>
          <a:p>
            <a:pPr marL="12700">
              <a:lnSpc>
                <a:spcPct val="100000"/>
              </a:lnSpc>
              <a:spcBef>
                <a:spcPts val="100"/>
              </a:spcBef>
            </a:pPr>
            <a:r>
              <a:rPr spc="-10" dirty="0"/>
              <a:t>Modelos</a:t>
            </a:r>
            <a:r>
              <a:rPr spc="-40" dirty="0"/>
              <a:t> </a:t>
            </a:r>
            <a:r>
              <a:rPr spc="-5" dirty="0"/>
              <a:t>de</a:t>
            </a:r>
            <a:r>
              <a:rPr spc="-40" dirty="0"/>
              <a:t> </a:t>
            </a:r>
            <a:r>
              <a:rPr spc="-30" dirty="0"/>
              <a:t>Serviço</a:t>
            </a:r>
          </a:p>
        </p:txBody>
      </p:sp>
      <p:sp>
        <p:nvSpPr>
          <p:cNvPr id="6" name="object 6"/>
          <p:cNvSpPr txBox="1"/>
          <p:nvPr/>
        </p:nvSpPr>
        <p:spPr>
          <a:xfrm>
            <a:off x="3834750" y="2144363"/>
            <a:ext cx="4597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SaaS</a:t>
            </a:r>
            <a:endParaRPr sz="1400">
              <a:latin typeface="Arial MT"/>
              <a:cs typeface="Arial MT"/>
            </a:endParaRPr>
          </a:p>
        </p:txBody>
      </p:sp>
      <p:sp>
        <p:nvSpPr>
          <p:cNvPr id="7" name="object 7"/>
          <p:cNvSpPr txBox="1"/>
          <p:nvPr/>
        </p:nvSpPr>
        <p:spPr>
          <a:xfrm>
            <a:off x="3834750" y="2941763"/>
            <a:ext cx="4597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PaaS</a:t>
            </a:r>
            <a:endParaRPr sz="1400">
              <a:latin typeface="Arial MT"/>
              <a:cs typeface="Arial MT"/>
            </a:endParaRPr>
          </a:p>
        </p:txBody>
      </p:sp>
      <p:sp>
        <p:nvSpPr>
          <p:cNvPr id="8" name="object 8"/>
          <p:cNvSpPr txBox="1"/>
          <p:nvPr/>
        </p:nvSpPr>
        <p:spPr>
          <a:xfrm>
            <a:off x="3910950" y="3744562"/>
            <a:ext cx="39116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IaaS</a:t>
            </a:r>
            <a:endParaRPr sz="1400">
              <a:latin typeface="Arial MT"/>
              <a:cs typeface="Arial MT"/>
            </a:endParaRPr>
          </a:p>
        </p:txBody>
      </p:sp>
      <p:sp>
        <p:nvSpPr>
          <p:cNvPr id="9" name="object 9"/>
          <p:cNvSpPr txBox="1"/>
          <p:nvPr/>
        </p:nvSpPr>
        <p:spPr>
          <a:xfrm>
            <a:off x="6871200" y="2110463"/>
            <a:ext cx="124968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Usuários</a:t>
            </a:r>
            <a:r>
              <a:rPr sz="1400" spc="-75" dirty="0">
                <a:latin typeface="Arial MT"/>
                <a:cs typeface="Arial MT"/>
              </a:rPr>
              <a:t> </a:t>
            </a:r>
            <a:r>
              <a:rPr sz="1400" spc="-5" dirty="0">
                <a:latin typeface="Arial MT"/>
                <a:cs typeface="Arial MT"/>
              </a:rPr>
              <a:t>Finais</a:t>
            </a:r>
            <a:endParaRPr sz="1400">
              <a:latin typeface="Arial MT"/>
              <a:cs typeface="Arial MT"/>
            </a:endParaRPr>
          </a:p>
        </p:txBody>
      </p:sp>
      <p:sp>
        <p:nvSpPr>
          <p:cNvPr id="10" name="object 10"/>
          <p:cNvSpPr txBox="1"/>
          <p:nvPr/>
        </p:nvSpPr>
        <p:spPr>
          <a:xfrm>
            <a:off x="6947400" y="3786863"/>
            <a:ext cx="106934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Arquitetos</a:t>
            </a:r>
            <a:r>
              <a:rPr sz="1400" spc="-95" dirty="0">
                <a:latin typeface="Arial MT"/>
                <a:cs typeface="Arial MT"/>
              </a:rPr>
              <a:t> </a:t>
            </a:r>
            <a:r>
              <a:rPr sz="1400" spc="-5" dirty="0">
                <a:latin typeface="Arial MT"/>
                <a:cs typeface="Arial MT"/>
              </a:rPr>
              <a:t>de </a:t>
            </a:r>
            <a:r>
              <a:rPr sz="1400" spc="-370" dirty="0">
                <a:latin typeface="Arial MT"/>
                <a:cs typeface="Arial MT"/>
              </a:rPr>
              <a:t> </a:t>
            </a:r>
            <a:r>
              <a:rPr sz="1400" spc="-5" dirty="0">
                <a:latin typeface="Arial MT"/>
                <a:cs typeface="Arial MT"/>
              </a:rPr>
              <a:t>Rede</a:t>
            </a:r>
            <a:endParaRPr sz="1400">
              <a:latin typeface="Arial MT"/>
              <a:cs typeface="Arial MT"/>
            </a:endParaRPr>
          </a:p>
        </p:txBody>
      </p:sp>
      <p:sp>
        <p:nvSpPr>
          <p:cNvPr id="11" name="object 11"/>
          <p:cNvSpPr txBox="1"/>
          <p:nvPr/>
        </p:nvSpPr>
        <p:spPr>
          <a:xfrm>
            <a:off x="6871200" y="2872462"/>
            <a:ext cx="139890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Desenvolvedores  de</a:t>
            </a:r>
            <a:r>
              <a:rPr sz="1400" spc="-20" dirty="0">
                <a:latin typeface="Arial MT"/>
                <a:cs typeface="Arial MT"/>
              </a:rPr>
              <a:t> </a:t>
            </a:r>
            <a:r>
              <a:rPr sz="1400" spc="-5" dirty="0">
                <a:latin typeface="Arial MT"/>
                <a:cs typeface="Arial MT"/>
              </a:rPr>
              <a:t>Aplicações</a:t>
            </a:r>
            <a:endParaRPr sz="1400">
              <a:latin typeface="Arial MT"/>
              <a:cs typeface="Arial MT"/>
            </a:endParaRPr>
          </a:p>
        </p:txBody>
      </p:sp>
      <p:grpSp>
        <p:nvGrpSpPr>
          <p:cNvPr id="12" name="object 12"/>
          <p:cNvGrpSpPr/>
          <p:nvPr/>
        </p:nvGrpSpPr>
        <p:grpSpPr>
          <a:xfrm>
            <a:off x="1727087" y="1858837"/>
            <a:ext cx="4977765" cy="2787015"/>
            <a:chOff x="1727087" y="1858837"/>
            <a:chExt cx="4977765" cy="2787015"/>
          </a:xfrm>
        </p:grpSpPr>
        <p:sp>
          <p:nvSpPr>
            <p:cNvPr id="13" name="object 13"/>
            <p:cNvSpPr/>
            <p:nvPr/>
          </p:nvSpPr>
          <p:spPr>
            <a:xfrm>
              <a:off x="5990674" y="2069175"/>
              <a:ext cx="709295" cy="393700"/>
            </a:xfrm>
            <a:custGeom>
              <a:avLst/>
              <a:gdLst/>
              <a:ahLst/>
              <a:cxnLst/>
              <a:rect l="l" t="t" r="r" b="b"/>
              <a:pathLst>
                <a:path w="709295" h="393700">
                  <a:moveTo>
                    <a:pt x="196799" y="393599"/>
                  </a:moveTo>
                  <a:lnTo>
                    <a:pt x="0" y="196799"/>
                  </a:lnTo>
                  <a:lnTo>
                    <a:pt x="196799" y="0"/>
                  </a:lnTo>
                  <a:lnTo>
                    <a:pt x="196799" y="98399"/>
                  </a:lnTo>
                  <a:lnTo>
                    <a:pt x="709199" y="98399"/>
                  </a:lnTo>
                  <a:lnTo>
                    <a:pt x="709199" y="295199"/>
                  </a:lnTo>
                  <a:lnTo>
                    <a:pt x="196799" y="295199"/>
                  </a:lnTo>
                  <a:lnTo>
                    <a:pt x="196799" y="393599"/>
                  </a:lnTo>
                  <a:close/>
                </a:path>
              </a:pathLst>
            </a:custGeom>
            <a:solidFill>
              <a:srgbClr val="CCCCCC"/>
            </a:solidFill>
          </p:spPr>
          <p:txBody>
            <a:bodyPr wrap="square" lIns="0" tIns="0" rIns="0" bIns="0" rtlCol="0"/>
            <a:lstStyle/>
            <a:p>
              <a:endParaRPr/>
            </a:p>
          </p:txBody>
        </p:sp>
        <p:sp>
          <p:nvSpPr>
            <p:cNvPr id="14" name="object 14"/>
            <p:cNvSpPr/>
            <p:nvPr/>
          </p:nvSpPr>
          <p:spPr>
            <a:xfrm>
              <a:off x="5990674" y="2069175"/>
              <a:ext cx="709295" cy="393700"/>
            </a:xfrm>
            <a:custGeom>
              <a:avLst/>
              <a:gdLst/>
              <a:ahLst/>
              <a:cxnLst/>
              <a:rect l="l" t="t" r="r" b="b"/>
              <a:pathLst>
                <a:path w="709295" h="393700">
                  <a:moveTo>
                    <a:pt x="0" y="196799"/>
                  </a:moveTo>
                  <a:lnTo>
                    <a:pt x="196799" y="0"/>
                  </a:lnTo>
                  <a:lnTo>
                    <a:pt x="196799" y="98399"/>
                  </a:lnTo>
                  <a:lnTo>
                    <a:pt x="709199" y="98399"/>
                  </a:lnTo>
                  <a:lnTo>
                    <a:pt x="709199" y="295199"/>
                  </a:lnTo>
                  <a:lnTo>
                    <a:pt x="196799" y="295199"/>
                  </a:lnTo>
                  <a:lnTo>
                    <a:pt x="196799" y="393599"/>
                  </a:lnTo>
                  <a:lnTo>
                    <a:pt x="0" y="196799"/>
                  </a:lnTo>
                  <a:close/>
                </a:path>
              </a:pathLst>
            </a:custGeom>
            <a:ln w="9524">
              <a:solidFill>
                <a:srgbClr val="424242"/>
              </a:solidFill>
            </a:ln>
          </p:spPr>
          <p:txBody>
            <a:bodyPr wrap="square" lIns="0" tIns="0" rIns="0" bIns="0" rtlCol="0"/>
            <a:lstStyle/>
            <a:p>
              <a:endParaRPr/>
            </a:p>
          </p:txBody>
        </p:sp>
        <p:sp>
          <p:nvSpPr>
            <p:cNvPr id="15" name="object 15"/>
            <p:cNvSpPr/>
            <p:nvPr/>
          </p:nvSpPr>
          <p:spPr>
            <a:xfrm>
              <a:off x="5990674" y="2977112"/>
              <a:ext cx="709295" cy="393700"/>
            </a:xfrm>
            <a:custGeom>
              <a:avLst/>
              <a:gdLst/>
              <a:ahLst/>
              <a:cxnLst/>
              <a:rect l="l" t="t" r="r" b="b"/>
              <a:pathLst>
                <a:path w="709295" h="393700">
                  <a:moveTo>
                    <a:pt x="196799" y="393599"/>
                  </a:moveTo>
                  <a:lnTo>
                    <a:pt x="0" y="196799"/>
                  </a:lnTo>
                  <a:lnTo>
                    <a:pt x="196799" y="0"/>
                  </a:lnTo>
                  <a:lnTo>
                    <a:pt x="196799" y="98399"/>
                  </a:lnTo>
                  <a:lnTo>
                    <a:pt x="709199" y="98399"/>
                  </a:lnTo>
                  <a:lnTo>
                    <a:pt x="709199" y="295199"/>
                  </a:lnTo>
                  <a:lnTo>
                    <a:pt x="196799" y="295199"/>
                  </a:lnTo>
                  <a:lnTo>
                    <a:pt x="196799" y="393599"/>
                  </a:lnTo>
                  <a:close/>
                </a:path>
              </a:pathLst>
            </a:custGeom>
            <a:solidFill>
              <a:srgbClr val="CCCCCC"/>
            </a:solidFill>
          </p:spPr>
          <p:txBody>
            <a:bodyPr wrap="square" lIns="0" tIns="0" rIns="0" bIns="0" rtlCol="0"/>
            <a:lstStyle/>
            <a:p>
              <a:endParaRPr/>
            </a:p>
          </p:txBody>
        </p:sp>
        <p:sp>
          <p:nvSpPr>
            <p:cNvPr id="16" name="object 16"/>
            <p:cNvSpPr/>
            <p:nvPr/>
          </p:nvSpPr>
          <p:spPr>
            <a:xfrm>
              <a:off x="5990674" y="2977112"/>
              <a:ext cx="709295" cy="393700"/>
            </a:xfrm>
            <a:custGeom>
              <a:avLst/>
              <a:gdLst/>
              <a:ahLst/>
              <a:cxnLst/>
              <a:rect l="l" t="t" r="r" b="b"/>
              <a:pathLst>
                <a:path w="709295" h="393700">
                  <a:moveTo>
                    <a:pt x="0" y="196799"/>
                  </a:moveTo>
                  <a:lnTo>
                    <a:pt x="196799" y="0"/>
                  </a:lnTo>
                  <a:lnTo>
                    <a:pt x="196799" y="98399"/>
                  </a:lnTo>
                  <a:lnTo>
                    <a:pt x="709199" y="98399"/>
                  </a:lnTo>
                  <a:lnTo>
                    <a:pt x="709199" y="295199"/>
                  </a:lnTo>
                  <a:lnTo>
                    <a:pt x="196799" y="295199"/>
                  </a:lnTo>
                  <a:lnTo>
                    <a:pt x="196799" y="393599"/>
                  </a:lnTo>
                  <a:lnTo>
                    <a:pt x="0" y="196799"/>
                  </a:lnTo>
                  <a:close/>
                </a:path>
              </a:pathLst>
            </a:custGeom>
            <a:ln w="9524">
              <a:solidFill>
                <a:srgbClr val="424242"/>
              </a:solidFill>
            </a:ln>
          </p:spPr>
          <p:txBody>
            <a:bodyPr wrap="square" lIns="0" tIns="0" rIns="0" bIns="0" rtlCol="0"/>
            <a:lstStyle/>
            <a:p>
              <a:endParaRPr/>
            </a:p>
          </p:txBody>
        </p:sp>
        <p:sp>
          <p:nvSpPr>
            <p:cNvPr id="17" name="object 17"/>
            <p:cNvSpPr/>
            <p:nvPr/>
          </p:nvSpPr>
          <p:spPr>
            <a:xfrm>
              <a:off x="5990674" y="3885050"/>
              <a:ext cx="709295" cy="393700"/>
            </a:xfrm>
            <a:custGeom>
              <a:avLst/>
              <a:gdLst/>
              <a:ahLst/>
              <a:cxnLst/>
              <a:rect l="l" t="t" r="r" b="b"/>
              <a:pathLst>
                <a:path w="709295" h="393700">
                  <a:moveTo>
                    <a:pt x="196799" y="393599"/>
                  </a:moveTo>
                  <a:lnTo>
                    <a:pt x="0" y="196799"/>
                  </a:lnTo>
                  <a:lnTo>
                    <a:pt x="196799" y="0"/>
                  </a:lnTo>
                  <a:lnTo>
                    <a:pt x="196799" y="98399"/>
                  </a:lnTo>
                  <a:lnTo>
                    <a:pt x="709199" y="98399"/>
                  </a:lnTo>
                  <a:lnTo>
                    <a:pt x="709199" y="295199"/>
                  </a:lnTo>
                  <a:lnTo>
                    <a:pt x="196799" y="295199"/>
                  </a:lnTo>
                  <a:lnTo>
                    <a:pt x="196799" y="393599"/>
                  </a:lnTo>
                  <a:close/>
                </a:path>
              </a:pathLst>
            </a:custGeom>
            <a:solidFill>
              <a:srgbClr val="CCCCCC"/>
            </a:solidFill>
          </p:spPr>
          <p:txBody>
            <a:bodyPr wrap="square" lIns="0" tIns="0" rIns="0" bIns="0" rtlCol="0"/>
            <a:lstStyle/>
            <a:p>
              <a:endParaRPr/>
            </a:p>
          </p:txBody>
        </p:sp>
        <p:sp>
          <p:nvSpPr>
            <p:cNvPr id="18" name="object 18"/>
            <p:cNvSpPr/>
            <p:nvPr/>
          </p:nvSpPr>
          <p:spPr>
            <a:xfrm>
              <a:off x="5990674" y="3885050"/>
              <a:ext cx="709295" cy="393700"/>
            </a:xfrm>
            <a:custGeom>
              <a:avLst/>
              <a:gdLst/>
              <a:ahLst/>
              <a:cxnLst/>
              <a:rect l="l" t="t" r="r" b="b"/>
              <a:pathLst>
                <a:path w="709295" h="393700">
                  <a:moveTo>
                    <a:pt x="0" y="196799"/>
                  </a:moveTo>
                  <a:lnTo>
                    <a:pt x="196799" y="0"/>
                  </a:lnTo>
                  <a:lnTo>
                    <a:pt x="196799" y="98399"/>
                  </a:lnTo>
                  <a:lnTo>
                    <a:pt x="709199" y="98399"/>
                  </a:lnTo>
                  <a:lnTo>
                    <a:pt x="709199" y="295199"/>
                  </a:lnTo>
                  <a:lnTo>
                    <a:pt x="196799" y="295199"/>
                  </a:lnTo>
                  <a:lnTo>
                    <a:pt x="196799" y="393599"/>
                  </a:lnTo>
                  <a:lnTo>
                    <a:pt x="0" y="196799"/>
                  </a:lnTo>
                  <a:close/>
                </a:path>
              </a:pathLst>
            </a:custGeom>
            <a:ln w="9524">
              <a:solidFill>
                <a:srgbClr val="424242"/>
              </a:solidFill>
            </a:ln>
          </p:spPr>
          <p:txBody>
            <a:bodyPr wrap="square" lIns="0" tIns="0" rIns="0" bIns="0" rtlCol="0"/>
            <a:lstStyle/>
            <a:p>
              <a:endParaRPr/>
            </a:p>
          </p:txBody>
        </p:sp>
        <p:sp>
          <p:nvSpPr>
            <p:cNvPr id="19" name="object 19"/>
            <p:cNvSpPr/>
            <p:nvPr/>
          </p:nvSpPr>
          <p:spPr>
            <a:xfrm>
              <a:off x="1731849" y="1863600"/>
              <a:ext cx="422909" cy="2777490"/>
            </a:xfrm>
            <a:custGeom>
              <a:avLst/>
              <a:gdLst/>
              <a:ahLst/>
              <a:cxnLst/>
              <a:rect l="l" t="t" r="r" b="b"/>
              <a:pathLst>
                <a:path w="422910" h="2777490">
                  <a:moveTo>
                    <a:pt x="316799" y="2777099"/>
                  </a:moveTo>
                  <a:lnTo>
                    <a:pt x="105599" y="2777099"/>
                  </a:lnTo>
                  <a:lnTo>
                    <a:pt x="105599" y="211199"/>
                  </a:lnTo>
                  <a:lnTo>
                    <a:pt x="0" y="211199"/>
                  </a:lnTo>
                  <a:lnTo>
                    <a:pt x="211199" y="0"/>
                  </a:lnTo>
                  <a:lnTo>
                    <a:pt x="422399" y="211199"/>
                  </a:lnTo>
                  <a:lnTo>
                    <a:pt x="316799" y="211199"/>
                  </a:lnTo>
                  <a:lnTo>
                    <a:pt x="316799" y="2777099"/>
                  </a:lnTo>
                  <a:close/>
                </a:path>
              </a:pathLst>
            </a:custGeom>
            <a:solidFill>
              <a:srgbClr val="CCCCCC"/>
            </a:solidFill>
          </p:spPr>
          <p:txBody>
            <a:bodyPr wrap="square" lIns="0" tIns="0" rIns="0" bIns="0" rtlCol="0"/>
            <a:lstStyle/>
            <a:p>
              <a:endParaRPr/>
            </a:p>
          </p:txBody>
        </p:sp>
        <p:sp>
          <p:nvSpPr>
            <p:cNvPr id="20" name="object 20"/>
            <p:cNvSpPr/>
            <p:nvPr/>
          </p:nvSpPr>
          <p:spPr>
            <a:xfrm>
              <a:off x="1731849" y="1863600"/>
              <a:ext cx="422909" cy="2777490"/>
            </a:xfrm>
            <a:custGeom>
              <a:avLst/>
              <a:gdLst/>
              <a:ahLst/>
              <a:cxnLst/>
              <a:rect l="l" t="t" r="r" b="b"/>
              <a:pathLst>
                <a:path w="422910" h="2777490">
                  <a:moveTo>
                    <a:pt x="0" y="211199"/>
                  </a:moveTo>
                  <a:lnTo>
                    <a:pt x="211199" y="0"/>
                  </a:lnTo>
                  <a:lnTo>
                    <a:pt x="422399" y="211199"/>
                  </a:lnTo>
                  <a:lnTo>
                    <a:pt x="316799" y="211199"/>
                  </a:lnTo>
                  <a:lnTo>
                    <a:pt x="316799" y="2777099"/>
                  </a:lnTo>
                  <a:lnTo>
                    <a:pt x="105599" y="2777099"/>
                  </a:lnTo>
                  <a:lnTo>
                    <a:pt x="105599" y="211199"/>
                  </a:lnTo>
                  <a:lnTo>
                    <a:pt x="0" y="211199"/>
                  </a:lnTo>
                  <a:close/>
                </a:path>
              </a:pathLst>
            </a:custGeom>
            <a:ln w="9524">
              <a:solidFill>
                <a:srgbClr val="424242"/>
              </a:solidFill>
            </a:ln>
          </p:spPr>
          <p:txBody>
            <a:bodyPr wrap="square" lIns="0" tIns="0" rIns="0" bIns="0" rtlCol="0"/>
            <a:lstStyle/>
            <a:p>
              <a:endParaRPr/>
            </a:p>
          </p:txBody>
        </p:sp>
      </p:grpSp>
      <p:sp>
        <p:nvSpPr>
          <p:cNvPr id="21" name="object 21"/>
          <p:cNvSpPr txBox="1"/>
          <p:nvPr/>
        </p:nvSpPr>
        <p:spPr>
          <a:xfrm>
            <a:off x="1845290" y="2383412"/>
            <a:ext cx="196215" cy="212979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Visibilidade</a:t>
            </a:r>
            <a:r>
              <a:rPr sz="1200" spc="-25" dirty="0">
                <a:latin typeface="Arial MT"/>
                <a:cs typeface="Arial MT"/>
              </a:rPr>
              <a:t> </a:t>
            </a:r>
            <a:r>
              <a:rPr sz="1200" spc="-5" dirty="0">
                <a:latin typeface="Arial MT"/>
                <a:cs typeface="Arial MT"/>
              </a:rPr>
              <a:t>para</a:t>
            </a:r>
            <a:r>
              <a:rPr sz="1200" spc="-25" dirty="0">
                <a:latin typeface="Arial MT"/>
                <a:cs typeface="Arial MT"/>
              </a:rPr>
              <a:t> </a:t>
            </a:r>
            <a:r>
              <a:rPr sz="1200" dirty="0">
                <a:latin typeface="Arial MT"/>
                <a:cs typeface="Arial MT"/>
              </a:rPr>
              <a:t>o</a:t>
            </a:r>
            <a:r>
              <a:rPr sz="1200" spc="-25" dirty="0">
                <a:latin typeface="Arial MT"/>
                <a:cs typeface="Arial MT"/>
              </a:rPr>
              <a:t> </a:t>
            </a:r>
            <a:r>
              <a:rPr sz="1200" spc="-5" dirty="0">
                <a:latin typeface="Arial MT"/>
                <a:cs typeface="Arial MT"/>
              </a:rPr>
              <a:t>usuário</a:t>
            </a:r>
            <a:r>
              <a:rPr sz="1200" spc="-20" dirty="0">
                <a:latin typeface="Arial MT"/>
                <a:cs typeface="Arial MT"/>
              </a:rPr>
              <a:t> </a:t>
            </a:r>
            <a:r>
              <a:rPr sz="1200" spc="-5" dirty="0">
                <a:latin typeface="Arial MT"/>
                <a:cs typeface="Arial MT"/>
              </a:rPr>
              <a:t>final</a:t>
            </a:r>
            <a:endParaRPr sz="1200">
              <a:latin typeface="Arial MT"/>
              <a:cs typeface="Arial MT"/>
            </a:endParaRPr>
          </a:p>
        </p:txBody>
      </p:sp>
      <p:sp>
        <p:nvSpPr>
          <p:cNvPr id="23" name="object 23"/>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4285F4"/>
          </a:solidFill>
        </p:spPr>
        <p:txBody>
          <a:bodyPr wrap="square" lIns="0" tIns="0" rIns="0" bIns="0" rtlCol="0"/>
          <a:lstStyle/>
          <a:p>
            <a:endParaRPr/>
          </a:p>
        </p:txBody>
      </p:sp>
      <p:grpSp>
        <p:nvGrpSpPr>
          <p:cNvPr id="3" name="object 3"/>
          <p:cNvGrpSpPr/>
          <p:nvPr/>
        </p:nvGrpSpPr>
        <p:grpSpPr>
          <a:xfrm>
            <a:off x="0" y="1685999"/>
            <a:ext cx="9144000" cy="3457575"/>
            <a:chOff x="0" y="1685999"/>
            <a:chExt cx="9144000" cy="3457575"/>
          </a:xfrm>
        </p:grpSpPr>
        <p:sp>
          <p:nvSpPr>
            <p:cNvPr id="4" name="object 4"/>
            <p:cNvSpPr/>
            <p:nvPr/>
          </p:nvSpPr>
          <p:spPr>
            <a:xfrm>
              <a:off x="0" y="1794599"/>
              <a:ext cx="9144000" cy="3348990"/>
            </a:xfrm>
            <a:custGeom>
              <a:avLst/>
              <a:gdLst/>
              <a:ahLst/>
              <a:cxnLst/>
              <a:rect l="l" t="t" r="r" b="b"/>
              <a:pathLst>
                <a:path w="9144000" h="3348990">
                  <a:moveTo>
                    <a:pt x="0" y="3348899"/>
                  </a:moveTo>
                  <a:lnTo>
                    <a:pt x="9143999" y="3348899"/>
                  </a:lnTo>
                  <a:lnTo>
                    <a:pt x="9143999" y="0"/>
                  </a:lnTo>
                  <a:lnTo>
                    <a:pt x="0" y="0"/>
                  </a:lnTo>
                  <a:lnTo>
                    <a:pt x="0" y="3348899"/>
                  </a:lnTo>
                  <a:close/>
                </a:path>
              </a:pathLst>
            </a:custGeom>
            <a:solidFill>
              <a:srgbClr val="FAFAFA"/>
            </a:solidFill>
          </p:spPr>
          <p:txBody>
            <a:bodyPr wrap="square" lIns="0" tIns="0" rIns="0" bIns="0" rtlCol="0"/>
            <a:lstStyle/>
            <a:p>
              <a:endParaRPr/>
            </a:p>
          </p:txBody>
        </p:sp>
        <p:pic>
          <p:nvPicPr>
            <p:cNvPr id="5" name="object 5"/>
            <p:cNvPicPr/>
            <p:nvPr/>
          </p:nvPicPr>
          <p:blipFill>
            <a:blip r:embed="rId2" cstate="print"/>
            <a:stretch>
              <a:fillRect/>
            </a:stretch>
          </p:blipFill>
          <p:spPr>
            <a:xfrm>
              <a:off x="0" y="1685999"/>
              <a:ext cx="9143999" cy="108599"/>
            </a:xfrm>
            <a:prstGeom prst="rect">
              <a:avLst/>
            </a:prstGeom>
          </p:spPr>
        </p:pic>
        <p:pic>
          <p:nvPicPr>
            <p:cNvPr id="6" name="object 6"/>
            <p:cNvPicPr/>
            <p:nvPr/>
          </p:nvPicPr>
          <p:blipFill>
            <a:blip r:embed="rId3" cstate="print"/>
            <a:stretch>
              <a:fillRect/>
            </a:stretch>
          </p:blipFill>
          <p:spPr>
            <a:xfrm>
              <a:off x="4636603" y="1966560"/>
              <a:ext cx="3996659" cy="2998051"/>
            </a:xfrm>
            <a:prstGeom prst="rect">
              <a:avLst/>
            </a:prstGeom>
          </p:spPr>
        </p:pic>
        <p:sp>
          <p:nvSpPr>
            <p:cNvPr id="7" name="object 7"/>
            <p:cNvSpPr/>
            <p:nvPr/>
          </p:nvSpPr>
          <p:spPr>
            <a:xfrm>
              <a:off x="2650540" y="3271172"/>
              <a:ext cx="1917064" cy="1363345"/>
            </a:xfrm>
            <a:custGeom>
              <a:avLst/>
              <a:gdLst/>
              <a:ahLst/>
              <a:cxnLst/>
              <a:rect l="l" t="t" r="r" b="b"/>
              <a:pathLst>
                <a:path w="1917064" h="1363345">
                  <a:moveTo>
                    <a:pt x="1650465" y="73423"/>
                  </a:moveTo>
                  <a:lnTo>
                    <a:pt x="1323629" y="73423"/>
                  </a:lnTo>
                  <a:lnTo>
                    <a:pt x="1359478" y="40919"/>
                  </a:lnTo>
                  <a:lnTo>
                    <a:pt x="1401189" y="17489"/>
                  </a:lnTo>
                  <a:lnTo>
                    <a:pt x="1446980" y="3670"/>
                  </a:lnTo>
                  <a:lnTo>
                    <a:pt x="1495073" y="0"/>
                  </a:lnTo>
                  <a:lnTo>
                    <a:pt x="1543686" y="7014"/>
                  </a:lnTo>
                  <a:lnTo>
                    <a:pt x="1589392" y="24491"/>
                  </a:lnTo>
                  <a:lnTo>
                    <a:pt x="1629108" y="50963"/>
                  </a:lnTo>
                  <a:lnTo>
                    <a:pt x="1650465" y="73423"/>
                  </a:lnTo>
                  <a:close/>
                </a:path>
                <a:path w="1917064" h="1363345">
                  <a:moveTo>
                    <a:pt x="1672416" y="103434"/>
                  </a:moveTo>
                  <a:lnTo>
                    <a:pt x="996684" y="103434"/>
                  </a:lnTo>
                  <a:lnTo>
                    <a:pt x="1024112" y="63747"/>
                  </a:lnTo>
                  <a:lnTo>
                    <a:pt x="1060366" y="32487"/>
                  </a:lnTo>
                  <a:lnTo>
                    <a:pt x="1103499" y="10949"/>
                  </a:lnTo>
                  <a:lnTo>
                    <a:pt x="1151563" y="429"/>
                  </a:lnTo>
                  <a:lnTo>
                    <a:pt x="1200810" y="2017"/>
                  </a:lnTo>
                  <a:lnTo>
                    <a:pt x="1247346" y="15323"/>
                  </a:lnTo>
                  <a:lnTo>
                    <a:pt x="1289007" y="39432"/>
                  </a:lnTo>
                  <a:lnTo>
                    <a:pt x="1323629" y="73423"/>
                  </a:lnTo>
                  <a:lnTo>
                    <a:pt x="1650465" y="73423"/>
                  </a:lnTo>
                  <a:lnTo>
                    <a:pt x="1661571" y="85102"/>
                  </a:lnTo>
                  <a:lnTo>
                    <a:pt x="1672416" y="103434"/>
                  </a:lnTo>
                  <a:close/>
                </a:path>
                <a:path w="1917064" h="1363345">
                  <a:moveTo>
                    <a:pt x="1696016" y="159276"/>
                  </a:moveTo>
                  <a:lnTo>
                    <a:pt x="622141" y="159276"/>
                  </a:lnTo>
                  <a:lnTo>
                    <a:pt x="653542" y="115251"/>
                  </a:lnTo>
                  <a:lnTo>
                    <a:pt x="694025" y="79899"/>
                  </a:lnTo>
                  <a:lnTo>
                    <a:pt x="741774" y="54471"/>
                  </a:lnTo>
                  <a:lnTo>
                    <a:pt x="794972" y="40218"/>
                  </a:lnTo>
                  <a:lnTo>
                    <a:pt x="850126" y="38316"/>
                  </a:lnTo>
                  <a:lnTo>
                    <a:pt x="903543" y="48661"/>
                  </a:lnTo>
                  <a:lnTo>
                    <a:pt x="953103" y="70589"/>
                  </a:lnTo>
                  <a:lnTo>
                    <a:pt x="996684" y="103434"/>
                  </a:lnTo>
                  <a:lnTo>
                    <a:pt x="1672416" y="103434"/>
                  </a:lnTo>
                  <a:lnTo>
                    <a:pt x="1685519" y="125582"/>
                  </a:lnTo>
                  <a:lnTo>
                    <a:pt x="1696016" y="159276"/>
                  </a:lnTo>
                  <a:close/>
                </a:path>
                <a:path w="1917064" h="1363345">
                  <a:moveTo>
                    <a:pt x="577532" y="1280795"/>
                  </a:moveTo>
                  <a:lnTo>
                    <a:pt x="523309" y="1280000"/>
                  </a:lnTo>
                  <a:lnTo>
                    <a:pt x="469400" y="1270758"/>
                  </a:lnTo>
                  <a:lnTo>
                    <a:pt x="417695" y="1253279"/>
                  </a:lnTo>
                  <a:lnTo>
                    <a:pt x="369952" y="1228276"/>
                  </a:lnTo>
                  <a:lnTo>
                    <a:pt x="326991" y="1196360"/>
                  </a:lnTo>
                  <a:lnTo>
                    <a:pt x="289636" y="1158141"/>
                  </a:lnTo>
                  <a:lnTo>
                    <a:pt x="258709" y="1114231"/>
                  </a:lnTo>
                  <a:lnTo>
                    <a:pt x="211002" y="1113923"/>
                  </a:lnTo>
                  <a:lnTo>
                    <a:pt x="165792" y="1102678"/>
                  </a:lnTo>
                  <a:lnTo>
                    <a:pt x="124934" y="1081460"/>
                  </a:lnTo>
                  <a:lnTo>
                    <a:pt x="90283" y="1051232"/>
                  </a:lnTo>
                  <a:lnTo>
                    <a:pt x="63695" y="1012957"/>
                  </a:lnTo>
                  <a:lnTo>
                    <a:pt x="47600"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5" y="463626"/>
                  </a:lnTo>
                  <a:lnTo>
                    <a:pt x="172669" y="452771"/>
                  </a:lnTo>
                  <a:lnTo>
                    <a:pt x="174282" y="448525"/>
                  </a:lnTo>
                  <a:lnTo>
                    <a:pt x="171651" y="401609"/>
                  </a:lnTo>
                  <a:lnTo>
                    <a:pt x="176741" y="355636"/>
                  </a:lnTo>
                  <a:lnTo>
                    <a:pt x="189174" y="311415"/>
                  </a:lnTo>
                  <a:lnTo>
                    <a:pt x="208576" y="269752"/>
                  </a:lnTo>
                  <a:lnTo>
                    <a:pt x="234569" y="231457"/>
                  </a:lnTo>
                  <a:lnTo>
                    <a:pt x="266777" y="197336"/>
                  </a:lnTo>
                  <a:lnTo>
                    <a:pt x="304825" y="168198"/>
                  </a:lnTo>
                  <a:lnTo>
                    <a:pt x="347222" y="145381"/>
                  </a:lnTo>
                  <a:lnTo>
                    <a:pt x="392122" y="129702"/>
                  </a:lnTo>
                  <a:lnTo>
                    <a:pt x="438608" y="121186"/>
                  </a:lnTo>
                  <a:lnTo>
                    <a:pt x="485768" y="119860"/>
                  </a:lnTo>
                  <a:lnTo>
                    <a:pt x="532687" y="125750"/>
                  </a:lnTo>
                  <a:lnTo>
                    <a:pt x="578449" y="138880"/>
                  </a:lnTo>
                  <a:lnTo>
                    <a:pt x="622141" y="159276"/>
                  </a:lnTo>
                  <a:lnTo>
                    <a:pt x="1696016" y="159276"/>
                  </a:lnTo>
                  <a:lnTo>
                    <a:pt x="1699691" y="171074"/>
                  </a:lnTo>
                  <a:lnTo>
                    <a:pt x="1746906" y="189027"/>
                  </a:lnTo>
                  <a:lnTo>
                    <a:pt x="1788655" y="215995"/>
                  </a:lnTo>
                  <a:lnTo>
                    <a:pt x="1823607" y="250905"/>
                  </a:lnTo>
                  <a:lnTo>
                    <a:pt x="1850429" y="292682"/>
                  </a:lnTo>
                  <a:lnTo>
                    <a:pt x="1867458" y="339050"/>
                  </a:lnTo>
                  <a:lnTo>
                    <a:pt x="1873893" y="387331"/>
                  </a:lnTo>
                  <a:lnTo>
                    <a:pt x="1869695" y="435843"/>
                  </a:lnTo>
                  <a:lnTo>
                    <a:pt x="1854824" y="482906"/>
                  </a:lnTo>
                  <a:lnTo>
                    <a:pt x="1883147" y="525979"/>
                  </a:lnTo>
                  <a:lnTo>
                    <a:pt x="1903013" y="572463"/>
                  </a:lnTo>
                  <a:lnTo>
                    <a:pt x="1914265" y="621225"/>
                  </a:lnTo>
                  <a:lnTo>
                    <a:pt x="1916746" y="671133"/>
                  </a:lnTo>
                  <a:lnTo>
                    <a:pt x="1910298" y="721054"/>
                  </a:lnTo>
                  <a:lnTo>
                    <a:pt x="1894763" y="769856"/>
                  </a:lnTo>
                  <a:lnTo>
                    <a:pt x="1870669" y="815279"/>
                  </a:lnTo>
                  <a:lnTo>
                    <a:pt x="1839269" y="855351"/>
                  </a:lnTo>
                  <a:lnTo>
                    <a:pt x="1801491" y="889369"/>
                  </a:lnTo>
                  <a:lnTo>
                    <a:pt x="1758267" y="916628"/>
                  </a:lnTo>
                  <a:lnTo>
                    <a:pt x="1710524" y="936425"/>
                  </a:lnTo>
                  <a:lnTo>
                    <a:pt x="1659194" y="948058"/>
                  </a:lnTo>
                  <a:lnTo>
                    <a:pt x="1652892" y="1000823"/>
                  </a:lnTo>
                  <a:lnTo>
                    <a:pt x="1635507" y="1050286"/>
                  </a:lnTo>
                  <a:lnTo>
                    <a:pt x="1607979" y="1094921"/>
                  </a:lnTo>
                  <a:lnTo>
                    <a:pt x="1571250" y="1133203"/>
                  </a:lnTo>
                  <a:lnTo>
                    <a:pt x="1536611" y="1156611"/>
                  </a:lnTo>
                  <a:lnTo>
                    <a:pt x="1267036" y="1156611"/>
                  </a:lnTo>
                  <a:lnTo>
                    <a:pt x="1249057" y="1200888"/>
                  </a:lnTo>
                  <a:lnTo>
                    <a:pt x="1228735" y="1233937"/>
                  </a:lnTo>
                  <a:lnTo>
                    <a:pt x="731848" y="1233937"/>
                  </a:lnTo>
                  <a:lnTo>
                    <a:pt x="682826" y="1257620"/>
                  </a:lnTo>
                  <a:lnTo>
                    <a:pt x="631046" y="1273287"/>
                  </a:lnTo>
                  <a:lnTo>
                    <a:pt x="577532" y="1280795"/>
                  </a:lnTo>
                  <a:close/>
                </a:path>
                <a:path w="1917064" h="1363345">
                  <a:moveTo>
                    <a:pt x="1395666" y="1194174"/>
                  </a:moveTo>
                  <a:lnTo>
                    <a:pt x="1351156" y="1189185"/>
                  </a:lnTo>
                  <a:lnTo>
                    <a:pt x="1307926" y="1176655"/>
                  </a:lnTo>
                  <a:lnTo>
                    <a:pt x="1267036" y="1156611"/>
                  </a:lnTo>
                  <a:lnTo>
                    <a:pt x="1536611" y="1156611"/>
                  </a:lnTo>
                  <a:lnTo>
                    <a:pt x="1526259" y="1163607"/>
                  </a:lnTo>
                  <a:lnTo>
                    <a:pt x="1484279" y="1181414"/>
                  </a:lnTo>
                  <a:lnTo>
                    <a:pt x="1440395" y="1191594"/>
                  </a:lnTo>
                  <a:lnTo>
                    <a:pt x="1395666" y="1194174"/>
                  </a:lnTo>
                  <a:close/>
                </a:path>
                <a:path w="1917064" h="1363345">
                  <a:moveTo>
                    <a:pt x="975761" y="1363065"/>
                  </a:moveTo>
                  <a:lnTo>
                    <a:pt x="927791" y="1358536"/>
                  </a:lnTo>
                  <a:lnTo>
                    <a:pt x="881600" y="1346715"/>
                  </a:lnTo>
                  <a:lnTo>
                    <a:pt x="838048" y="1327975"/>
                  </a:lnTo>
                  <a:lnTo>
                    <a:pt x="797998" y="1302684"/>
                  </a:lnTo>
                  <a:lnTo>
                    <a:pt x="762311" y="1271215"/>
                  </a:lnTo>
                  <a:lnTo>
                    <a:pt x="731848" y="1233937"/>
                  </a:lnTo>
                  <a:lnTo>
                    <a:pt x="1228735" y="1233937"/>
                  </a:lnTo>
                  <a:lnTo>
                    <a:pt x="1193597" y="1276604"/>
                  </a:lnTo>
                  <a:lnTo>
                    <a:pt x="1157543" y="1306846"/>
                  </a:lnTo>
                  <a:lnTo>
                    <a:pt x="1116891" y="1331214"/>
                  </a:lnTo>
                  <a:lnTo>
                    <a:pt x="1072354" y="1349109"/>
                  </a:lnTo>
                  <a:lnTo>
                    <a:pt x="1024646" y="1359932"/>
                  </a:lnTo>
                  <a:lnTo>
                    <a:pt x="975761" y="1363065"/>
                  </a:lnTo>
                  <a:close/>
                </a:path>
              </a:pathLst>
            </a:custGeom>
            <a:solidFill>
              <a:srgbClr val="B7B7B7"/>
            </a:solidFill>
          </p:spPr>
          <p:txBody>
            <a:bodyPr wrap="square" lIns="0" tIns="0" rIns="0" bIns="0" rtlCol="0"/>
            <a:lstStyle/>
            <a:p>
              <a:endParaRPr/>
            </a:p>
          </p:txBody>
        </p:sp>
        <p:sp>
          <p:nvSpPr>
            <p:cNvPr id="8" name="object 8"/>
            <p:cNvSpPr/>
            <p:nvPr/>
          </p:nvSpPr>
          <p:spPr>
            <a:xfrm>
              <a:off x="2650540" y="3271172"/>
              <a:ext cx="1917064" cy="1363345"/>
            </a:xfrm>
            <a:custGeom>
              <a:avLst/>
              <a:gdLst/>
              <a:ahLst/>
              <a:cxnLst/>
              <a:rect l="l" t="t" r="r" b="b"/>
              <a:pathLst>
                <a:path w="1917064" h="1363345">
                  <a:moveTo>
                    <a:pt x="174282" y="448525"/>
                  </a:moveTo>
                  <a:lnTo>
                    <a:pt x="171651" y="401609"/>
                  </a:lnTo>
                  <a:lnTo>
                    <a:pt x="176741" y="355636"/>
                  </a:lnTo>
                  <a:lnTo>
                    <a:pt x="189174" y="311415"/>
                  </a:lnTo>
                  <a:lnTo>
                    <a:pt x="208576" y="269752"/>
                  </a:lnTo>
                  <a:lnTo>
                    <a:pt x="234569" y="231457"/>
                  </a:lnTo>
                  <a:lnTo>
                    <a:pt x="266777" y="197336"/>
                  </a:lnTo>
                  <a:lnTo>
                    <a:pt x="304825" y="168198"/>
                  </a:lnTo>
                  <a:lnTo>
                    <a:pt x="347222" y="145381"/>
                  </a:lnTo>
                  <a:lnTo>
                    <a:pt x="392122" y="129702"/>
                  </a:lnTo>
                  <a:lnTo>
                    <a:pt x="438608" y="121186"/>
                  </a:lnTo>
                  <a:lnTo>
                    <a:pt x="485768" y="119860"/>
                  </a:lnTo>
                  <a:lnTo>
                    <a:pt x="532687" y="125750"/>
                  </a:lnTo>
                  <a:lnTo>
                    <a:pt x="578449" y="138880"/>
                  </a:lnTo>
                  <a:lnTo>
                    <a:pt x="622141" y="159276"/>
                  </a:lnTo>
                  <a:lnTo>
                    <a:pt x="653542" y="115251"/>
                  </a:lnTo>
                  <a:lnTo>
                    <a:pt x="694025" y="79899"/>
                  </a:lnTo>
                  <a:lnTo>
                    <a:pt x="741774" y="54471"/>
                  </a:lnTo>
                  <a:lnTo>
                    <a:pt x="794972" y="40218"/>
                  </a:lnTo>
                  <a:lnTo>
                    <a:pt x="850126" y="38316"/>
                  </a:lnTo>
                  <a:lnTo>
                    <a:pt x="903543" y="48661"/>
                  </a:lnTo>
                  <a:lnTo>
                    <a:pt x="953103" y="70589"/>
                  </a:lnTo>
                  <a:lnTo>
                    <a:pt x="996684" y="103434"/>
                  </a:lnTo>
                  <a:lnTo>
                    <a:pt x="1024112" y="63747"/>
                  </a:lnTo>
                  <a:lnTo>
                    <a:pt x="1060366" y="32487"/>
                  </a:lnTo>
                  <a:lnTo>
                    <a:pt x="1103499" y="10949"/>
                  </a:lnTo>
                  <a:lnTo>
                    <a:pt x="1151564" y="429"/>
                  </a:lnTo>
                  <a:lnTo>
                    <a:pt x="1200810" y="2017"/>
                  </a:lnTo>
                  <a:lnTo>
                    <a:pt x="1247346" y="15323"/>
                  </a:lnTo>
                  <a:lnTo>
                    <a:pt x="1289007" y="39432"/>
                  </a:lnTo>
                  <a:lnTo>
                    <a:pt x="1323629" y="73423"/>
                  </a:lnTo>
                  <a:lnTo>
                    <a:pt x="1359478" y="40919"/>
                  </a:lnTo>
                  <a:lnTo>
                    <a:pt x="1401189" y="17489"/>
                  </a:lnTo>
                  <a:lnTo>
                    <a:pt x="1446980" y="3670"/>
                  </a:lnTo>
                  <a:lnTo>
                    <a:pt x="1495073" y="0"/>
                  </a:lnTo>
                  <a:lnTo>
                    <a:pt x="1543687" y="7014"/>
                  </a:lnTo>
                  <a:lnTo>
                    <a:pt x="1589392" y="24491"/>
                  </a:lnTo>
                  <a:lnTo>
                    <a:pt x="1629108" y="50963"/>
                  </a:lnTo>
                  <a:lnTo>
                    <a:pt x="1661571" y="85102"/>
                  </a:lnTo>
                  <a:lnTo>
                    <a:pt x="1685519" y="125582"/>
                  </a:lnTo>
                  <a:lnTo>
                    <a:pt x="1699691" y="171074"/>
                  </a:lnTo>
                  <a:lnTo>
                    <a:pt x="1746906" y="189027"/>
                  </a:lnTo>
                  <a:lnTo>
                    <a:pt x="1788655" y="215995"/>
                  </a:lnTo>
                  <a:lnTo>
                    <a:pt x="1823607" y="250905"/>
                  </a:lnTo>
                  <a:lnTo>
                    <a:pt x="1850429" y="292682"/>
                  </a:lnTo>
                  <a:lnTo>
                    <a:pt x="1867458" y="339050"/>
                  </a:lnTo>
                  <a:lnTo>
                    <a:pt x="1873893" y="387331"/>
                  </a:lnTo>
                  <a:lnTo>
                    <a:pt x="1869695" y="435843"/>
                  </a:lnTo>
                  <a:lnTo>
                    <a:pt x="1854825" y="482906"/>
                  </a:lnTo>
                  <a:lnTo>
                    <a:pt x="1883147" y="525979"/>
                  </a:lnTo>
                  <a:lnTo>
                    <a:pt x="1903013" y="572463"/>
                  </a:lnTo>
                  <a:lnTo>
                    <a:pt x="1914265" y="621225"/>
                  </a:lnTo>
                  <a:lnTo>
                    <a:pt x="1916746" y="671133"/>
                  </a:lnTo>
                  <a:lnTo>
                    <a:pt x="1910298" y="721054"/>
                  </a:lnTo>
                  <a:lnTo>
                    <a:pt x="1894763" y="769856"/>
                  </a:lnTo>
                  <a:lnTo>
                    <a:pt x="1870669" y="815279"/>
                  </a:lnTo>
                  <a:lnTo>
                    <a:pt x="1839269" y="855351"/>
                  </a:lnTo>
                  <a:lnTo>
                    <a:pt x="1801491" y="889369"/>
                  </a:lnTo>
                  <a:lnTo>
                    <a:pt x="1758267" y="916628"/>
                  </a:lnTo>
                  <a:lnTo>
                    <a:pt x="1710524" y="936425"/>
                  </a:lnTo>
                  <a:lnTo>
                    <a:pt x="1659194" y="948058"/>
                  </a:lnTo>
                  <a:lnTo>
                    <a:pt x="1652892" y="1000823"/>
                  </a:lnTo>
                  <a:lnTo>
                    <a:pt x="1635507" y="1050286"/>
                  </a:lnTo>
                  <a:lnTo>
                    <a:pt x="1607979" y="1094921"/>
                  </a:lnTo>
                  <a:lnTo>
                    <a:pt x="1571250" y="1133203"/>
                  </a:lnTo>
                  <a:lnTo>
                    <a:pt x="1526259" y="1163607"/>
                  </a:lnTo>
                  <a:lnTo>
                    <a:pt x="1484279" y="1181414"/>
                  </a:lnTo>
                  <a:lnTo>
                    <a:pt x="1440395" y="1191594"/>
                  </a:lnTo>
                  <a:lnTo>
                    <a:pt x="1395666" y="1194174"/>
                  </a:lnTo>
                  <a:lnTo>
                    <a:pt x="1351156" y="1189185"/>
                  </a:lnTo>
                  <a:lnTo>
                    <a:pt x="1307926" y="1176655"/>
                  </a:lnTo>
                  <a:lnTo>
                    <a:pt x="1267036" y="1156611"/>
                  </a:lnTo>
                  <a:lnTo>
                    <a:pt x="1249057" y="1200888"/>
                  </a:lnTo>
                  <a:lnTo>
                    <a:pt x="1224339" y="1241085"/>
                  </a:lnTo>
                  <a:lnTo>
                    <a:pt x="1193597" y="1276604"/>
                  </a:lnTo>
                  <a:lnTo>
                    <a:pt x="1157543" y="1306846"/>
                  </a:lnTo>
                  <a:lnTo>
                    <a:pt x="1116891" y="1331214"/>
                  </a:lnTo>
                  <a:lnTo>
                    <a:pt x="1072354" y="1349109"/>
                  </a:lnTo>
                  <a:lnTo>
                    <a:pt x="1024646" y="1359932"/>
                  </a:lnTo>
                  <a:lnTo>
                    <a:pt x="975761" y="1363065"/>
                  </a:lnTo>
                  <a:lnTo>
                    <a:pt x="927791" y="1358536"/>
                  </a:lnTo>
                  <a:lnTo>
                    <a:pt x="881600" y="1346715"/>
                  </a:lnTo>
                  <a:lnTo>
                    <a:pt x="838048" y="1327975"/>
                  </a:lnTo>
                  <a:lnTo>
                    <a:pt x="797998" y="1302684"/>
                  </a:lnTo>
                  <a:lnTo>
                    <a:pt x="762311" y="1271215"/>
                  </a:lnTo>
                  <a:lnTo>
                    <a:pt x="731848" y="1233937"/>
                  </a:lnTo>
                  <a:lnTo>
                    <a:pt x="682826" y="1257620"/>
                  </a:lnTo>
                  <a:lnTo>
                    <a:pt x="631046" y="1273287"/>
                  </a:lnTo>
                  <a:lnTo>
                    <a:pt x="577532" y="1280795"/>
                  </a:lnTo>
                  <a:lnTo>
                    <a:pt x="523309" y="1280000"/>
                  </a:lnTo>
                  <a:lnTo>
                    <a:pt x="469400" y="1270758"/>
                  </a:lnTo>
                  <a:lnTo>
                    <a:pt x="417695" y="1253279"/>
                  </a:lnTo>
                  <a:lnTo>
                    <a:pt x="369952" y="1228276"/>
                  </a:lnTo>
                  <a:lnTo>
                    <a:pt x="326991" y="1196360"/>
                  </a:lnTo>
                  <a:lnTo>
                    <a:pt x="289636" y="1158141"/>
                  </a:lnTo>
                  <a:lnTo>
                    <a:pt x="258709" y="1114231"/>
                  </a:lnTo>
                  <a:lnTo>
                    <a:pt x="211002" y="1113923"/>
                  </a:lnTo>
                  <a:lnTo>
                    <a:pt x="165792" y="1102678"/>
                  </a:lnTo>
                  <a:lnTo>
                    <a:pt x="124934" y="1081460"/>
                  </a:lnTo>
                  <a:lnTo>
                    <a:pt x="90283" y="1051232"/>
                  </a:lnTo>
                  <a:lnTo>
                    <a:pt x="63695" y="1012957"/>
                  </a:lnTo>
                  <a:lnTo>
                    <a:pt x="47600"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5" y="463626"/>
                  </a:lnTo>
                  <a:lnTo>
                    <a:pt x="172669" y="452771"/>
                  </a:lnTo>
                  <a:lnTo>
                    <a:pt x="174282" y="448525"/>
                  </a:lnTo>
                  <a:close/>
                </a:path>
                <a:path w="1917064" h="1363345">
                  <a:moveTo>
                    <a:pt x="95126" y="801191"/>
                  </a:moveTo>
                  <a:lnTo>
                    <a:pt x="121465" y="813699"/>
                  </a:lnTo>
                  <a:lnTo>
                    <a:pt x="149284" y="822132"/>
                  </a:lnTo>
                  <a:lnTo>
                    <a:pt x="178092" y="826382"/>
                  </a:lnTo>
                  <a:lnTo>
                    <a:pt x="207394" y="826337"/>
                  </a:lnTo>
                </a:path>
                <a:path w="1917064" h="1363345">
                  <a:moveTo>
                    <a:pt x="258711" y="1114230"/>
                  </a:moveTo>
                  <a:lnTo>
                    <a:pt x="271278" y="1112398"/>
                  </a:lnTo>
                  <a:lnTo>
                    <a:pt x="283681" y="1109776"/>
                  </a:lnTo>
                  <a:lnTo>
                    <a:pt x="295878" y="1106371"/>
                  </a:lnTo>
                  <a:lnTo>
                    <a:pt x="307831" y="1102196"/>
                  </a:lnTo>
                </a:path>
                <a:path w="1917064" h="1363345">
                  <a:moveTo>
                    <a:pt x="731827" y="1233931"/>
                  </a:moveTo>
                  <a:lnTo>
                    <a:pt x="723304" y="1220798"/>
                  </a:lnTo>
                  <a:lnTo>
                    <a:pt x="715519" y="1207251"/>
                  </a:lnTo>
                  <a:lnTo>
                    <a:pt x="708490" y="1193319"/>
                  </a:lnTo>
                  <a:lnTo>
                    <a:pt x="702231" y="1179034"/>
                  </a:lnTo>
                </a:path>
                <a:path w="1917064" h="1363345">
                  <a:moveTo>
                    <a:pt x="1267036" y="1156602"/>
                  </a:moveTo>
                  <a:lnTo>
                    <a:pt x="1271216" y="1141786"/>
                  </a:lnTo>
                  <a:lnTo>
                    <a:pt x="1274584" y="1126787"/>
                  </a:lnTo>
                  <a:lnTo>
                    <a:pt x="1277132" y="1111636"/>
                  </a:lnTo>
                  <a:lnTo>
                    <a:pt x="1278854" y="1096365"/>
                  </a:lnTo>
                </a:path>
              </a:pathLst>
            </a:custGeom>
            <a:ln w="9524">
              <a:solidFill>
                <a:srgbClr val="424242"/>
              </a:solidFill>
            </a:ln>
          </p:spPr>
          <p:txBody>
            <a:bodyPr wrap="square" lIns="0" tIns="0" rIns="0" bIns="0" rtlCol="0"/>
            <a:lstStyle/>
            <a:p>
              <a:endParaRPr/>
            </a:p>
          </p:txBody>
        </p:sp>
        <p:pic>
          <p:nvPicPr>
            <p:cNvPr id="9" name="object 9"/>
            <p:cNvPicPr/>
            <p:nvPr/>
          </p:nvPicPr>
          <p:blipFill>
            <a:blip r:embed="rId4" cstate="print"/>
            <a:stretch>
              <a:fillRect/>
            </a:stretch>
          </p:blipFill>
          <p:spPr>
            <a:xfrm>
              <a:off x="4160854" y="3989337"/>
              <a:ext cx="153627" cy="234654"/>
            </a:xfrm>
            <a:prstGeom prst="rect">
              <a:avLst/>
            </a:prstGeom>
          </p:spPr>
        </p:pic>
        <p:sp>
          <p:nvSpPr>
            <p:cNvPr id="10" name="object 10"/>
            <p:cNvSpPr/>
            <p:nvPr/>
          </p:nvSpPr>
          <p:spPr>
            <a:xfrm>
              <a:off x="2824822" y="3344600"/>
              <a:ext cx="1680845" cy="494030"/>
            </a:xfrm>
            <a:custGeom>
              <a:avLst/>
              <a:gdLst/>
              <a:ahLst/>
              <a:cxnLst/>
              <a:rect l="l" t="t" r="r" b="b"/>
              <a:pathLst>
                <a:path w="1680845" h="494029">
                  <a:moveTo>
                    <a:pt x="1680525" y="409487"/>
                  </a:moveTo>
                  <a:lnTo>
                    <a:pt x="1668342" y="433191"/>
                  </a:lnTo>
                  <a:lnTo>
                    <a:pt x="1653479" y="455304"/>
                  </a:lnTo>
                  <a:lnTo>
                    <a:pt x="1636097" y="475613"/>
                  </a:lnTo>
                  <a:lnTo>
                    <a:pt x="1616360" y="493905"/>
                  </a:lnTo>
                </a:path>
                <a:path w="1680845" h="494029">
                  <a:moveTo>
                    <a:pt x="1525405" y="97646"/>
                  </a:moveTo>
                  <a:lnTo>
                    <a:pt x="1526997" y="107546"/>
                  </a:lnTo>
                  <a:lnTo>
                    <a:pt x="1528093" y="117502"/>
                  </a:lnTo>
                  <a:lnTo>
                    <a:pt x="1528692" y="127498"/>
                  </a:lnTo>
                  <a:lnTo>
                    <a:pt x="1528793" y="137515"/>
                  </a:lnTo>
                </a:path>
                <a:path w="1680845" h="494029">
                  <a:moveTo>
                    <a:pt x="1149350" y="0"/>
                  </a:moveTo>
                  <a:lnTo>
                    <a:pt x="1139720" y="11823"/>
                  </a:lnTo>
                  <a:lnTo>
                    <a:pt x="1131010" y="24271"/>
                  </a:lnTo>
                  <a:lnTo>
                    <a:pt x="1123252" y="37295"/>
                  </a:lnTo>
                  <a:lnTo>
                    <a:pt x="1116479" y="50844"/>
                  </a:lnTo>
                </a:path>
                <a:path w="1680845" h="494029">
                  <a:moveTo>
                    <a:pt x="822401" y="30004"/>
                  </a:moveTo>
                  <a:lnTo>
                    <a:pt x="817372" y="40590"/>
                  </a:lnTo>
                  <a:lnTo>
                    <a:pt x="813034" y="51448"/>
                  </a:lnTo>
                  <a:lnTo>
                    <a:pt x="809400" y="62547"/>
                  </a:lnTo>
                  <a:lnTo>
                    <a:pt x="806481" y="73853"/>
                  </a:lnTo>
                </a:path>
                <a:path w="1680845" h="494029">
                  <a:moveTo>
                    <a:pt x="447853" y="85847"/>
                  </a:moveTo>
                  <a:lnTo>
                    <a:pt x="463236" y="95197"/>
                  </a:lnTo>
                  <a:lnTo>
                    <a:pt x="477992" y="105423"/>
                  </a:lnTo>
                  <a:lnTo>
                    <a:pt x="492081" y="116497"/>
                  </a:lnTo>
                  <a:lnTo>
                    <a:pt x="505463" y="128388"/>
                  </a:lnTo>
                </a:path>
                <a:path w="1680845" h="494029">
                  <a:moveTo>
                    <a:pt x="0" y="375097"/>
                  </a:moveTo>
                  <a:lnTo>
                    <a:pt x="1826" y="386425"/>
                  </a:lnTo>
                  <a:lnTo>
                    <a:pt x="4113" y="397669"/>
                  </a:lnTo>
                  <a:lnTo>
                    <a:pt x="6856" y="408817"/>
                  </a:lnTo>
                  <a:lnTo>
                    <a:pt x="10053" y="419856"/>
                  </a:lnTo>
                </a:path>
              </a:pathLst>
            </a:custGeom>
            <a:ln w="9524">
              <a:solidFill>
                <a:srgbClr val="424242"/>
              </a:solidFill>
            </a:ln>
          </p:spPr>
          <p:txBody>
            <a:bodyPr wrap="square" lIns="0" tIns="0" rIns="0" bIns="0" rtlCol="0"/>
            <a:lstStyle/>
            <a:p>
              <a:endParaRPr/>
            </a:p>
          </p:txBody>
        </p:sp>
      </p:grpSp>
      <p:sp>
        <p:nvSpPr>
          <p:cNvPr id="11" name="object 11"/>
          <p:cNvSpPr txBox="1">
            <a:spLocks noGrp="1"/>
          </p:cNvSpPr>
          <p:nvPr>
            <p:ph type="title"/>
          </p:nvPr>
        </p:nvSpPr>
        <p:spPr>
          <a:xfrm>
            <a:off x="544925" y="905969"/>
            <a:ext cx="4493895" cy="513080"/>
          </a:xfrm>
          <a:prstGeom prst="rect">
            <a:avLst/>
          </a:prstGeom>
        </p:spPr>
        <p:txBody>
          <a:bodyPr vert="horz" wrap="square" lIns="0" tIns="12700" rIns="0" bIns="0" rtlCol="0">
            <a:spAutoFit/>
          </a:bodyPr>
          <a:lstStyle/>
          <a:p>
            <a:pPr marL="12700">
              <a:lnSpc>
                <a:spcPct val="100000"/>
              </a:lnSpc>
              <a:spcBef>
                <a:spcPts val="100"/>
              </a:spcBef>
            </a:pPr>
            <a:r>
              <a:rPr spc="-10" dirty="0"/>
              <a:t>Modelos</a:t>
            </a:r>
            <a:r>
              <a:rPr spc="-45" dirty="0"/>
              <a:t> </a:t>
            </a:r>
            <a:r>
              <a:rPr spc="-5" dirty="0"/>
              <a:t>de</a:t>
            </a:r>
            <a:r>
              <a:rPr spc="-45" dirty="0"/>
              <a:t> </a:t>
            </a:r>
            <a:r>
              <a:rPr spc="-25" dirty="0"/>
              <a:t>Implantação</a:t>
            </a:r>
          </a:p>
        </p:txBody>
      </p:sp>
      <p:sp>
        <p:nvSpPr>
          <p:cNvPr id="12" name="object 12"/>
          <p:cNvSpPr txBox="1"/>
          <p:nvPr/>
        </p:nvSpPr>
        <p:spPr>
          <a:xfrm>
            <a:off x="3246949" y="3686861"/>
            <a:ext cx="58864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Nuvem  pública</a:t>
            </a:r>
            <a:endParaRPr sz="1400">
              <a:latin typeface="Arial MT"/>
              <a:cs typeface="Arial MT"/>
            </a:endParaRPr>
          </a:p>
        </p:txBody>
      </p:sp>
      <p:sp>
        <p:nvSpPr>
          <p:cNvPr id="13" name="object 13"/>
          <p:cNvSpPr txBox="1"/>
          <p:nvPr/>
        </p:nvSpPr>
        <p:spPr>
          <a:xfrm>
            <a:off x="5035258" y="2387011"/>
            <a:ext cx="994410" cy="448309"/>
          </a:xfrm>
          <a:prstGeom prst="rect">
            <a:avLst/>
          </a:prstGeom>
        </p:spPr>
        <p:txBody>
          <a:bodyPr vert="horz" wrap="square" lIns="0" tIns="22860" rIns="0" bIns="0" rtlCol="0">
            <a:spAutoFit/>
          </a:bodyPr>
          <a:lstStyle/>
          <a:p>
            <a:pPr marL="12700" marR="5080" indent="202565">
              <a:lnSpc>
                <a:spcPts val="1650"/>
              </a:lnSpc>
              <a:spcBef>
                <a:spcPts val="180"/>
              </a:spcBef>
            </a:pPr>
            <a:r>
              <a:rPr sz="1400" spc="-5" dirty="0">
                <a:latin typeface="Arial MT"/>
                <a:cs typeface="Arial MT"/>
              </a:rPr>
              <a:t>Nuvem </a:t>
            </a:r>
            <a:r>
              <a:rPr sz="1400" dirty="0">
                <a:latin typeface="Arial MT"/>
                <a:cs typeface="Arial MT"/>
              </a:rPr>
              <a:t> comunidade</a:t>
            </a:r>
            <a:endParaRPr sz="1400">
              <a:latin typeface="Arial MT"/>
              <a:cs typeface="Arial MT"/>
            </a:endParaRPr>
          </a:p>
        </p:txBody>
      </p:sp>
      <p:grpSp>
        <p:nvGrpSpPr>
          <p:cNvPr id="14" name="object 14"/>
          <p:cNvGrpSpPr/>
          <p:nvPr/>
        </p:nvGrpSpPr>
        <p:grpSpPr>
          <a:xfrm>
            <a:off x="846703" y="1982410"/>
            <a:ext cx="1926589" cy="1372870"/>
            <a:chOff x="846703" y="1982410"/>
            <a:chExt cx="1926589" cy="1372870"/>
          </a:xfrm>
        </p:grpSpPr>
        <p:sp>
          <p:nvSpPr>
            <p:cNvPr id="15" name="object 15"/>
            <p:cNvSpPr/>
            <p:nvPr/>
          </p:nvSpPr>
          <p:spPr>
            <a:xfrm>
              <a:off x="851466" y="1987172"/>
              <a:ext cx="1917064" cy="1363345"/>
            </a:xfrm>
            <a:custGeom>
              <a:avLst/>
              <a:gdLst/>
              <a:ahLst/>
              <a:cxnLst/>
              <a:rect l="l" t="t" r="r" b="b"/>
              <a:pathLst>
                <a:path w="1917064" h="1363345">
                  <a:moveTo>
                    <a:pt x="1650465" y="73423"/>
                  </a:moveTo>
                  <a:lnTo>
                    <a:pt x="1323629" y="73423"/>
                  </a:lnTo>
                  <a:lnTo>
                    <a:pt x="1359478" y="40919"/>
                  </a:lnTo>
                  <a:lnTo>
                    <a:pt x="1401189" y="17489"/>
                  </a:lnTo>
                  <a:lnTo>
                    <a:pt x="1446980" y="3670"/>
                  </a:lnTo>
                  <a:lnTo>
                    <a:pt x="1495073" y="0"/>
                  </a:lnTo>
                  <a:lnTo>
                    <a:pt x="1543686" y="7014"/>
                  </a:lnTo>
                  <a:lnTo>
                    <a:pt x="1589392" y="24491"/>
                  </a:lnTo>
                  <a:lnTo>
                    <a:pt x="1629108" y="50963"/>
                  </a:lnTo>
                  <a:lnTo>
                    <a:pt x="1650465" y="73423"/>
                  </a:lnTo>
                  <a:close/>
                </a:path>
                <a:path w="1917064" h="1363345">
                  <a:moveTo>
                    <a:pt x="1672416" y="103434"/>
                  </a:moveTo>
                  <a:lnTo>
                    <a:pt x="996684" y="103434"/>
                  </a:lnTo>
                  <a:lnTo>
                    <a:pt x="1024111" y="63746"/>
                  </a:lnTo>
                  <a:lnTo>
                    <a:pt x="1060366" y="32486"/>
                  </a:lnTo>
                  <a:lnTo>
                    <a:pt x="1103499" y="10949"/>
                  </a:lnTo>
                  <a:lnTo>
                    <a:pt x="1151563" y="429"/>
                  </a:lnTo>
                  <a:lnTo>
                    <a:pt x="1200810" y="2016"/>
                  </a:lnTo>
                  <a:lnTo>
                    <a:pt x="1247346" y="15323"/>
                  </a:lnTo>
                  <a:lnTo>
                    <a:pt x="1289007" y="39431"/>
                  </a:lnTo>
                  <a:lnTo>
                    <a:pt x="1323629" y="73423"/>
                  </a:lnTo>
                  <a:lnTo>
                    <a:pt x="1650465" y="73423"/>
                  </a:lnTo>
                  <a:lnTo>
                    <a:pt x="1661571" y="85102"/>
                  </a:lnTo>
                  <a:lnTo>
                    <a:pt x="1672416" y="103434"/>
                  </a:lnTo>
                  <a:close/>
                </a:path>
                <a:path w="1917064" h="1363345">
                  <a:moveTo>
                    <a:pt x="1696016" y="159276"/>
                  </a:moveTo>
                  <a:lnTo>
                    <a:pt x="622141" y="159276"/>
                  </a:lnTo>
                  <a:lnTo>
                    <a:pt x="653542" y="115251"/>
                  </a:lnTo>
                  <a:lnTo>
                    <a:pt x="694025" y="79899"/>
                  </a:lnTo>
                  <a:lnTo>
                    <a:pt x="741774" y="54471"/>
                  </a:lnTo>
                  <a:lnTo>
                    <a:pt x="794971" y="40218"/>
                  </a:lnTo>
                  <a:lnTo>
                    <a:pt x="850126" y="38316"/>
                  </a:lnTo>
                  <a:lnTo>
                    <a:pt x="903543" y="48661"/>
                  </a:lnTo>
                  <a:lnTo>
                    <a:pt x="953103" y="70588"/>
                  </a:lnTo>
                  <a:lnTo>
                    <a:pt x="996684" y="103434"/>
                  </a:lnTo>
                  <a:lnTo>
                    <a:pt x="1672416" y="103434"/>
                  </a:lnTo>
                  <a:lnTo>
                    <a:pt x="1685519" y="125582"/>
                  </a:lnTo>
                  <a:lnTo>
                    <a:pt x="1696016" y="159276"/>
                  </a:lnTo>
                  <a:close/>
                </a:path>
                <a:path w="1917064" h="1363345">
                  <a:moveTo>
                    <a:pt x="577532" y="1280795"/>
                  </a:moveTo>
                  <a:lnTo>
                    <a:pt x="523309" y="1279999"/>
                  </a:lnTo>
                  <a:lnTo>
                    <a:pt x="469399" y="1270758"/>
                  </a:lnTo>
                  <a:lnTo>
                    <a:pt x="417695" y="1253279"/>
                  </a:lnTo>
                  <a:lnTo>
                    <a:pt x="369952" y="1228276"/>
                  </a:lnTo>
                  <a:lnTo>
                    <a:pt x="326991" y="1196360"/>
                  </a:lnTo>
                  <a:lnTo>
                    <a:pt x="289636" y="1158141"/>
                  </a:lnTo>
                  <a:lnTo>
                    <a:pt x="258708" y="1114231"/>
                  </a:lnTo>
                  <a:lnTo>
                    <a:pt x="211002" y="1113923"/>
                  </a:lnTo>
                  <a:lnTo>
                    <a:pt x="165792" y="1102678"/>
                  </a:lnTo>
                  <a:lnTo>
                    <a:pt x="124934" y="1081460"/>
                  </a:lnTo>
                  <a:lnTo>
                    <a:pt x="90283" y="1051232"/>
                  </a:lnTo>
                  <a:lnTo>
                    <a:pt x="63694" y="1012957"/>
                  </a:lnTo>
                  <a:lnTo>
                    <a:pt x="47599"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5" y="463625"/>
                  </a:lnTo>
                  <a:lnTo>
                    <a:pt x="172669" y="452770"/>
                  </a:lnTo>
                  <a:lnTo>
                    <a:pt x="174281" y="448525"/>
                  </a:lnTo>
                  <a:lnTo>
                    <a:pt x="171651" y="401609"/>
                  </a:lnTo>
                  <a:lnTo>
                    <a:pt x="176741" y="355636"/>
                  </a:lnTo>
                  <a:lnTo>
                    <a:pt x="189174" y="311415"/>
                  </a:lnTo>
                  <a:lnTo>
                    <a:pt x="208576" y="269752"/>
                  </a:lnTo>
                  <a:lnTo>
                    <a:pt x="234569" y="231456"/>
                  </a:lnTo>
                  <a:lnTo>
                    <a:pt x="266777" y="197336"/>
                  </a:lnTo>
                  <a:lnTo>
                    <a:pt x="304825" y="168197"/>
                  </a:lnTo>
                  <a:lnTo>
                    <a:pt x="347222" y="145380"/>
                  </a:lnTo>
                  <a:lnTo>
                    <a:pt x="392122" y="129701"/>
                  </a:lnTo>
                  <a:lnTo>
                    <a:pt x="438608" y="121186"/>
                  </a:lnTo>
                  <a:lnTo>
                    <a:pt x="485768" y="119860"/>
                  </a:lnTo>
                  <a:lnTo>
                    <a:pt x="532687" y="125750"/>
                  </a:lnTo>
                  <a:lnTo>
                    <a:pt x="578449" y="138880"/>
                  </a:lnTo>
                  <a:lnTo>
                    <a:pt x="622141" y="159276"/>
                  </a:lnTo>
                  <a:lnTo>
                    <a:pt x="1696016" y="159276"/>
                  </a:lnTo>
                  <a:lnTo>
                    <a:pt x="1699691" y="171075"/>
                  </a:lnTo>
                  <a:lnTo>
                    <a:pt x="1746906" y="189027"/>
                  </a:lnTo>
                  <a:lnTo>
                    <a:pt x="1788655" y="215995"/>
                  </a:lnTo>
                  <a:lnTo>
                    <a:pt x="1823607" y="250905"/>
                  </a:lnTo>
                  <a:lnTo>
                    <a:pt x="1850429" y="292681"/>
                  </a:lnTo>
                  <a:lnTo>
                    <a:pt x="1867458" y="339050"/>
                  </a:lnTo>
                  <a:lnTo>
                    <a:pt x="1873893" y="387331"/>
                  </a:lnTo>
                  <a:lnTo>
                    <a:pt x="1869695" y="435843"/>
                  </a:lnTo>
                  <a:lnTo>
                    <a:pt x="1854824" y="482906"/>
                  </a:lnTo>
                  <a:lnTo>
                    <a:pt x="1883147" y="525979"/>
                  </a:lnTo>
                  <a:lnTo>
                    <a:pt x="1903013" y="572463"/>
                  </a:lnTo>
                  <a:lnTo>
                    <a:pt x="1914265" y="621225"/>
                  </a:lnTo>
                  <a:lnTo>
                    <a:pt x="1916746" y="671132"/>
                  </a:lnTo>
                  <a:lnTo>
                    <a:pt x="1910298" y="721054"/>
                  </a:lnTo>
                  <a:lnTo>
                    <a:pt x="1894763" y="769856"/>
                  </a:lnTo>
                  <a:lnTo>
                    <a:pt x="1870669" y="815279"/>
                  </a:lnTo>
                  <a:lnTo>
                    <a:pt x="1839269" y="855351"/>
                  </a:lnTo>
                  <a:lnTo>
                    <a:pt x="1801491" y="889368"/>
                  </a:lnTo>
                  <a:lnTo>
                    <a:pt x="1758267" y="916627"/>
                  </a:lnTo>
                  <a:lnTo>
                    <a:pt x="1710524" y="936425"/>
                  </a:lnTo>
                  <a:lnTo>
                    <a:pt x="1659194" y="948058"/>
                  </a:lnTo>
                  <a:lnTo>
                    <a:pt x="1652892" y="1000823"/>
                  </a:lnTo>
                  <a:lnTo>
                    <a:pt x="1635507" y="1050285"/>
                  </a:lnTo>
                  <a:lnTo>
                    <a:pt x="1607979" y="1094920"/>
                  </a:lnTo>
                  <a:lnTo>
                    <a:pt x="1571250" y="1133203"/>
                  </a:lnTo>
                  <a:lnTo>
                    <a:pt x="1536611" y="1156611"/>
                  </a:lnTo>
                  <a:lnTo>
                    <a:pt x="1267036" y="1156611"/>
                  </a:lnTo>
                  <a:lnTo>
                    <a:pt x="1249057" y="1200888"/>
                  </a:lnTo>
                  <a:lnTo>
                    <a:pt x="1228735" y="1233937"/>
                  </a:lnTo>
                  <a:lnTo>
                    <a:pt x="731848" y="1233937"/>
                  </a:lnTo>
                  <a:lnTo>
                    <a:pt x="682826" y="1257619"/>
                  </a:lnTo>
                  <a:lnTo>
                    <a:pt x="631046" y="1273287"/>
                  </a:lnTo>
                  <a:lnTo>
                    <a:pt x="577532" y="1280795"/>
                  </a:lnTo>
                  <a:close/>
                </a:path>
                <a:path w="1917064" h="1363345">
                  <a:moveTo>
                    <a:pt x="1395666" y="1194174"/>
                  </a:moveTo>
                  <a:lnTo>
                    <a:pt x="1351156" y="1189185"/>
                  </a:lnTo>
                  <a:lnTo>
                    <a:pt x="1307925" y="1176654"/>
                  </a:lnTo>
                  <a:lnTo>
                    <a:pt x="1267036" y="1156611"/>
                  </a:lnTo>
                  <a:lnTo>
                    <a:pt x="1536611" y="1156611"/>
                  </a:lnTo>
                  <a:lnTo>
                    <a:pt x="1526259" y="1163607"/>
                  </a:lnTo>
                  <a:lnTo>
                    <a:pt x="1484279" y="1181414"/>
                  </a:lnTo>
                  <a:lnTo>
                    <a:pt x="1440395" y="1191593"/>
                  </a:lnTo>
                  <a:lnTo>
                    <a:pt x="1395666" y="1194174"/>
                  </a:lnTo>
                  <a:close/>
                </a:path>
                <a:path w="1917064" h="1363345">
                  <a:moveTo>
                    <a:pt x="975761" y="1363065"/>
                  </a:moveTo>
                  <a:lnTo>
                    <a:pt x="927791" y="1358536"/>
                  </a:lnTo>
                  <a:lnTo>
                    <a:pt x="881600" y="1346715"/>
                  </a:lnTo>
                  <a:lnTo>
                    <a:pt x="838048" y="1327974"/>
                  </a:lnTo>
                  <a:lnTo>
                    <a:pt x="797998" y="1302684"/>
                  </a:lnTo>
                  <a:lnTo>
                    <a:pt x="762311" y="1271214"/>
                  </a:lnTo>
                  <a:lnTo>
                    <a:pt x="731848" y="1233937"/>
                  </a:lnTo>
                  <a:lnTo>
                    <a:pt x="1228735" y="1233937"/>
                  </a:lnTo>
                  <a:lnTo>
                    <a:pt x="1193597" y="1276604"/>
                  </a:lnTo>
                  <a:lnTo>
                    <a:pt x="1157543" y="1306846"/>
                  </a:lnTo>
                  <a:lnTo>
                    <a:pt x="1116891" y="1331214"/>
                  </a:lnTo>
                  <a:lnTo>
                    <a:pt x="1072355" y="1349108"/>
                  </a:lnTo>
                  <a:lnTo>
                    <a:pt x="1024646" y="1359931"/>
                  </a:lnTo>
                  <a:lnTo>
                    <a:pt x="975761" y="1363065"/>
                  </a:lnTo>
                  <a:close/>
                </a:path>
              </a:pathLst>
            </a:custGeom>
            <a:solidFill>
              <a:srgbClr val="B7B7B7"/>
            </a:solidFill>
          </p:spPr>
          <p:txBody>
            <a:bodyPr wrap="square" lIns="0" tIns="0" rIns="0" bIns="0" rtlCol="0"/>
            <a:lstStyle/>
            <a:p>
              <a:endParaRPr/>
            </a:p>
          </p:txBody>
        </p:sp>
        <p:sp>
          <p:nvSpPr>
            <p:cNvPr id="16" name="object 16"/>
            <p:cNvSpPr/>
            <p:nvPr/>
          </p:nvSpPr>
          <p:spPr>
            <a:xfrm>
              <a:off x="851466" y="1987172"/>
              <a:ext cx="1917064" cy="1363345"/>
            </a:xfrm>
            <a:custGeom>
              <a:avLst/>
              <a:gdLst/>
              <a:ahLst/>
              <a:cxnLst/>
              <a:rect l="l" t="t" r="r" b="b"/>
              <a:pathLst>
                <a:path w="1917064" h="1363345">
                  <a:moveTo>
                    <a:pt x="174281" y="448525"/>
                  </a:moveTo>
                  <a:lnTo>
                    <a:pt x="171651" y="401609"/>
                  </a:lnTo>
                  <a:lnTo>
                    <a:pt x="176741" y="355636"/>
                  </a:lnTo>
                  <a:lnTo>
                    <a:pt x="189174" y="311415"/>
                  </a:lnTo>
                  <a:lnTo>
                    <a:pt x="208576" y="269752"/>
                  </a:lnTo>
                  <a:lnTo>
                    <a:pt x="234569" y="231456"/>
                  </a:lnTo>
                  <a:lnTo>
                    <a:pt x="266777" y="197336"/>
                  </a:lnTo>
                  <a:lnTo>
                    <a:pt x="304825" y="168197"/>
                  </a:lnTo>
                  <a:lnTo>
                    <a:pt x="347222" y="145380"/>
                  </a:lnTo>
                  <a:lnTo>
                    <a:pt x="392122" y="129701"/>
                  </a:lnTo>
                  <a:lnTo>
                    <a:pt x="438608" y="121186"/>
                  </a:lnTo>
                  <a:lnTo>
                    <a:pt x="485768" y="119860"/>
                  </a:lnTo>
                  <a:lnTo>
                    <a:pt x="532687" y="125750"/>
                  </a:lnTo>
                  <a:lnTo>
                    <a:pt x="578449" y="138880"/>
                  </a:lnTo>
                  <a:lnTo>
                    <a:pt x="622141" y="159276"/>
                  </a:lnTo>
                  <a:lnTo>
                    <a:pt x="653542" y="115251"/>
                  </a:lnTo>
                  <a:lnTo>
                    <a:pt x="694025" y="79899"/>
                  </a:lnTo>
                  <a:lnTo>
                    <a:pt x="741774" y="54471"/>
                  </a:lnTo>
                  <a:lnTo>
                    <a:pt x="794971" y="40218"/>
                  </a:lnTo>
                  <a:lnTo>
                    <a:pt x="850126" y="38316"/>
                  </a:lnTo>
                  <a:lnTo>
                    <a:pt x="903543" y="48661"/>
                  </a:lnTo>
                  <a:lnTo>
                    <a:pt x="953103" y="70588"/>
                  </a:lnTo>
                  <a:lnTo>
                    <a:pt x="996684" y="103434"/>
                  </a:lnTo>
                  <a:lnTo>
                    <a:pt x="1024111" y="63746"/>
                  </a:lnTo>
                  <a:lnTo>
                    <a:pt x="1060366" y="32486"/>
                  </a:lnTo>
                  <a:lnTo>
                    <a:pt x="1103499" y="10949"/>
                  </a:lnTo>
                  <a:lnTo>
                    <a:pt x="1151563" y="429"/>
                  </a:lnTo>
                  <a:lnTo>
                    <a:pt x="1200810" y="2016"/>
                  </a:lnTo>
                  <a:lnTo>
                    <a:pt x="1247346" y="15323"/>
                  </a:lnTo>
                  <a:lnTo>
                    <a:pt x="1289007" y="39431"/>
                  </a:lnTo>
                  <a:lnTo>
                    <a:pt x="1323629" y="73423"/>
                  </a:lnTo>
                  <a:lnTo>
                    <a:pt x="1359478" y="40919"/>
                  </a:lnTo>
                  <a:lnTo>
                    <a:pt x="1401189" y="17489"/>
                  </a:lnTo>
                  <a:lnTo>
                    <a:pt x="1446980" y="3670"/>
                  </a:lnTo>
                  <a:lnTo>
                    <a:pt x="1495073" y="0"/>
                  </a:lnTo>
                  <a:lnTo>
                    <a:pt x="1543686" y="7014"/>
                  </a:lnTo>
                  <a:lnTo>
                    <a:pt x="1589392" y="24491"/>
                  </a:lnTo>
                  <a:lnTo>
                    <a:pt x="1629108" y="50963"/>
                  </a:lnTo>
                  <a:lnTo>
                    <a:pt x="1661571" y="85102"/>
                  </a:lnTo>
                  <a:lnTo>
                    <a:pt x="1685519" y="125582"/>
                  </a:lnTo>
                  <a:lnTo>
                    <a:pt x="1699691" y="171075"/>
                  </a:lnTo>
                  <a:lnTo>
                    <a:pt x="1746906" y="189027"/>
                  </a:lnTo>
                  <a:lnTo>
                    <a:pt x="1788655" y="215995"/>
                  </a:lnTo>
                  <a:lnTo>
                    <a:pt x="1823607" y="250905"/>
                  </a:lnTo>
                  <a:lnTo>
                    <a:pt x="1850429" y="292681"/>
                  </a:lnTo>
                  <a:lnTo>
                    <a:pt x="1867458" y="339050"/>
                  </a:lnTo>
                  <a:lnTo>
                    <a:pt x="1873893" y="387331"/>
                  </a:lnTo>
                  <a:lnTo>
                    <a:pt x="1869695" y="435843"/>
                  </a:lnTo>
                  <a:lnTo>
                    <a:pt x="1854824" y="482906"/>
                  </a:lnTo>
                  <a:lnTo>
                    <a:pt x="1883147" y="525979"/>
                  </a:lnTo>
                  <a:lnTo>
                    <a:pt x="1903013" y="572463"/>
                  </a:lnTo>
                  <a:lnTo>
                    <a:pt x="1914265" y="621225"/>
                  </a:lnTo>
                  <a:lnTo>
                    <a:pt x="1916746" y="671132"/>
                  </a:lnTo>
                  <a:lnTo>
                    <a:pt x="1910298" y="721054"/>
                  </a:lnTo>
                  <a:lnTo>
                    <a:pt x="1894763" y="769856"/>
                  </a:lnTo>
                  <a:lnTo>
                    <a:pt x="1870669" y="815279"/>
                  </a:lnTo>
                  <a:lnTo>
                    <a:pt x="1839269" y="855351"/>
                  </a:lnTo>
                  <a:lnTo>
                    <a:pt x="1801491" y="889368"/>
                  </a:lnTo>
                  <a:lnTo>
                    <a:pt x="1758267" y="916627"/>
                  </a:lnTo>
                  <a:lnTo>
                    <a:pt x="1710524" y="936425"/>
                  </a:lnTo>
                  <a:lnTo>
                    <a:pt x="1659194" y="948058"/>
                  </a:lnTo>
                  <a:lnTo>
                    <a:pt x="1652892" y="1000823"/>
                  </a:lnTo>
                  <a:lnTo>
                    <a:pt x="1635507" y="1050285"/>
                  </a:lnTo>
                  <a:lnTo>
                    <a:pt x="1607979" y="1094920"/>
                  </a:lnTo>
                  <a:lnTo>
                    <a:pt x="1571250" y="1133203"/>
                  </a:lnTo>
                  <a:lnTo>
                    <a:pt x="1526259" y="1163607"/>
                  </a:lnTo>
                  <a:lnTo>
                    <a:pt x="1484279" y="1181414"/>
                  </a:lnTo>
                  <a:lnTo>
                    <a:pt x="1440395" y="1191593"/>
                  </a:lnTo>
                  <a:lnTo>
                    <a:pt x="1395666" y="1194174"/>
                  </a:lnTo>
                  <a:lnTo>
                    <a:pt x="1351156" y="1189185"/>
                  </a:lnTo>
                  <a:lnTo>
                    <a:pt x="1307925" y="1176654"/>
                  </a:lnTo>
                  <a:lnTo>
                    <a:pt x="1267036" y="1156611"/>
                  </a:lnTo>
                  <a:lnTo>
                    <a:pt x="1249057" y="1200888"/>
                  </a:lnTo>
                  <a:lnTo>
                    <a:pt x="1224339" y="1241085"/>
                  </a:lnTo>
                  <a:lnTo>
                    <a:pt x="1193597" y="1276604"/>
                  </a:lnTo>
                  <a:lnTo>
                    <a:pt x="1157543" y="1306846"/>
                  </a:lnTo>
                  <a:lnTo>
                    <a:pt x="1116891" y="1331214"/>
                  </a:lnTo>
                  <a:lnTo>
                    <a:pt x="1072355" y="1349108"/>
                  </a:lnTo>
                  <a:lnTo>
                    <a:pt x="1024646" y="1359931"/>
                  </a:lnTo>
                  <a:lnTo>
                    <a:pt x="975761" y="1363065"/>
                  </a:lnTo>
                  <a:lnTo>
                    <a:pt x="927791" y="1358536"/>
                  </a:lnTo>
                  <a:lnTo>
                    <a:pt x="881600" y="1346715"/>
                  </a:lnTo>
                  <a:lnTo>
                    <a:pt x="838048" y="1327974"/>
                  </a:lnTo>
                  <a:lnTo>
                    <a:pt x="797998" y="1302684"/>
                  </a:lnTo>
                  <a:lnTo>
                    <a:pt x="762311" y="1271214"/>
                  </a:lnTo>
                  <a:lnTo>
                    <a:pt x="731848" y="1233937"/>
                  </a:lnTo>
                  <a:lnTo>
                    <a:pt x="682826" y="1257619"/>
                  </a:lnTo>
                  <a:lnTo>
                    <a:pt x="631046" y="1273287"/>
                  </a:lnTo>
                  <a:lnTo>
                    <a:pt x="577532" y="1280795"/>
                  </a:lnTo>
                  <a:lnTo>
                    <a:pt x="523309" y="1279999"/>
                  </a:lnTo>
                  <a:lnTo>
                    <a:pt x="469399" y="1270758"/>
                  </a:lnTo>
                  <a:lnTo>
                    <a:pt x="417695" y="1253279"/>
                  </a:lnTo>
                  <a:lnTo>
                    <a:pt x="369952" y="1228276"/>
                  </a:lnTo>
                  <a:lnTo>
                    <a:pt x="326991" y="1196360"/>
                  </a:lnTo>
                  <a:lnTo>
                    <a:pt x="289636" y="1158141"/>
                  </a:lnTo>
                  <a:lnTo>
                    <a:pt x="258708" y="1114231"/>
                  </a:lnTo>
                  <a:lnTo>
                    <a:pt x="211002" y="1113923"/>
                  </a:lnTo>
                  <a:lnTo>
                    <a:pt x="165792" y="1102678"/>
                  </a:lnTo>
                  <a:lnTo>
                    <a:pt x="124934" y="1081460"/>
                  </a:lnTo>
                  <a:lnTo>
                    <a:pt x="90283" y="1051232"/>
                  </a:lnTo>
                  <a:lnTo>
                    <a:pt x="63694" y="1012957"/>
                  </a:lnTo>
                  <a:lnTo>
                    <a:pt x="47599" y="969563"/>
                  </a:lnTo>
                  <a:lnTo>
                    <a:pt x="42992" y="924675"/>
                  </a:lnTo>
                  <a:lnTo>
                    <a:pt x="49573" y="880308"/>
                  </a:lnTo>
                  <a:lnTo>
                    <a:pt x="67044" y="838478"/>
                  </a:lnTo>
                  <a:lnTo>
                    <a:pt x="95106" y="801199"/>
                  </a:lnTo>
                  <a:lnTo>
                    <a:pt x="56365" y="772103"/>
                  </a:lnTo>
                  <a:lnTo>
                    <a:pt x="26989" y="735359"/>
                  </a:lnTo>
                  <a:lnTo>
                    <a:pt x="7894" y="693004"/>
                  </a:lnTo>
                  <a:lnTo>
                    <a:pt x="0" y="647072"/>
                  </a:lnTo>
                  <a:lnTo>
                    <a:pt x="4223" y="599601"/>
                  </a:lnTo>
                  <a:lnTo>
                    <a:pt x="20565" y="554690"/>
                  </a:lnTo>
                  <a:lnTo>
                    <a:pt x="47281" y="516068"/>
                  </a:lnTo>
                  <a:lnTo>
                    <a:pt x="82672" y="485219"/>
                  </a:lnTo>
                  <a:lnTo>
                    <a:pt x="125035" y="463625"/>
                  </a:lnTo>
                  <a:lnTo>
                    <a:pt x="172669" y="452770"/>
                  </a:lnTo>
                  <a:lnTo>
                    <a:pt x="174281" y="448525"/>
                  </a:lnTo>
                  <a:close/>
                </a:path>
                <a:path w="1917064" h="1363345">
                  <a:moveTo>
                    <a:pt x="95126" y="801191"/>
                  </a:moveTo>
                  <a:lnTo>
                    <a:pt x="121465" y="813698"/>
                  </a:lnTo>
                  <a:lnTo>
                    <a:pt x="149284" y="822132"/>
                  </a:lnTo>
                  <a:lnTo>
                    <a:pt x="178091" y="826382"/>
                  </a:lnTo>
                  <a:lnTo>
                    <a:pt x="207394" y="826336"/>
                  </a:lnTo>
                </a:path>
                <a:path w="1917064" h="1363345">
                  <a:moveTo>
                    <a:pt x="258711" y="1114230"/>
                  </a:moveTo>
                  <a:lnTo>
                    <a:pt x="271279" y="1112398"/>
                  </a:lnTo>
                  <a:lnTo>
                    <a:pt x="283681" y="1109775"/>
                  </a:lnTo>
                  <a:lnTo>
                    <a:pt x="295878" y="1106371"/>
                  </a:lnTo>
                  <a:lnTo>
                    <a:pt x="307831" y="1102195"/>
                  </a:lnTo>
                </a:path>
                <a:path w="1917064" h="1363345">
                  <a:moveTo>
                    <a:pt x="731827" y="1233931"/>
                  </a:moveTo>
                  <a:lnTo>
                    <a:pt x="723303" y="1220797"/>
                  </a:lnTo>
                  <a:lnTo>
                    <a:pt x="715519" y="1207250"/>
                  </a:lnTo>
                  <a:lnTo>
                    <a:pt x="708490" y="1193319"/>
                  </a:lnTo>
                  <a:lnTo>
                    <a:pt x="702231" y="1179033"/>
                  </a:lnTo>
                </a:path>
                <a:path w="1917064" h="1363345">
                  <a:moveTo>
                    <a:pt x="1267035" y="1156602"/>
                  </a:moveTo>
                  <a:lnTo>
                    <a:pt x="1271216" y="1141786"/>
                  </a:lnTo>
                  <a:lnTo>
                    <a:pt x="1274584" y="1126787"/>
                  </a:lnTo>
                  <a:lnTo>
                    <a:pt x="1277131" y="1111636"/>
                  </a:lnTo>
                  <a:lnTo>
                    <a:pt x="1278853" y="1096364"/>
                  </a:lnTo>
                </a:path>
              </a:pathLst>
            </a:custGeom>
            <a:ln w="9524">
              <a:solidFill>
                <a:srgbClr val="424242"/>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2361779" y="2705337"/>
              <a:ext cx="153627" cy="234654"/>
            </a:xfrm>
            <a:prstGeom prst="rect">
              <a:avLst/>
            </a:prstGeom>
          </p:spPr>
        </p:pic>
        <p:sp>
          <p:nvSpPr>
            <p:cNvPr id="18" name="object 18"/>
            <p:cNvSpPr/>
            <p:nvPr/>
          </p:nvSpPr>
          <p:spPr>
            <a:xfrm>
              <a:off x="1025748" y="2060600"/>
              <a:ext cx="1680845" cy="494030"/>
            </a:xfrm>
            <a:custGeom>
              <a:avLst/>
              <a:gdLst/>
              <a:ahLst/>
              <a:cxnLst/>
              <a:rect l="l" t="t" r="r" b="b"/>
              <a:pathLst>
                <a:path w="1680845" h="494030">
                  <a:moveTo>
                    <a:pt x="1680525" y="409487"/>
                  </a:moveTo>
                  <a:lnTo>
                    <a:pt x="1668342" y="433191"/>
                  </a:lnTo>
                  <a:lnTo>
                    <a:pt x="1653479" y="455304"/>
                  </a:lnTo>
                  <a:lnTo>
                    <a:pt x="1636097" y="475613"/>
                  </a:lnTo>
                  <a:lnTo>
                    <a:pt x="1616359" y="493905"/>
                  </a:lnTo>
                </a:path>
                <a:path w="1680845" h="494030">
                  <a:moveTo>
                    <a:pt x="1525405" y="97647"/>
                  </a:moveTo>
                  <a:lnTo>
                    <a:pt x="1526997" y="107546"/>
                  </a:lnTo>
                  <a:lnTo>
                    <a:pt x="1528093" y="117502"/>
                  </a:lnTo>
                  <a:lnTo>
                    <a:pt x="1528692" y="127498"/>
                  </a:lnTo>
                  <a:lnTo>
                    <a:pt x="1528793" y="137515"/>
                  </a:lnTo>
                </a:path>
                <a:path w="1680845" h="494030">
                  <a:moveTo>
                    <a:pt x="1149350" y="0"/>
                  </a:moveTo>
                  <a:lnTo>
                    <a:pt x="1139720" y="11823"/>
                  </a:lnTo>
                  <a:lnTo>
                    <a:pt x="1131010" y="24271"/>
                  </a:lnTo>
                  <a:lnTo>
                    <a:pt x="1123252" y="37295"/>
                  </a:lnTo>
                  <a:lnTo>
                    <a:pt x="1116479" y="50844"/>
                  </a:lnTo>
                </a:path>
                <a:path w="1680845" h="494030">
                  <a:moveTo>
                    <a:pt x="822401" y="30004"/>
                  </a:moveTo>
                  <a:lnTo>
                    <a:pt x="817372" y="40590"/>
                  </a:lnTo>
                  <a:lnTo>
                    <a:pt x="813034" y="51448"/>
                  </a:lnTo>
                  <a:lnTo>
                    <a:pt x="809400" y="62547"/>
                  </a:lnTo>
                  <a:lnTo>
                    <a:pt x="806481" y="73853"/>
                  </a:lnTo>
                </a:path>
                <a:path w="1680845" h="494030">
                  <a:moveTo>
                    <a:pt x="447853" y="85847"/>
                  </a:moveTo>
                  <a:lnTo>
                    <a:pt x="463236" y="95197"/>
                  </a:lnTo>
                  <a:lnTo>
                    <a:pt x="477992" y="105423"/>
                  </a:lnTo>
                  <a:lnTo>
                    <a:pt x="492081" y="116497"/>
                  </a:lnTo>
                  <a:lnTo>
                    <a:pt x="505463" y="128389"/>
                  </a:lnTo>
                </a:path>
                <a:path w="1680845" h="494030">
                  <a:moveTo>
                    <a:pt x="0" y="375097"/>
                  </a:moveTo>
                  <a:lnTo>
                    <a:pt x="1826" y="386425"/>
                  </a:lnTo>
                  <a:lnTo>
                    <a:pt x="4113" y="397669"/>
                  </a:lnTo>
                  <a:lnTo>
                    <a:pt x="6856" y="408817"/>
                  </a:lnTo>
                  <a:lnTo>
                    <a:pt x="10053" y="419856"/>
                  </a:lnTo>
                </a:path>
              </a:pathLst>
            </a:custGeom>
            <a:ln w="9524">
              <a:solidFill>
                <a:srgbClr val="424242"/>
              </a:solidFill>
            </a:ln>
          </p:spPr>
          <p:txBody>
            <a:bodyPr wrap="square" lIns="0" tIns="0" rIns="0" bIns="0" rtlCol="0"/>
            <a:lstStyle/>
            <a:p>
              <a:endParaRPr/>
            </a:p>
          </p:txBody>
        </p:sp>
      </p:grpSp>
      <p:sp>
        <p:nvSpPr>
          <p:cNvPr id="19" name="object 19"/>
          <p:cNvSpPr txBox="1"/>
          <p:nvPr/>
        </p:nvSpPr>
        <p:spPr>
          <a:xfrm>
            <a:off x="1438026" y="2402861"/>
            <a:ext cx="608965" cy="448309"/>
          </a:xfrm>
          <a:prstGeom prst="rect">
            <a:avLst/>
          </a:prstGeom>
        </p:spPr>
        <p:txBody>
          <a:bodyPr vert="horz" wrap="square" lIns="0" tIns="22860" rIns="0" bIns="0" rtlCol="0">
            <a:spAutoFit/>
          </a:bodyPr>
          <a:lstStyle/>
          <a:p>
            <a:pPr marL="12700" marR="5080" indent="9525">
              <a:lnSpc>
                <a:spcPts val="1650"/>
              </a:lnSpc>
              <a:spcBef>
                <a:spcPts val="180"/>
              </a:spcBef>
            </a:pPr>
            <a:r>
              <a:rPr sz="1400" spc="-5" dirty="0">
                <a:latin typeface="Arial MT"/>
                <a:cs typeface="Arial MT"/>
              </a:rPr>
              <a:t>Nuvem  privada</a:t>
            </a:r>
            <a:endParaRPr sz="1400">
              <a:latin typeface="Arial MT"/>
              <a:cs typeface="Arial MT"/>
            </a:endParaRPr>
          </a:p>
        </p:txBody>
      </p:sp>
      <p:sp>
        <p:nvSpPr>
          <p:cNvPr id="20" name="object 20"/>
          <p:cNvSpPr txBox="1"/>
          <p:nvPr/>
        </p:nvSpPr>
        <p:spPr>
          <a:xfrm>
            <a:off x="8177700" y="4069329"/>
            <a:ext cx="5829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Fonte:</a:t>
            </a:r>
            <a:r>
              <a:rPr sz="1200" spc="-75" dirty="0">
                <a:latin typeface="Arial MT"/>
                <a:cs typeface="Arial MT"/>
              </a:rPr>
              <a:t> </a:t>
            </a:r>
            <a:r>
              <a:rPr sz="1200" dirty="0">
                <a:latin typeface="Arial MT"/>
                <a:cs typeface="Arial MT"/>
              </a:rPr>
              <a:t>1</a:t>
            </a:r>
            <a:endParaRPr sz="1200">
              <a:latin typeface="Arial MT"/>
              <a:cs typeface="Arial MT"/>
            </a:endParaRPr>
          </a:p>
        </p:txBody>
      </p:sp>
      <p:sp>
        <p:nvSpPr>
          <p:cNvPr id="21" name="object 21"/>
          <p:cNvSpPr txBox="1"/>
          <p:nvPr/>
        </p:nvSpPr>
        <p:spPr>
          <a:xfrm>
            <a:off x="6568479" y="3384811"/>
            <a:ext cx="1020444" cy="676910"/>
          </a:xfrm>
          <a:prstGeom prst="rect">
            <a:avLst/>
          </a:prstGeom>
        </p:spPr>
        <p:txBody>
          <a:bodyPr vert="horz" wrap="square" lIns="0" tIns="6985" rIns="0" bIns="0" rtlCol="0">
            <a:spAutoFit/>
          </a:bodyPr>
          <a:lstStyle/>
          <a:p>
            <a:pPr marL="38100" marR="30480" indent="381000" algn="just">
              <a:lnSpc>
                <a:spcPct val="102699"/>
              </a:lnSpc>
              <a:spcBef>
                <a:spcPts val="55"/>
              </a:spcBef>
            </a:pPr>
            <a:r>
              <a:rPr sz="1400" spc="-5" dirty="0">
                <a:latin typeface="Arial MT"/>
                <a:cs typeface="Arial MT"/>
              </a:rPr>
              <a:t>Nuvem  </a:t>
            </a:r>
            <a:r>
              <a:rPr sz="2100" spc="-179" baseline="-5952" dirty="0">
                <a:latin typeface="Arial MT"/>
                <a:cs typeface="Arial MT"/>
              </a:rPr>
              <a:t>Nuve</a:t>
            </a:r>
            <a:r>
              <a:rPr sz="1400" spc="-120" dirty="0">
                <a:latin typeface="Arial MT"/>
                <a:cs typeface="Arial MT"/>
              </a:rPr>
              <a:t>h</a:t>
            </a:r>
            <a:r>
              <a:rPr sz="2100" spc="-179" baseline="-5952" dirty="0">
                <a:latin typeface="Arial MT"/>
                <a:cs typeface="Arial MT"/>
              </a:rPr>
              <a:t>m</a:t>
            </a:r>
            <a:r>
              <a:rPr sz="1400" spc="-120" dirty="0">
                <a:latin typeface="Arial MT"/>
                <a:cs typeface="Arial MT"/>
              </a:rPr>
              <a:t>íbrida </a:t>
            </a:r>
            <a:r>
              <a:rPr sz="1400" spc="-380" dirty="0">
                <a:latin typeface="Arial MT"/>
                <a:cs typeface="Arial MT"/>
              </a:rPr>
              <a:t> </a:t>
            </a:r>
            <a:r>
              <a:rPr sz="1400" spc="-5" dirty="0">
                <a:latin typeface="Arial MT"/>
                <a:cs typeface="Arial MT"/>
              </a:rPr>
              <a:t>híbrida</a:t>
            </a:r>
            <a:endParaRPr sz="1400">
              <a:latin typeface="Arial MT"/>
              <a:cs typeface="Arial MT"/>
            </a:endParaRPr>
          </a:p>
        </p:txBody>
      </p:sp>
      <p:grpSp>
        <p:nvGrpSpPr>
          <p:cNvPr id="22" name="object 22"/>
          <p:cNvGrpSpPr/>
          <p:nvPr/>
        </p:nvGrpSpPr>
        <p:grpSpPr>
          <a:xfrm>
            <a:off x="2105499" y="2796475"/>
            <a:ext cx="5324475" cy="1775460"/>
            <a:chOff x="2105499" y="2796475"/>
            <a:chExt cx="5324475" cy="1775460"/>
          </a:xfrm>
        </p:grpSpPr>
        <p:pic>
          <p:nvPicPr>
            <p:cNvPr id="23" name="object 23"/>
            <p:cNvPicPr/>
            <p:nvPr/>
          </p:nvPicPr>
          <p:blipFill>
            <a:blip r:embed="rId5" cstate="print"/>
            <a:stretch>
              <a:fillRect/>
            </a:stretch>
          </p:blipFill>
          <p:spPr>
            <a:xfrm>
              <a:off x="3894424" y="4002399"/>
              <a:ext cx="182714" cy="182714"/>
            </a:xfrm>
            <a:prstGeom prst="rect">
              <a:avLst/>
            </a:prstGeom>
          </p:spPr>
        </p:pic>
        <p:pic>
          <p:nvPicPr>
            <p:cNvPr id="24" name="object 24"/>
            <p:cNvPicPr/>
            <p:nvPr/>
          </p:nvPicPr>
          <p:blipFill>
            <a:blip r:embed="rId5" cstate="print"/>
            <a:stretch>
              <a:fillRect/>
            </a:stretch>
          </p:blipFill>
          <p:spPr>
            <a:xfrm>
              <a:off x="7247224" y="3926199"/>
              <a:ext cx="182714" cy="182714"/>
            </a:xfrm>
            <a:prstGeom prst="rect">
              <a:avLst/>
            </a:prstGeom>
          </p:spPr>
        </p:pic>
        <p:pic>
          <p:nvPicPr>
            <p:cNvPr id="25" name="object 25"/>
            <p:cNvPicPr/>
            <p:nvPr/>
          </p:nvPicPr>
          <p:blipFill>
            <a:blip r:embed="rId6" cstate="print"/>
            <a:stretch>
              <a:fillRect/>
            </a:stretch>
          </p:blipFill>
          <p:spPr>
            <a:xfrm>
              <a:off x="2105499" y="2796475"/>
              <a:ext cx="159637" cy="159637"/>
            </a:xfrm>
            <a:prstGeom prst="rect">
              <a:avLst/>
            </a:prstGeom>
          </p:spPr>
        </p:pic>
        <p:pic>
          <p:nvPicPr>
            <p:cNvPr id="26" name="object 26"/>
            <p:cNvPicPr/>
            <p:nvPr/>
          </p:nvPicPr>
          <p:blipFill>
            <a:blip r:embed="rId6" cstate="print"/>
            <a:stretch>
              <a:fillRect/>
            </a:stretch>
          </p:blipFill>
          <p:spPr>
            <a:xfrm>
              <a:off x="6056449" y="4411825"/>
              <a:ext cx="159637" cy="159637"/>
            </a:xfrm>
            <a:prstGeom prst="rect">
              <a:avLst/>
            </a:prstGeom>
          </p:spPr>
        </p:pic>
      </p:grpSp>
      <p:sp>
        <p:nvSpPr>
          <p:cNvPr id="28" name="object 28"/>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6718814" cy="505267"/>
          </a:xfrm>
          <a:prstGeom prst="rect">
            <a:avLst/>
          </a:prstGeom>
        </p:spPr>
        <p:txBody>
          <a:bodyPr vert="horz" wrap="square" lIns="0" tIns="12700" rIns="0" bIns="0" rtlCol="0">
            <a:spAutoFit/>
          </a:bodyPr>
          <a:lstStyle/>
          <a:p>
            <a:pPr marL="12700">
              <a:lnSpc>
                <a:spcPct val="100000"/>
              </a:lnSpc>
              <a:spcBef>
                <a:spcPts val="100"/>
              </a:spcBef>
            </a:pPr>
            <a:r>
              <a:rPr spc="-70" dirty="0"/>
              <a:t>Multi-Inquilino</a:t>
            </a:r>
            <a:r>
              <a:rPr lang="pt-BR" spc="-70" dirty="0"/>
              <a:t>  (Multi-tenant)</a:t>
            </a:r>
            <a:endParaRPr spc="-70" dirty="0"/>
          </a:p>
        </p:txBody>
      </p:sp>
      <p:sp>
        <p:nvSpPr>
          <p:cNvPr id="3" name="object 3"/>
          <p:cNvSpPr txBox="1"/>
          <p:nvPr/>
        </p:nvSpPr>
        <p:spPr>
          <a:xfrm>
            <a:off x="544925" y="1942951"/>
            <a:ext cx="3438525" cy="1597025"/>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10" dirty="0">
                <a:solidFill>
                  <a:srgbClr val="737373"/>
                </a:solidFill>
                <a:latin typeface="Roboto"/>
                <a:cs typeface="Roboto"/>
              </a:rPr>
              <a:t>Conceito</a:t>
            </a:r>
            <a:r>
              <a:rPr sz="1800" spc="-20" dirty="0">
                <a:solidFill>
                  <a:srgbClr val="737373"/>
                </a:solidFill>
                <a:latin typeface="Roboto"/>
                <a:cs typeface="Roboto"/>
              </a:rPr>
              <a:t> </a:t>
            </a:r>
            <a:r>
              <a:rPr sz="1800" spc="-15" dirty="0">
                <a:solidFill>
                  <a:srgbClr val="737373"/>
                </a:solidFill>
                <a:latin typeface="Roboto"/>
                <a:cs typeface="Roboto"/>
              </a:rPr>
              <a:t>relacionado</a:t>
            </a:r>
            <a:r>
              <a:rPr sz="1800" spc="-10" dirty="0">
                <a:solidFill>
                  <a:srgbClr val="737373"/>
                </a:solidFill>
                <a:latin typeface="Roboto"/>
                <a:cs typeface="Roboto"/>
              </a:rPr>
              <a:t> </a:t>
            </a:r>
            <a:r>
              <a:rPr sz="1800" spc="-15" dirty="0">
                <a:solidFill>
                  <a:srgbClr val="737373"/>
                </a:solidFill>
                <a:latin typeface="Roboto"/>
                <a:cs typeface="Roboto"/>
              </a:rPr>
              <a:t>a</a:t>
            </a:r>
            <a:r>
              <a:rPr sz="1800" spc="-20" dirty="0">
                <a:solidFill>
                  <a:srgbClr val="737373"/>
                </a:solidFill>
                <a:latin typeface="Roboto"/>
                <a:cs typeface="Roboto"/>
              </a:rPr>
              <a:t> </a:t>
            </a:r>
            <a:r>
              <a:rPr sz="1800" spc="-30" dirty="0">
                <a:solidFill>
                  <a:srgbClr val="737373"/>
                </a:solidFill>
                <a:latin typeface="Roboto"/>
                <a:cs typeface="Roboto"/>
              </a:rPr>
              <a:t>SaaS</a:t>
            </a:r>
            <a:endParaRPr sz="1800">
              <a:latin typeface="Roboto"/>
              <a:cs typeface="Roboto"/>
            </a:endParaRPr>
          </a:p>
          <a:p>
            <a:pPr marL="469900" marR="5080" indent="-457200">
              <a:lnSpc>
                <a:spcPct val="114599"/>
              </a:lnSpc>
              <a:buFont typeface="MS PGothic"/>
              <a:buChar char="➔"/>
              <a:tabLst>
                <a:tab pos="469265" algn="l"/>
                <a:tab pos="469900" algn="l"/>
              </a:tabLst>
            </a:pPr>
            <a:r>
              <a:rPr sz="1800" spc="-30" dirty="0">
                <a:solidFill>
                  <a:srgbClr val="737373"/>
                </a:solidFill>
                <a:latin typeface="Roboto"/>
                <a:cs typeface="Roboto"/>
              </a:rPr>
              <a:t>Um</a:t>
            </a:r>
            <a:r>
              <a:rPr sz="1800" spc="-5" dirty="0">
                <a:solidFill>
                  <a:srgbClr val="737373"/>
                </a:solidFill>
                <a:latin typeface="Roboto"/>
                <a:cs typeface="Roboto"/>
              </a:rPr>
              <a:t> </a:t>
            </a:r>
            <a:r>
              <a:rPr sz="1800" spc="-25" dirty="0">
                <a:solidFill>
                  <a:srgbClr val="737373"/>
                </a:solidFill>
                <a:latin typeface="Roboto"/>
                <a:cs typeface="Roboto"/>
              </a:rPr>
              <a:t>inquilino,</a:t>
            </a:r>
            <a:r>
              <a:rPr sz="1800" spc="-10" dirty="0">
                <a:solidFill>
                  <a:srgbClr val="737373"/>
                </a:solidFill>
                <a:latin typeface="Roboto"/>
                <a:cs typeface="Roboto"/>
              </a:rPr>
              <a:t> </a:t>
            </a:r>
            <a:r>
              <a:rPr sz="1800" spc="-15" dirty="0">
                <a:solidFill>
                  <a:srgbClr val="737373"/>
                </a:solidFill>
                <a:latin typeface="Roboto"/>
                <a:cs typeface="Roboto"/>
              </a:rPr>
              <a:t>nesse</a:t>
            </a:r>
            <a:r>
              <a:rPr sz="1800" spc="-5" dirty="0">
                <a:solidFill>
                  <a:srgbClr val="737373"/>
                </a:solidFill>
                <a:latin typeface="Roboto"/>
                <a:cs typeface="Roboto"/>
              </a:rPr>
              <a:t> </a:t>
            </a:r>
            <a:r>
              <a:rPr sz="1800" spc="-15" dirty="0">
                <a:solidFill>
                  <a:srgbClr val="737373"/>
                </a:solidFill>
                <a:latin typeface="Roboto"/>
                <a:cs typeface="Roboto"/>
              </a:rPr>
              <a:t>contexto, </a:t>
            </a:r>
            <a:r>
              <a:rPr sz="1800" spc="-434" dirty="0">
                <a:solidFill>
                  <a:srgbClr val="737373"/>
                </a:solidFill>
                <a:latin typeface="Roboto"/>
                <a:cs typeface="Roboto"/>
              </a:rPr>
              <a:t> </a:t>
            </a:r>
            <a:r>
              <a:rPr sz="1800" spc="10" dirty="0">
                <a:solidFill>
                  <a:srgbClr val="737373"/>
                </a:solidFill>
                <a:latin typeface="Roboto"/>
                <a:cs typeface="Roboto"/>
              </a:rPr>
              <a:t>é</a:t>
            </a:r>
            <a:r>
              <a:rPr sz="1800" spc="-15" dirty="0">
                <a:solidFill>
                  <a:srgbClr val="737373"/>
                </a:solidFill>
                <a:latin typeface="Roboto"/>
                <a:cs typeface="Roboto"/>
              </a:rPr>
              <a:t> </a:t>
            </a:r>
            <a:r>
              <a:rPr sz="1800" spc="-20" dirty="0">
                <a:solidFill>
                  <a:srgbClr val="737373"/>
                </a:solidFill>
                <a:latin typeface="Roboto"/>
                <a:cs typeface="Roboto"/>
              </a:rPr>
              <a:t>um</a:t>
            </a:r>
            <a:r>
              <a:rPr sz="1800" spc="-5" dirty="0">
                <a:solidFill>
                  <a:srgbClr val="737373"/>
                </a:solidFill>
                <a:latin typeface="Roboto"/>
                <a:cs typeface="Roboto"/>
              </a:rPr>
              <a:t> </a:t>
            </a:r>
            <a:r>
              <a:rPr sz="1800" spc="-25" dirty="0">
                <a:solidFill>
                  <a:srgbClr val="737373"/>
                </a:solidFill>
                <a:latin typeface="Roboto"/>
                <a:cs typeface="Roboto"/>
              </a:rPr>
              <a:t>usuário</a:t>
            </a:r>
            <a:endParaRPr sz="1800">
              <a:latin typeface="Roboto"/>
              <a:cs typeface="Roboto"/>
            </a:endParaRPr>
          </a:p>
          <a:p>
            <a:pPr marL="469900" marR="80645" indent="-457200">
              <a:lnSpc>
                <a:spcPct val="114599"/>
              </a:lnSpc>
              <a:buFont typeface="MS PGothic"/>
              <a:buChar char="➔"/>
              <a:tabLst>
                <a:tab pos="469265" algn="l"/>
                <a:tab pos="469900" algn="l"/>
              </a:tabLst>
            </a:pPr>
            <a:r>
              <a:rPr sz="1800" spc="-25" dirty="0">
                <a:solidFill>
                  <a:srgbClr val="737373"/>
                </a:solidFill>
                <a:latin typeface="Roboto"/>
                <a:cs typeface="Roboto"/>
              </a:rPr>
              <a:t>Uso </a:t>
            </a:r>
            <a:r>
              <a:rPr sz="1800" spc="-5" dirty="0">
                <a:solidFill>
                  <a:srgbClr val="737373"/>
                </a:solidFill>
                <a:latin typeface="Roboto"/>
                <a:cs typeface="Roboto"/>
              </a:rPr>
              <a:t>do mesmo </a:t>
            </a:r>
            <a:r>
              <a:rPr sz="1800" spc="-10" dirty="0">
                <a:solidFill>
                  <a:srgbClr val="737373"/>
                </a:solidFill>
                <a:latin typeface="Roboto"/>
                <a:cs typeface="Roboto"/>
              </a:rPr>
              <a:t>software </a:t>
            </a:r>
            <a:r>
              <a:rPr sz="1800" spc="-20" dirty="0">
                <a:solidFill>
                  <a:srgbClr val="737373"/>
                </a:solidFill>
                <a:latin typeface="Roboto"/>
                <a:cs typeface="Roboto"/>
              </a:rPr>
              <a:t>por </a:t>
            </a:r>
            <a:r>
              <a:rPr sz="1800" spc="-434" dirty="0">
                <a:solidFill>
                  <a:srgbClr val="737373"/>
                </a:solidFill>
                <a:latin typeface="Roboto"/>
                <a:cs typeface="Roboto"/>
              </a:rPr>
              <a:t> </a:t>
            </a:r>
            <a:r>
              <a:rPr sz="1800" spc="-20" dirty="0">
                <a:solidFill>
                  <a:srgbClr val="737373"/>
                </a:solidFill>
                <a:latin typeface="Roboto"/>
                <a:cs typeface="Roboto"/>
              </a:rPr>
              <a:t>vários</a:t>
            </a:r>
            <a:r>
              <a:rPr sz="1800" spc="-10" dirty="0">
                <a:solidFill>
                  <a:srgbClr val="737373"/>
                </a:solidFill>
                <a:latin typeface="Roboto"/>
                <a:cs typeface="Roboto"/>
              </a:rPr>
              <a:t> </a:t>
            </a:r>
            <a:r>
              <a:rPr sz="1800" spc="-25" dirty="0">
                <a:solidFill>
                  <a:srgbClr val="737373"/>
                </a:solidFill>
                <a:latin typeface="Roboto"/>
                <a:cs typeface="Roboto"/>
              </a:rPr>
              <a:t>usuários</a:t>
            </a:r>
            <a:endParaRPr sz="1800">
              <a:latin typeface="Roboto"/>
              <a:cs typeface="Roboto"/>
            </a:endParaRPr>
          </a:p>
        </p:txBody>
      </p:sp>
      <p:pic>
        <p:nvPicPr>
          <p:cNvPr id="5" name="object 5"/>
          <p:cNvPicPr/>
          <p:nvPr/>
        </p:nvPicPr>
        <p:blipFill>
          <a:blip r:embed="rId2" cstate="print"/>
          <a:stretch>
            <a:fillRect/>
          </a:stretch>
        </p:blipFill>
        <p:spPr>
          <a:xfrm>
            <a:off x="4703650" y="2023850"/>
            <a:ext cx="3032077" cy="1978545"/>
          </a:xfrm>
          <a:prstGeom prst="rect">
            <a:avLst/>
          </a:prstGeom>
        </p:spPr>
      </p:pic>
      <p:sp>
        <p:nvSpPr>
          <p:cNvPr id="6" name="object 6"/>
          <p:cNvSpPr txBox="1"/>
          <p:nvPr/>
        </p:nvSpPr>
        <p:spPr>
          <a:xfrm>
            <a:off x="5629250" y="4304820"/>
            <a:ext cx="1634489"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MT"/>
                <a:cs typeface="Arial MT"/>
              </a:rPr>
              <a:t>Modelo</a:t>
            </a:r>
            <a:r>
              <a:rPr sz="1000" spc="-35" dirty="0">
                <a:latin typeface="Arial MT"/>
                <a:cs typeface="Arial MT"/>
              </a:rPr>
              <a:t> </a:t>
            </a:r>
            <a:r>
              <a:rPr sz="1000" spc="-5" dirty="0">
                <a:latin typeface="Arial MT"/>
                <a:cs typeface="Arial MT"/>
              </a:rPr>
              <a:t>de</a:t>
            </a:r>
            <a:r>
              <a:rPr sz="1000" spc="-30" dirty="0">
                <a:latin typeface="Arial MT"/>
                <a:cs typeface="Arial MT"/>
              </a:rPr>
              <a:t> </a:t>
            </a:r>
            <a:r>
              <a:rPr sz="1000" dirty="0">
                <a:latin typeface="Arial MT"/>
                <a:cs typeface="Arial MT"/>
              </a:rPr>
              <a:t>maturidade</a:t>
            </a:r>
            <a:r>
              <a:rPr sz="1000" spc="-35" dirty="0">
                <a:latin typeface="Arial MT"/>
                <a:cs typeface="Arial MT"/>
              </a:rPr>
              <a:t> </a:t>
            </a:r>
            <a:r>
              <a:rPr sz="1000" spc="-5" dirty="0">
                <a:latin typeface="Arial MT"/>
                <a:cs typeface="Arial MT"/>
              </a:rPr>
              <a:t>SaaS</a:t>
            </a:r>
            <a:endParaRPr sz="1000">
              <a:latin typeface="Arial MT"/>
              <a:cs typeface="Arial MT"/>
            </a:endParaRPr>
          </a:p>
        </p:txBody>
      </p:sp>
      <p:sp>
        <p:nvSpPr>
          <p:cNvPr id="8" name="object 8"/>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6510020" cy="513080"/>
          </a:xfrm>
          <a:prstGeom prst="rect">
            <a:avLst/>
          </a:prstGeom>
        </p:spPr>
        <p:txBody>
          <a:bodyPr vert="horz" wrap="square" lIns="0" tIns="12700" rIns="0" bIns="0" rtlCol="0">
            <a:spAutoFit/>
          </a:bodyPr>
          <a:lstStyle/>
          <a:p>
            <a:pPr marL="12700">
              <a:lnSpc>
                <a:spcPct val="100000"/>
              </a:lnSpc>
              <a:spcBef>
                <a:spcPts val="100"/>
              </a:spcBef>
            </a:pPr>
            <a:r>
              <a:rPr spc="-20" dirty="0"/>
              <a:t>Gerenciamento</a:t>
            </a:r>
            <a:r>
              <a:rPr spc="-10" dirty="0"/>
              <a:t> </a:t>
            </a:r>
            <a:r>
              <a:rPr spc="-5" dirty="0"/>
              <a:t>de</a:t>
            </a:r>
            <a:r>
              <a:rPr spc="-15" dirty="0"/>
              <a:t> </a:t>
            </a:r>
            <a:r>
              <a:rPr spc="-30" dirty="0"/>
              <a:t>Dados</a:t>
            </a:r>
            <a:r>
              <a:rPr spc="-10" dirty="0"/>
              <a:t> </a:t>
            </a:r>
            <a:r>
              <a:rPr spc="-40" dirty="0"/>
              <a:t>na</a:t>
            </a:r>
            <a:r>
              <a:rPr spc="-10" dirty="0"/>
              <a:t> </a:t>
            </a:r>
            <a:r>
              <a:rPr spc="-20" dirty="0"/>
              <a:t>Nuvem</a:t>
            </a:r>
          </a:p>
        </p:txBody>
      </p:sp>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3" name="object 3"/>
          <p:cNvSpPr txBox="1"/>
          <p:nvPr/>
        </p:nvSpPr>
        <p:spPr>
          <a:xfrm>
            <a:off x="544925" y="1942951"/>
            <a:ext cx="8216265" cy="2106088"/>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25" dirty="0">
                <a:solidFill>
                  <a:srgbClr val="737373"/>
                </a:solidFill>
                <a:latin typeface="Roboto"/>
                <a:cs typeface="Roboto"/>
              </a:rPr>
              <a:t>SGBDs</a:t>
            </a:r>
            <a:r>
              <a:rPr sz="1800" spc="-10" dirty="0">
                <a:solidFill>
                  <a:srgbClr val="737373"/>
                </a:solidFill>
                <a:latin typeface="Roboto"/>
                <a:cs typeface="Roboto"/>
              </a:rPr>
              <a:t> </a:t>
            </a:r>
            <a:r>
              <a:rPr sz="1800" spc="5" dirty="0">
                <a:solidFill>
                  <a:srgbClr val="737373"/>
                </a:solidFill>
                <a:latin typeface="Roboto"/>
                <a:cs typeface="Roboto"/>
              </a:rPr>
              <a:t>em</a:t>
            </a:r>
            <a:r>
              <a:rPr sz="1800" spc="-10" dirty="0">
                <a:solidFill>
                  <a:srgbClr val="737373"/>
                </a:solidFill>
                <a:latin typeface="Roboto"/>
                <a:cs typeface="Roboto"/>
              </a:rPr>
              <a:t> </a:t>
            </a:r>
            <a:r>
              <a:rPr sz="1800" spc="-20" dirty="0">
                <a:solidFill>
                  <a:srgbClr val="737373"/>
                </a:solidFill>
                <a:latin typeface="Roboto"/>
                <a:cs typeface="Roboto"/>
              </a:rPr>
              <a:t>nuvem</a:t>
            </a:r>
            <a:r>
              <a:rPr sz="1800" spc="-15" dirty="0">
                <a:solidFill>
                  <a:srgbClr val="737373"/>
                </a:solidFill>
                <a:latin typeface="Roboto"/>
                <a:cs typeface="Roboto"/>
              </a:rPr>
              <a:t> </a:t>
            </a:r>
            <a:r>
              <a:rPr sz="1800" spc="-10" dirty="0">
                <a:solidFill>
                  <a:srgbClr val="737373"/>
                </a:solidFill>
                <a:latin typeface="Roboto"/>
                <a:cs typeface="Roboto"/>
              </a:rPr>
              <a:t>estão </a:t>
            </a:r>
            <a:r>
              <a:rPr sz="1800" spc="-20" dirty="0">
                <a:solidFill>
                  <a:srgbClr val="737373"/>
                </a:solidFill>
                <a:latin typeface="Roboto"/>
                <a:cs typeface="Roboto"/>
              </a:rPr>
              <a:t>atraindo</a:t>
            </a:r>
            <a:r>
              <a:rPr sz="1800" spc="-15" dirty="0">
                <a:solidFill>
                  <a:srgbClr val="737373"/>
                </a:solidFill>
                <a:latin typeface="Roboto"/>
                <a:cs typeface="Roboto"/>
              </a:rPr>
              <a:t> clientes</a:t>
            </a:r>
            <a:r>
              <a:rPr sz="1800" spc="-5" dirty="0">
                <a:solidFill>
                  <a:srgbClr val="737373"/>
                </a:solidFill>
                <a:latin typeface="Roboto"/>
                <a:cs typeface="Roboto"/>
              </a:rPr>
              <a:t> de</a:t>
            </a:r>
            <a:r>
              <a:rPr sz="1800" spc="-15" dirty="0">
                <a:solidFill>
                  <a:srgbClr val="737373"/>
                </a:solidFill>
                <a:latin typeface="Roboto"/>
                <a:cs typeface="Roboto"/>
              </a:rPr>
              <a:t> </a:t>
            </a:r>
            <a:r>
              <a:rPr sz="1800" spc="-20" dirty="0">
                <a:solidFill>
                  <a:srgbClr val="737373"/>
                </a:solidFill>
                <a:latin typeface="Roboto"/>
                <a:cs typeface="Roboto"/>
              </a:rPr>
              <a:t>vários</a:t>
            </a:r>
            <a:r>
              <a:rPr sz="1800" spc="-5" dirty="0">
                <a:solidFill>
                  <a:srgbClr val="737373"/>
                </a:solidFill>
                <a:latin typeface="Roboto"/>
                <a:cs typeface="Roboto"/>
              </a:rPr>
              <a:t> </a:t>
            </a:r>
            <a:r>
              <a:rPr sz="1800" spc="-15" dirty="0">
                <a:solidFill>
                  <a:srgbClr val="737373"/>
                </a:solidFill>
                <a:latin typeface="Roboto"/>
                <a:cs typeface="Roboto"/>
              </a:rPr>
              <a:t>setores</a:t>
            </a:r>
            <a:endParaRPr sz="1800" dirty="0">
              <a:latin typeface="Roboto"/>
              <a:cs typeface="Roboto"/>
            </a:endParaRPr>
          </a:p>
          <a:p>
            <a:pPr marL="469900" marR="490855" indent="-457200">
              <a:lnSpc>
                <a:spcPct val="114599"/>
              </a:lnSpc>
              <a:buFont typeface="MS PGothic"/>
              <a:buChar char="➔"/>
              <a:tabLst>
                <a:tab pos="469265" algn="l"/>
                <a:tab pos="469900" algn="l"/>
              </a:tabLst>
            </a:pPr>
            <a:r>
              <a:rPr sz="1800" spc="-20" dirty="0">
                <a:solidFill>
                  <a:srgbClr val="737373"/>
                </a:solidFill>
                <a:latin typeface="Roboto"/>
                <a:cs typeface="Roboto"/>
              </a:rPr>
              <a:t>Sistemas</a:t>
            </a:r>
            <a:r>
              <a:rPr sz="1800" spc="-5" dirty="0">
                <a:solidFill>
                  <a:srgbClr val="737373"/>
                </a:solidFill>
                <a:latin typeface="Roboto"/>
                <a:cs typeface="Roboto"/>
              </a:rPr>
              <a:t> </a:t>
            </a:r>
            <a:r>
              <a:rPr sz="1800" spc="10" dirty="0">
                <a:solidFill>
                  <a:srgbClr val="737373"/>
                </a:solidFill>
                <a:latin typeface="Roboto"/>
                <a:cs typeface="Roboto"/>
              </a:rPr>
              <a:t>e</a:t>
            </a:r>
            <a:r>
              <a:rPr sz="1800" spc="-5" dirty="0">
                <a:solidFill>
                  <a:srgbClr val="737373"/>
                </a:solidFill>
                <a:latin typeface="Roboto"/>
                <a:cs typeface="Roboto"/>
              </a:rPr>
              <a:t> </a:t>
            </a:r>
            <a:r>
              <a:rPr sz="1800" spc="-20" dirty="0">
                <a:solidFill>
                  <a:srgbClr val="737373"/>
                </a:solidFill>
                <a:latin typeface="Roboto"/>
                <a:cs typeface="Roboto"/>
              </a:rPr>
              <a:t>arquiteturas</a:t>
            </a:r>
            <a:r>
              <a:rPr sz="1800" spc="-5" dirty="0">
                <a:solidFill>
                  <a:srgbClr val="737373"/>
                </a:solidFill>
                <a:latin typeface="Roboto"/>
                <a:cs typeface="Roboto"/>
              </a:rPr>
              <a:t> </a:t>
            </a:r>
            <a:r>
              <a:rPr sz="1800" spc="-10" dirty="0">
                <a:solidFill>
                  <a:srgbClr val="737373"/>
                </a:solidFill>
                <a:latin typeface="Roboto"/>
                <a:cs typeface="Roboto"/>
              </a:rPr>
              <a:t>estão</a:t>
            </a:r>
            <a:r>
              <a:rPr sz="1800" spc="-5" dirty="0">
                <a:solidFill>
                  <a:srgbClr val="737373"/>
                </a:solidFill>
                <a:latin typeface="Roboto"/>
                <a:cs typeface="Roboto"/>
              </a:rPr>
              <a:t> </a:t>
            </a:r>
            <a:r>
              <a:rPr sz="1800" spc="-15" dirty="0">
                <a:solidFill>
                  <a:srgbClr val="737373"/>
                </a:solidFill>
                <a:latin typeface="Roboto"/>
                <a:cs typeface="Roboto"/>
              </a:rPr>
              <a:t>sendo</a:t>
            </a:r>
            <a:r>
              <a:rPr sz="1800" dirty="0">
                <a:solidFill>
                  <a:srgbClr val="737373"/>
                </a:solidFill>
                <a:latin typeface="Roboto"/>
                <a:cs typeface="Roboto"/>
              </a:rPr>
              <a:t> </a:t>
            </a:r>
            <a:r>
              <a:rPr sz="1800" spc="-20" dirty="0">
                <a:solidFill>
                  <a:srgbClr val="737373"/>
                </a:solidFill>
                <a:latin typeface="Roboto"/>
                <a:cs typeface="Roboto"/>
              </a:rPr>
              <a:t>desenvolvidos</a:t>
            </a:r>
            <a:r>
              <a:rPr sz="1800" spc="-5" dirty="0">
                <a:solidFill>
                  <a:srgbClr val="737373"/>
                </a:solidFill>
                <a:latin typeface="Roboto"/>
                <a:cs typeface="Roboto"/>
              </a:rPr>
              <a:t> </a:t>
            </a:r>
            <a:r>
              <a:rPr sz="1800" spc="10" dirty="0">
                <a:solidFill>
                  <a:srgbClr val="737373"/>
                </a:solidFill>
                <a:latin typeface="Roboto"/>
                <a:cs typeface="Roboto"/>
              </a:rPr>
              <a:t>e</a:t>
            </a:r>
            <a:r>
              <a:rPr sz="1800" spc="-5" dirty="0">
                <a:solidFill>
                  <a:srgbClr val="737373"/>
                </a:solidFill>
                <a:latin typeface="Roboto"/>
                <a:cs typeface="Roboto"/>
              </a:rPr>
              <a:t> </a:t>
            </a:r>
            <a:r>
              <a:rPr sz="1800" spc="-15" dirty="0">
                <a:solidFill>
                  <a:srgbClr val="737373"/>
                </a:solidFill>
                <a:latin typeface="Roboto"/>
                <a:cs typeface="Roboto"/>
              </a:rPr>
              <a:t>aprimorados</a:t>
            </a:r>
            <a:r>
              <a:rPr sz="1800" spc="-5" dirty="0">
                <a:solidFill>
                  <a:srgbClr val="737373"/>
                </a:solidFill>
                <a:latin typeface="Roboto"/>
                <a:cs typeface="Roboto"/>
              </a:rPr>
              <a:t> </a:t>
            </a:r>
            <a:r>
              <a:rPr sz="1800" spc="-20" dirty="0">
                <a:solidFill>
                  <a:srgbClr val="737373"/>
                </a:solidFill>
                <a:latin typeface="Roboto"/>
                <a:cs typeface="Roboto"/>
              </a:rPr>
              <a:t>para </a:t>
            </a:r>
            <a:r>
              <a:rPr sz="1800" spc="-430" dirty="0">
                <a:solidFill>
                  <a:srgbClr val="737373"/>
                </a:solidFill>
                <a:latin typeface="Roboto"/>
                <a:cs typeface="Roboto"/>
              </a:rPr>
              <a:t> </a:t>
            </a:r>
            <a:r>
              <a:rPr sz="1800" spc="-25" dirty="0">
                <a:solidFill>
                  <a:srgbClr val="737373"/>
                </a:solidFill>
                <a:latin typeface="Roboto"/>
                <a:cs typeface="Roboto"/>
              </a:rPr>
              <a:t>suprir</a:t>
            </a:r>
            <a:r>
              <a:rPr sz="1800" spc="-10" dirty="0">
                <a:solidFill>
                  <a:srgbClr val="737373"/>
                </a:solidFill>
                <a:latin typeface="Roboto"/>
                <a:cs typeface="Roboto"/>
              </a:rPr>
              <a:t> </a:t>
            </a:r>
            <a:r>
              <a:rPr sz="1800" spc="-15" dirty="0">
                <a:solidFill>
                  <a:srgbClr val="737373"/>
                </a:solidFill>
                <a:latin typeface="Roboto"/>
                <a:cs typeface="Roboto"/>
              </a:rPr>
              <a:t>estas</a:t>
            </a:r>
            <a:r>
              <a:rPr sz="1800" spc="-10" dirty="0">
                <a:solidFill>
                  <a:srgbClr val="737373"/>
                </a:solidFill>
                <a:latin typeface="Roboto"/>
                <a:cs typeface="Roboto"/>
              </a:rPr>
              <a:t> </a:t>
            </a:r>
            <a:r>
              <a:rPr sz="1800" spc="-15" dirty="0">
                <a:solidFill>
                  <a:srgbClr val="737373"/>
                </a:solidFill>
                <a:latin typeface="Roboto"/>
                <a:cs typeface="Roboto"/>
              </a:rPr>
              <a:t>demandas</a:t>
            </a:r>
            <a:endParaRPr sz="1800" dirty="0">
              <a:latin typeface="Roboto"/>
              <a:cs typeface="Roboto"/>
            </a:endParaRPr>
          </a:p>
          <a:p>
            <a:pPr marL="469900" indent="-457200">
              <a:lnSpc>
                <a:spcPct val="100000"/>
              </a:lnSpc>
              <a:spcBef>
                <a:spcPts val="315"/>
              </a:spcBef>
              <a:buFont typeface="MS PGothic"/>
              <a:buChar char="➔"/>
              <a:tabLst>
                <a:tab pos="469265" algn="l"/>
                <a:tab pos="469900" algn="l"/>
              </a:tabLst>
            </a:pPr>
            <a:r>
              <a:rPr sz="1800" spc="-10" dirty="0">
                <a:solidFill>
                  <a:srgbClr val="737373"/>
                </a:solidFill>
                <a:latin typeface="Roboto"/>
                <a:cs typeface="Roboto"/>
              </a:rPr>
              <a:t>Visão</a:t>
            </a:r>
            <a:r>
              <a:rPr sz="1800" spc="-15" dirty="0">
                <a:solidFill>
                  <a:srgbClr val="737373"/>
                </a:solidFill>
                <a:latin typeface="Roboto"/>
                <a:cs typeface="Roboto"/>
              </a:rPr>
              <a:t> </a:t>
            </a:r>
            <a:r>
              <a:rPr sz="1800" spc="-5" dirty="0">
                <a:solidFill>
                  <a:srgbClr val="737373"/>
                </a:solidFill>
                <a:latin typeface="Roboto"/>
                <a:cs typeface="Roboto"/>
              </a:rPr>
              <a:t>de</a:t>
            </a:r>
            <a:r>
              <a:rPr sz="1800" spc="-15" dirty="0">
                <a:solidFill>
                  <a:srgbClr val="737373"/>
                </a:solidFill>
                <a:latin typeface="Roboto"/>
                <a:cs typeface="Roboto"/>
              </a:rPr>
              <a:t> </a:t>
            </a:r>
            <a:r>
              <a:rPr sz="1800" spc="-20" dirty="0">
                <a:solidFill>
                  <a:srgbClr val="737373"/>
                </a:solidFill>
                <a:latin typeface="Roboto"/>
                <a:cs typeface="Roboto"/>
              </a:rPr>
              <a:t>alta</a:t>
            </a:r>
            <a:r>
              <a:rPr sz="1800" spc="-15" dirty="0">
                <a:solidFill>
                  <a:srgbClr val="737373"/>
                </a:solidFill>
                <a:latin typeface="Roboto"/>
                <a:cs typeface="Roboto"/>
              </a:rPr>
              <a:t> escalabilidade </a:t>
            </a:r>
            <a:r>
              <a:rPr sz="1800" spc="10" dirty="0">
                <a:solidFill>
                  <a:srgbClr val="737373"/>
                </a:solidFill>
                <a:latin typeface="Roboto"/>
                <a:cs typeface="Roboto"/>
              </a:rPr>
              <a:t>e</a:t>
            </a:r>
            <a:r>
              <a:rPr sz="1800" spc="-15" dirty="0">
                <a:solidFill>
                  <a:srgbClr val="737373"/>
                </a:solidFill>
                <a:latin typeface="Roboto"/>
                <a:cs typeface="Roboto"/>
              </a:rPr>
              <a:t> armazenamento</a:t>
            </a:r>
            <a:endParaRPr sz="1800" dirty="0">
              <a:latin typeface="Roboto"/>
              <a:cs typeface="Roboto"/>
            </a:endParaRPr>
          </a:p>
          <a:p>
            <a:pPr marL="469900" indent="-457200">
              <a:lnSpc>
                <a:spcPct val="100000"/>
              </a:lnSpc>
              <a:spcBef>
                <a:spcPts val="315"/>
              </a:spcBef>
              <a:buFont typeface="MS PGothic"/>
              <a:buChar char="➔"/>
              <a:tabLst>
                <a:tab pos="469265" algn="l"/>
                <a:tab pos="469900" algn="l"/>
              </a:tabLst>
            </a:pPr>
            <a:r>
              <a:rPr sz="1800" spc="-20" dirty="0">
                <a:solidFill>
                  <a:srgbClr val="737373"/>
                </a:solidFill>
                <a:latin typeface="Roboto"/>
                <a:cs typeface="Roboto"/>
              </a:rPr>
              <a:t>Disponibilização </a:t>
            </a:r>
            <a:r>
              <a:rPr sz="1800" spc="-5" dirty="0">
                <a:solidFill>
                  <a:srgbClr val="737373"/>
                </a:solidFill>
                <a:latin typeface="Roboto"/>
                <a:cs typeface="Roboto"/>
              </a:rPr>
              <a:t>de</a:t>
            </a:r>
            <a:r>
              <a:rPr sz="1800" spc="-20" dirty="0">
                <a:solidFill>
                  <a:srgbClr val="737373"/>
                </a:solidFill>
                <a:latin typeface="Roboto"/>
                <a:cs typeface="Roboto"/>
              </a:rPr>
              <a:t> </a:t>
            </a:r>
            <a:r>
              <a:rPr sz="1800" spc="-25" dirty="0">
                <a:solidFill>
                  <a:srgbClr val="737373"/>
                </a:solidFill>
                <a:latin typeface="Roboto"/>
                <a:cs typeface="Roboto"/>
              </a:rPr>
              <a:t>SGBDs</a:t>
            </a:r>
            <a:r>
              <a:rPr sz="1800" spc="-10" dirty="0">
                <a:solidFill>
                  <a:srgbClr val="737373"/>
                </a:solidFill>
                <a:latin typeface="Roboto"/>
                <a:cs typeface="Roboto"/>
              </a:rPr>
              <a:t> </a:t>
            </a:r>
            <a:r>
              <a:rPr sz="1800" spc="-5" dirty="0">
                <a:solidFill>
                  <a:srgbClr val="737373"/>
                </a:solidFill>
                <a:latin typeface="Roboto"/>
                <a:cs typeface="Roboto"/>
              </a:rPr>
              <a:t>como</a:t>
            </a:r>
            <a:r>
              <a:rPr sz="1800" spc="-15" dirty="0">
                <a:solidFill>
                  <a:srgbClr val="737373"/>
                </a:solidFill>
                <a:latin typeface="Roboto"/>
                <a:cs typeface="Roboto"/>
              </a:rPr>
              <a:t> serviço</a:t>
            </a:r>
            <a:endParaRPr sz="1800" dirty="0">
              <a:latin typeface="Roboto"/>
              <a:cs typeface="Roboto"/>
            </a:endParaRPr>
          </a:p>
          <a:p>
            <a:pPr marL="927100" lvl="1" indent="-409575">
              <a:lnSpc>
                <a:spcPct val="100000"/>
              </a:lnSpc>
              <a:spcBef>
                <a:spcPts val="330"/>
              </a:spcBef>
              <a:buFont typeface="MS PGothic"/>
              <a:buChar char="◆"/>
              <a:tabLst>
                <a:tab pos="926465" algn="l"/>
                <a:tab pos="927100" algn="l"/>
              </a:tabLst>
            </a:pPr>
            <a:r>
              <a:rPr sz="1400" spc="-15" dirty="0">
                <a:solidFill>
                  <a:srgbClr val="737373"/>
                </a:solidFill>
                <a:latin typeface="Roboto"/>
                <a:cs typeface="Roboto"/>
              </a:rPr>
              <a:t>Encapsula</a:t>
            </a:r>
            <a:r>
              <a:rPr sz="1400" spc="-5" dirty="0">
                <a:solidFill>
                  <a:srgbClr val="737373"/>
                </a:solidFill>
                <a:latin typeface="Roboto"/>
                <a:cs typeface="Roboto"/>
              </a:rPr>
              <a:t> </a:t>
            </a:r>
            <a:r>
              <a:rPr sz="1400" spc="-10" dirty="0">
                <a:solidFill>
                  <a:srgbClr val="737373"/>
                </a:solidFill>
                <a:latin typeface="Roboto"/>
                <a:cs typeface="Roboto"/>
              </a:rPr>
              <a:t>a</a:t>
            </a:r>
            <a:r>
              <a:rPr sz="1400" spc="-5" dirty="0">
                <a:solidFill>
                  <a:srgbClr val="737373"/>
                </a:solidFill>
                <a:latin typeface="Roboto"/>
                <a:cs typeface="Roboto"/>
              </a:rPr>
              <a:t> </a:t>
            </a:r>
            <a:r>
              <a:rPr sz="1400" spc="-10" dirty="0">
                <a:solidFill>
                  <a:srgbClr val="737373"/>
                </a:solidFill>
                <a:latin typeface="Roboto"/>
                <a:cs typeface="Roboto"/>
              </a:rPr>
              <a:t>complexidade</a:t>
            </a:r>
            <a:r>
              <a:rPr sz="1400" spc="-5" dirty="0">
                <a:solidFill>
                  <a:srgbClr val="737373"/>
                </a:solidFill>
                <a:latin typeface="Roboto"/>
                <a:cs typeface="Roboto"/>
              </a:rPr>
              <a:t> de</a:t>
            </a:r>
            <a:r>
              <a:rPr sz="1400" dirty="0">
                <a:solidFill>
                  <a:srgbClr val="737373"/>
                </a:solidFill>
                <a:latin typeface="Roboto"/>
                <a:cs typeface="Roboto"/>
              </a:rPr>
              <a:t> </a:t>
            </a:r>
            <a:r>
              <a:rPr sz="1400" spc="-10" dirty="0">
                <a:solidFill>
                  <a:srgbClr val="737373"/>
                </a:solidFill>
                <a:latin typeface="Roboto"/>
                <a:cs typeface="Roboto"/>
              </a:rPr>
              <a:t>gerenciamento</a:t>
            </a:r>
            <a:endParaRPr sz="1400" dirty="0">
              <a:latin typeface="Roboto"/>
              <a:cs typeface="Roboto"/>
            </a:endParaRPr>
          </a:p>
          <a:p>
            <a:pPr marL="927100" lvl="1" indent="-409575">
              <a:lnSpc>
                <a:spcPct val="100000"/>
              </a:lnSpc>
              <a:spcBef>
                <a:spcPts val="270"/>
              </a:spcBef>
              <a:buFont typeface="MS PGothic"/>
              <a:buChar char="◆"/>
              <a:tabLst>
                <a:tab pos="926465" algn="l"/>
                <a:tab pos="927100" algn="l"/>
              </a:tabLst>
            </a:pPr>
            <a:r>
              <a:rPr sz="1400" spc="-5" dirty="0" err="1">
                <a:solidFill>
                  <a:srgbClr val="737373"/>
                </a:solidFill>
                <a:latin typeface="Roboto"/>
                <a:cs typeface="Roboto"/>
              </a:rPr>
              <a:t>Acesso</a:t>
            </a:r>
            <a:r>
              <a:rPr sz="1400" spc="-30" dirty="0">
                <a:solidFill>
                  <a:srgbClr val="737373"/>
                </a:solidFill>
                <a:latin typeface="Roboto"/>
                <a:cs typeface="Roboto"/>
              </a:rPr>
              <a:t> </a:t>
            </a:r>
            <a:r>
              <a:rPr sz="1400" spc="-15" dirty="0">
                <a:solidFill>
                  <a:srgbClr val="737373"/>
                </a:solidFill>
                <a:latin typeface="Roboto"/>
                <a:cs typeface="Roboto"/>
              </a:rPr>
              <a:t>simples</a:t>
            </a:r>
            <a:endParaRPr sz="1400" dirty="0">
              <a:latin typeface="Roboto"/>
              <a:cs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034" rIns="0" bIns="0" rtlCol="0">
            <a:spAutoFit/>
          </a:bodyPr>
          <a:lstStyle/>
          <a:p>
            <a:pPr marL="12700" marR="5080">
              <a:lnSpc>
                <a:spcPts val="3829"/>
              </a:lnSpc>
              <a:spcBef>
                <a:spcPts val="204"/>
              </a:spcBef>
            </a:pPr>
            <a:r>
              <a:rPr spc="-30" dirty="0"/>
              <a:t>Requisitos</a:t>
            </a:r>
            <a:r>
              <a:rPr spc="-10" dirty="0"/>
              <a:t> </a:t>
            </a:r>
            <a:r>
              <a:rPr spc="-30" dirty="0"/>
              <a:t>para</a:t>
            </a:r>
            <a:r>
              <a:rPr spc="-10" dirty="0"/>
              <a:t> </a:t>
            </a:r>
            <a:r>
              <a:rPr spc="5" dirty="0"/>
              <a:t>o</a:t>
            </a:r>
            <a:r>
              <a:rPr spc="-10" dirty="0"/>
              <a:t> </a:t>
            </a:r>
            <a:r>
              <a:rPr spc="-20" dirty="0"/>
              <a:t>Gerenciamento</a:t>
            </a:r>
            <a:r>
              <a:rPr spc="-10" dirty="0"/>
              <a:t> </a:t>
            </a:r>
            <a:r>
              <a:rPr spc="-5" dirty="0"/>
              <a:t>de</a:t>
            </a:r>
            <a:r>
              <a:rPr spc="-10" dirty="0"/>
              <a:t> </a:t>
            </a:r>
            <a:r>
              <a:rPr spc="-30" dirty="0"/>
              <a:t>Dados </a:t>
            </a:r>
            <a:r>
              <a:rPr spc="-785" dirty="0"/>
              <a:t> </a:t>
            </a:r>
            <a:r>
              <a:rPr spc="-40" dirty="0"/>
              <a:t>na</a:t>
            </a:r>
            <a:r>
              <a:rPr spc="-15" dirty="0"/>
              <a:t> </a:t>
            </a:r>
            <a:r>
              <a:rPr spc="-20" dirty="0"/>
              <a:t>Nuvem</a:t>
            </a:r>
          </a:p>
        </p:txBody>
      </p:sp>
      <p:pic>
        <p:nvPicPr>
          <p:cNvPr id="4" name="object 4"/>
          <p:cNvPicPr/>
          <p:nvPr/>
        </p:nvPicPr>
        <p:blipFill>
          <a:blip r:embed="rId2" cstate="print"/>
          <a:stretch>
            <a:fillRect/>
          </a:stretch>
        </p:blipFill>
        <p:spPr>
          <a:xfrm>
            <a:off x="1502318" y="1761193"/>
            <a:ext cx="6401123" cy="2962113"/>
          </a:xfrm>
          <a:prstGeom prst="rect">
            <a:avLst/>
          </a:prstGeom>
        </p:spPr>
      </p:pic>
      <p:sp>
        <p:nvSpPr>
          <p:cNvPr id="6" name="object 6"/>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6210300" cy="513080"/>
          </a:xfrm>
          <a:prstGeom prst="rect">
            <a:avLst/>
          </a:prstGeom>
        </p:spPr>
        <p:txBody>
          <a:bodyPr vert="horz" wrap="square" lIns="0" tIns="12700" rIns="0" bIns="0" rtlCol="0">
            <a:spAutoFit/>
          </a:bodyPr>
          <a:lstStyle/>
          <a:p>
            <a:pPr marL="12700">
              <a:lnSpc>
                <a:spcPct val="100000"/>
              </a:lnSpc>
              <a:spcBef>
                <a:spcPts val="100"/>
              </a:spcBef>
            </a:pPr>
            <a:r>
              <a:rPr spc="-30" dirty="0"/>
              <a:t>Banco</a:t>
            </a:r>
            <a:r>
              <a:rPr spc="-20" dirty="0"/>
              <a:t> </a:t>
            </a:r>
            <a:r>
              <a:rPr spc="-5" dirty="0"/>
              <a:t>de</a:t>
            </a:r>
            <a:r>
              <a:rPr spc="-20" dirty="0"/>
              <a:t> </a:t>
            </a:r>
            <a:r>
              <a:rPr spc="-30" dirty="0"/>
              <a:t>Dados</a:t>
            </a:r>
            <a:r>
              <a:rPr spc="-15" dirty="0"/>
              <a:t> </a:t>
            </a:r>
            <a:r>
              <a:rPr dirty="0"/>
              <a:t>como</a:t>
            </a:r>
            <a:r>
              <a:rPr spc="-15" dirty="0"/>
              <a:t> </a:t>
            </a:r>
            <a:r>
              <a:rPr spc="-30" dirty="0"/>
              <a:t>um</a:t>
            </a:r>
            <a:r>
              <a:rPr spc="-15" dirty="0"/>
              <a:t> </a:t>
            </a:r>
            <a:r>
              <a:rPr spc="-30" dirty="0"/>
              <a:t>Serviço</a:t>
            </a:r>
          </a:p>
        </p:txBody>
      </p:sp>
      <p:pic>
        <p:nvPicPr>
          <p:cNvPr id="4" name="object 4"/>
          <p:cNvPicPr/>
          <p:nvPr/>
        </p:nvPicPr>
        <p:blipFill>
          <a:blip r:embed="rId2" cstate="print"/>
          <a:stretch>
            <a:fillRect/>
          </a:stretch>
        </p:blipFill>
        <p:spPr>
          <a:xfrm>
            <a:off x="5158100" y="1919075"/>
            <a:ext cx="2488449" cy="2562202"/>
          </a:xfrm>
          <a:prstGeom prst="rect">
            <a:avLst/>
          </a:prstGeom>
        </p:spPr>
      </p:pic>
      <p:sp>
        <p:nvSpPr>
          <p:cNvPr id="5" name="object 5"/>
          <p:cNvSpPr txBox="1"/>
          <p:nvPr/>
        </p:nvSpPr>
        <p:spPr>
          <a:xfrm>
            <a:off x="544925" y="1942951"/>
            <a:ext cx="3475990" cy="2033905"/>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25" dirty="0">
                <a:solidFill>
                  <a:srgbClr val="737373"/>
                </a:solidFill>
                <a:latin typeface="Roboto"/>
                <a:cs typeface="Roboto"/>
              </a:rPr>
              <a:t>Inquilinos</a:t>
            </a:r>
            <a:r>
              <a:rPr sz="1800" spc="-10" dirty="0">
                <a:solidFill>
                  <a:srgbClr val="737373"/>
                </a:solidFill>
                <a:latin typeface="Roboto"/>
                <a:cs typeface="Roboto"/>
              </a:rPr>
              <a:t> </a:t>
            </a:r>
            <a:r>
              <a:rPr sz="1800" spc="-20" dirty="0">
                <a:solidFill>
                  <a:srgbClr val="737373"/>
                </a:solidFill>
                <a:latin typeface="Roboto"/>
                <a:cs typeface="Roboto"/>
              </a:rPr>
              <a:t>contratam</a:t>
            </a:r>
            <a:r>
              <a:rPr sz="1800" dirty="0">
                <a:solidFill>
                  <a:srgbClr val="737373"/>
                </a:solidFill>
                <a:latin typeface="Roboto"/>
                <a:cs typeface="Roboto"/>
              </a:rPr>
              <a:t> </a:t>
            </a:r>
            <a:r>
              <a:rPr sz="1800" spc="-20" dirty="0">
                <a:solidFill>
                  <a:srgbClr val="737373"/>
                </a:solidFill>
                <a:latin typeface="Roboto"/>
                <a:cs typeface="Roboto"/>
              </a:rPr>
              <a:t>serviços</a:t>
            </a:r>
            <a:endParaRPr sz="1800">
              <a:latin typeface="Roboto"/>
              <a:cs typeface="Roboto"/>
            </a:endParaRPr>
          </a:p>
          <a:p>
            <a:pPr marL="469900" marR="195580" indent="-457200">
              <a:lnSpc>
                <a:spcPct val="114599"/>
              </a:lnSpc>
              <a:buFont typeface="MS PGothic"/>
              <a:buChar char="➔"/>
              <a:tabLst>
                <a:tab pos="469265" algn="l"/>
                <a:tab pos="469900" algn="l"/>
              </a:tabLst>
            </a:pPr>
            <a:r>
              <a:rPr sz="1800" spc="-15" dirty="0">
                <a:solidFill>
                  <a:srgbClr val="737373"/>
                </a:solidFill>
                <a:latin typeface="Roboto"/>
                <a:cs typeface="Roboto"/>
              </a:rPr>
              <a:t>Provedor </a:t>
            </a:r>
            <a:r>
              <a:rPr sz="1800" spc="-10" dirty="0">
                <a:solidFill>
                  <a:srgbClr val="737373"/>
                </a:solidFill>
                <a:latin typeface="Roboto"/>
                <a:cs typeface="Roboto"/>
              </a:rPr>
              <a:t>matem </a:t>
            </a:r>
            <a:r>
              <a:rPr sz="1800" spc="-15" dirty="0">
                <a:solidFill>
                  <a:srgbClr val="737373"/>
                </a:solidFill>
                <a:latin typeface="Roboto"/>
                <a:cs typeface="Roboto"/>
              </a:rPr>
              <a:t>bancos </a:t>
            </a:r>
            <a:r>
              <a:rPr sz="1800" spc="-5" dirty="0">
                <a:solidFill>
                  <a:srgbClr val="737373"/>
                </a:solidFill>
                <a:latin typeface="Roboto"/>
                <a:cs typeface="Roboto"/>
              </a:rPr>
              <a:t>de </a:t>
            </a:r>
            <a:r>
              <a:rPr sz="1800" spc="-434" dirty="0">
                <a:solidFill>
                  <a:srgbClr val="737373"/>
                </a:solidFill>
                <a:latin typeface="Roboto"/>
                <a:cs typeface="Roboto"/>
              </a:rPr>
              <a:t> </a:t>
            </a:r>
            <a:r>
              <a:rPr sz="1800" spc="-15" dirty="0">
                <a:solidFill>
                  <a:srgbClr val="737373"/>
                </a:solidFill>
                <a:latin typeface="Roboto"/>
                <a:cs typeface="Roboto"/>
              </a:rPr>
              <a:t>dados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0" dirty="0">
                <a:solidFill>
                  <a:srgbClr val="737373"/>
                </a:solidFill>
                <a:latin typeface="Roboto"/>
                <a:cs typeface="Roboto"/>
              </a:rPr>
              <a:t>O</a:t>
            </a:r>
            <a:r>
              <a:rPr sz="1800" spc="-25" dirty="0">
                <a:solidFill>
                  <a:srgbClr val="737373"/>
                </a:solidFill>
                <a:latin typeface="Roboto"/>
                <a:cs typeface="Roboto"/>
              </a:rPr>
              <a:t> </a:t>
            </a:r>
            <a:r>
              <a:rPr sz="1800" spc="-15" dirty="0">
                <a:solidFill>
                  <a:srgbClr val="737373"/>
                </a:solidFill>
                <a:latin typeface="Roboto"/>
                <a:cs typeface="Roboto"/>
              </a:rPr>
              <a:t>provedor</a:t>
            </a:r>
            <a:r>
              <a:rPr sz="1800" spc="-20" dirty="0">
                <a:solidFill>
                  <a:srgbClr val="737373"/>
                </a:solidFill>
                <a:latin typeface="Roboto"/>
                <a:cs typeface="Roboto"/>
              </a:rPr>
              <a:t> </a:t>
            </a:r>
            <a:r>
              <a:rPr sz="1800" spc="-10" dirty="0">
                <a:solidFill>
                  <a:srgbClr val="737373"/>
                </a:solidFill>
                <a:latin typeface="Roboto"/>
                <a:cs typeface="Roboto"/>
              </a:rPr>
              <a:t>deve</a:t>
            </a:r>
            <a:r>
              <a:rPr sz="1800" spc="-25" dirty="0">
                <a:solidFill>
                  <a:srgbClr val="737373"/>
                </a:solidFill>
                <a:latin typeface="Roboto"/>
                <a:cs typeface="Roboto"/>
              </a:rPr>
              <a:t> garantir:</a:t>
            </a:r>
            <a:endParaRPr sz="1800">
              <a:latin typeface="Roboto"/>
              <a:cs typeface="Roboto"/>
            </a:endParaRPr>
          </a:p>
          <a:p>
            <a:pPr marL="927100" lvl="1" indent="-409575">
              <a:lnSpc>
                <a:spcPct val="100000"/>
              </a:lnSpc>
              <a:spcBef>
                <a:spcPts val="330"/>
              </a:spcBef>
              <a:buFont typeface="MS PGothic"/>
              <a:buChar char="◆"/>
              <a:tabLst>
                <a:tab pos="926465" algn="l"/>
                <a:tab pos="927100" algn="l"/>
              </a:tabLst>
            </a:pPr>
            <a:r>
              <a:rPr sz="1400" spc="-20" dirty="0">
                <a:solidFill>
                  <a:srgbClr val="737373"/>
                </a:solidFill>
                <a:latin typeface="Roboto"/>
                <a:cs typeface="Roboto"/>
              </a:rPr>
              <a:t>Disponibilidade</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5" dirty="0">
                <a:solidFill>
                  <a:srgbClr val="737373"/>
                </a:solidFill>
                <a:latin typeface="Roboto"/>
                <a:cs typeface="Roboto"/>
              </a:rPr>
              <a:t>Desempenho</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5" dirty="0">
                <a:solidFill>
                  <a:srgbClr val="737373"/>
                </a:solidFill>
                <a:latin typeface="Roboto"/>
                <a:cs typeface="Roboto"/>
              </a:rPr>
              <a:t>Qualidade</a:t>
            </a:r>
            <a:r>
              <a:rPr sz="1400" spc="-25" dirty="0">
                <a:solidFill>
                  <a:srgbClr val="737373"/>
                </a:solidFill>
                <a:latin typeface="Roboto"/>
                <a:cs typeface="Roboto"/>
              </a:rPr>
              <a:t> </a:t>
            </a:r>
            <a:r>
              <a:rPr sz="1400" spc="-5" dirty="0">
                <a:solidFill>
                  <a:srgbClr val="737373"/>
                </a:solidFill>
                <a:latin typeface="Roboto"/>
                <a:cs typeface="Roboto"/>
              </a:rPr>
              <a:t>de</a:t>
            </a:r>
            <a:r>
              <a:rPr sz="1400" spc="-25" dirty="0">
                <a:solidFill>
                  <a:srgbClr val="737373"/>
                </a:solidFill>
                <a:latin typeface="Roboto"/>
                <a:cs typeface="Roboto"/>
              </a:rPr>
              <a:t> </a:t>
            </a:r>
            <a:r>
              <a:rPr sz="1400" spc="-15" dirty="0">
                <a:solidFill>
                  <a:srgbClr val="737373"/>
                </a:solidFill>
                <a:latin typeface="Roboto"/>
                <a:cs typeface="Roboto"/>
              </a:rPr>
              <a:t>serviço</a:t>
            </a:r>
            <a:endParaRPr sz="1400">
              <a:latin typeface="Roboto"/>
              <a:cs typeface="Roboto"/>
            </a:endParaRPr>
          </a:p>
        </p:txBody>
      </p:sp>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034" rIns="0" bIns="0" rtlCol="0">
            <a:spAutoFit/>
          </a:bodyPr>
          <a:lstStyle/>
          <a:p>
            <a:pPr marL="12700" marR="5080">
              <a:lnSpc>
                <a:spcPts val="3829"/>
              </a:lnSpc>
              <a:spcBef>
                <a:spcPts val="204"/>
              </a:spcBef>
            </a:pPr>
            <a:r>
              <a:rPr spc="-30" dirty="0"/>
              <a:t>Banco</a:t>
            </a:r>
            <a:r>
              <a:rPr spc="-15" dirty="0"/>
              <a:t> </a:t>
            </a:r>
            <a:r>
              <a:rPr spc="-5" dirty="0"/>
              <a:t>de</a:t>
            </a:r>
            <a:r>
              <a:rPr spc="-15" dirty="0"/>
              <a:t> </a:t>
            </a:r>
            <a:r>
              <a:rPr spc="-30" dirty="0"/>
              <a:t>Dados</a:t>
            </a:r>
            <a:r>
              <a:rPr spc="-10" dirty="0"/>
              <a:t> </a:t>
            </a:r>
            <a:r>
              <a:rPr spc="-30" dirty="0"/>
              <a:t>Independentes</a:t>
            </a:r>
            <a:r>
              <a:rPr spc="-15" dirty="0"/>
              <a:t> </a:t>
            </a:r>
            <a:r>
              <a:rPr spc="20" dirty="0"/>
              <a:t>e</a:t>
            </a:r>
            <a:r>
              <a:rPr spc="-10" dirty="0"/>
              <a:t> </a:t>
            </a:r>
            <a:r>
              <a:rPr spc="-40" dirty="0"/>
              <a:t>Instância </a:t>
            </a:r>
            <a:r>
              <a:rPr spc="-780" dirty="0"/>
              <a:t> </a:t>
            </a:r>
            <a:r>
              <a:rPr spc="-5" dirty="0"/>
              <a:t>de</a:t>
            </a:r>
            <a:r>
              <a:rPr spc="-20" dirty="0"/>
              <a:t> </a:t>
            </a:r>
            <a:r>
              <a:rPr spc="-30" dirty="0"/>
              <a:t>Banco</a:t>
            </a:r>
            <a:r>
              <a:rPr spc="-10" dirty="0"/>
              <a:t> </a:t>
            </a:r>
            <a:r>
              <a:rPr spc="-5" dirty="0"/>
              <a:t>de</a:t>
            </a:r>
            <a:r>
              <a:rPr spc="-15" dirty="0"/>
              <a:t> </a:t>
            </a:r>
            <a:r>
              <a:rPr spc="-30" dirty="0"/>
              <a:t>Dados</a:t>
            </a:r>
            <a:r>
              <a:rPr spc="-10" dirty="0"/>
              <a:t> </a:t>
            </a:r>
            <a:r>
              <a:rPr spc="-25" dirty="0"/>
              <a:t>Independente</a:t>
            </a:r>
          </a:p>
        </p:txBody>
      </p:sp>
      <p:sp>
        <p:nvSpPr>
          <p:cNvPr id="3" name="object 3"/>
          <p:cNvSpPr txBox="1"/>
          <p:nvPr/>
        </p:nvSpPr>
        <p:spPr>
          <a:xfrm>
            <a:off x="8177700" y="4069329"/>
            <a:ext cx="5829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Fonte:</a:t>
            </a:r>
            <a:r>
              <a:rPr sz="1200" spc="-75" dirty="0">
                <a:latin typeface="Arial MT"/>
                <a:cs typeface="Arial MT"/>
              </a:rPr>
              <a:t> </a:t>
            </a:r>
            <a:r>
              <a:rPr sz="1200" dirty="0">
                <a:latin typeface="Arial MT"/>
                <a:cs typeface="Arial MT"/>
              </a:rPr>
              <a:t>2</a:t>
            </a:r>
            <a:endParaRPr sz="1200">
              <a:latin typeface="Arial MT"/>
              <a:cs typeface="Arial MT"/>
            </a:endParaRPr>
          </a:p>
        </p:txBody>
      </p:sp>
      <p:sp>
        <p:nvSpPr>
          <p:cNvPr id="4" name="object 4"/>
          <p:cNvSpPr txBox="1"/>
          <p:nvPr/>
        </p:nvSpPr>
        <p:spPr>
          <a:xfrm>
            <a:off x="544925" y="1942951"/>
            <a:ext cx="3765550" cy="1911350"/>
          </a:xfrm>
          <a:prstGeom prst="rect">
            <a:avLst/>
          </a:prstGeom>
        </p:spPr>
        <p:txBody>
          <a:bodyPr vert="horz" wrap="square" lIns="0" tIns="12700" rIns="0" bIns="0" rtlCol="0">
            <a:spAutoFit/>
          </a:bodyPr>
          <a:lstStyle/>
          <a:p>
            <a:pPr marL="469900" marR="836294" indent="-457200">
              <a:lnSpc>
                <a:spcPct val="114599"/>
              </a:lnSpc>
              <a:spcBef>
                <a:spcPts val="100"/>
              </a:spcBef>
              <a:buFont typeface="MS PGothic"/>
              <a:buChar char="➔"/>
              <a:tabLst>
                <a:tab pos="469265" algn="l"/>
                <a:tab pos="469900" algn="l"/>
              </a:tabLst>
            </a:pPr>
            <a:r>
              <a:rPr sz="1800" spc="-25" dirty="0">
                <a:solidFill>
                  <a:srgbClr val="737373"/>
                </a:solidFill>
                <a:latin typeface="Roboto"/>
                <a:cs typeface="Roboto"/>
              </a:rPr>
              <a:t>Inquilinos</a:t>
            </a:r>
            <a:r>
              <a:rPr sz="1800" spc="-20" dirty="0">
                <a:solidFill>
                  <a:srgbClr val="737373"/>
                </a:solidFill>
                <a:latin typeface="Roboto"/>
                <a:cs typeface="Roboto"/>
              </a:rPr>
              <a:t> compartilham </a:t>
            </a:r>
            <a:r>
              <a:rPr sz="1800" spc="-434" dirty="0">
                <a:solidFill>
                  <a:srgbClr val="737373"/>
                </a:solidFill>
                <a:latin typeface="Roboto"/>
                <a:cs typeface="Roboto"/>
              </a:rPr>
              <a:t> </a:t>
            </a:r>
            <a:r>
              <a:rPr sz="1800" spc="-20" dirty="0">
                <a:solidFill>
                  <a:srgbClr val="737373"/>
                </a:solidFill>
                <a:latin typeface="Roboto"/>
                <a:cs typeface="Roboto"/>
              </a:rPr>
              <a:t>hardware</a:t>
            </a:r>
            <a:endParaRPr sz="1800">
              <a:latin typeface="Roboto"/>
              <a:cs typeface="Roboto"/>
            </a:endParaRPr>
          </a:p>
          <a:p>
            <a:pPr marL="469900" marR="106045" indent="-457200">
              <a:lnSpc>
                <a:spcPct val="114599"/>
              </a:lnSpc>
              <a:buFont typeface="MS PGothic"/>
              <a:buChar char="➔"/>
              <a:tabLst>
                <a:tab pos="469265" algn="l"/>
                <a:tab pos="469900" algn="l"/>
              </a:tabLst>
            </a:pPr>
            <a:r>
              <a:rPr sz="1800" spc="-15" dirty="0">
                <a:solidFill>
                  <a:srgbClr val="737373"/>
                </a:solidFill>
                <a:latin typeface="Roboto"/>
                <a:cs typeface="Roboto"/>
              </a:rPr>
              <a:t>Provedor executa </a:t>
            </a:r>
            <a:r>
              <a:rPr sz="1800" spc="-25" dirty="0">
                <a:solidFill>
                  <a:srgbClr val="737373"/>
                </a:solidFill>
                <a:latin typeface="Roboto"/>
                <a:cs typeface="Roboto"/>
              </a:rPr>
              <a:t>instâncias</a:t>
            </a:r>
            <a:r>
              <a:rPr sz="1800" spc="-15" dirty="0">
                <a:solidFill>
                  <a:srgbClr val="737373"/>
                </a:solidFill>
                <a:latin typeface="Roboto"/>
                <a:cs typeface="Roboto"/>
              </a:rPr>
              <a:t> </a:t>
            </a:r>
            <a:r>
              <a:rPr sz="1800" spc="-10" dirty="0">
                <a:solidFill>
                  <a:srgbClr val="737373"/>
                </a:solidFill>
                <a:latin typeface="Roboto"/>
                <a:cs typeface="Roboto"/>
              </a:rPr>
              <a:t>do </a:t>
            </a:r>
            <a:r>
              <a:rPr sz="1800" spc="-430" dirty="0">
                <a:solidFill>
                  <a:srgbClr val="737373"/>
                </a:solidFill>
                <a:latin typeface="Roboto"/>
                <a:cs typeface="Roboto"/>
              </a:rPr>
              <a:t> </a:t>
            </a:r>
            <a:r>
              <a:rPr sz="1800" spc="-15" dirty="0">
                <a:solidFill>
                  <a:srgbClr val="737373"/>
                </a:solidFill>
                <a:latin typeface="Roboto"/>
                <a:cs typeface="Roboto"/>
              </a:rPr>
              <a:t>banco</a:t>
            </a:r>
            <a:r>
              <a:rPr sz="1800" spc="-20" dirty="0">
                <a:solidFill>
                  <a:srgbClr val="737373"/>
                </a:solidFill>
                <a:latin typeface="Roboto"/>
                <a:cs typeface="Roboto"/>
              </a:rPr>
              <a:t> </a:t>
            </a:r>
            <a:r>
              <a:rPr sz="1800" spc="-5" dirty="0">
                <a:solidFill>
                  <a:srgbClr val="737373"/>
                </a:solidFill>
                <a:latin typeface="Roboto"/>
                <a:cs typeface="Roboto"/>
              </a:rPr>
              <a:t>de</a:t>
            </a:r>
            <a:r>
              <a:rPr sz="1800" spc="-20" dirty="0">
                <a:solidFill>
                  <a:srgbClr val="737373"/>
                </a:solidFill>
                <a:latin typeface="Roboto"/>
                <a:cs typeface="Roboto"/>
              </a:rPr>
              <a:t> </a:t>
            </a:r>
            <a:r>
              <a:rPr sz="1800" spc="-15" dirty="0">
                <a:solidFill>
                  <a:srgbClr val="737373"/>
                </a:solidFill>
                <a:latin typeface="Roboto"/>
                <a:cs typeface="Roboto"/>
              </a:rPr>
              <a:t>dados</a:t>
            </a:r>
            <a:r>
              <a:rPr sz="1800" spc="-20" dirty="0">
                <a:solidFill>
                  <a:srgbClr val="737373"/>
                </a:solidFill>
                <a:latin typeface="Roboto"/>
                <a:cs typeface="Roboto"/>
              </a:rPr>
              <a:t> </a:t>
            </a:r>
            <a:r>
              <a:rPr sz="1800" spc="-15" dirty="0">
                <a:solidFill>
                  <a:srgbClr val="737373"/>
                </a:solidFill>
                <a:latin typeface="Roboto"/>
                <a:cs typeface="Roboto"/>
              </a:rPr>
              <a:t>independente</a:t>
            </a:r>
            <a:endParaRPr sz="1800">
              <a:latin typeface="Roboto"/>
              <a:cs typeface="Roboto"/>
            </a:endParaRPr>
          </a:p>
          <a:p>
            <a:pPr marL="469900" marR="5080" indent="-457200">
              <a:lnSpc>
                <a:spcPct val="114599"/>
              </a:lnSpc>
              <a:buFont typeface="MS PGothic"/>
              <a:buChar char="➔"/>
              <a:tabLst>
                <a:tab pos="469265" algn="l"/>
                <a:tab pos="469900" algn="l"/>
              </a:tabLst>
            </a:pPr>
            <a:r>
              <a:rPr sz="1800" spc="-5" dirty="0">
                <a:solidFill>
                  <a:srgbClr val="737373"/>
                </a:solidFill>
                <a:latin typeface="Roboto"/>
                <a:cs typeface="Roboto"/>
              </a:rPr>
              <a:t>Cada</a:t>
            </a:r>
            <a:r>
              <a:rPr sz="1800" spc="-20" dirty="0">
                <a:solidFill>
                  <a:srgbClr val="737373"/>
                </a:solidFill>
                <a:latin typeface="Roboto"/>
                <a:cs typeface="Roboto"/>
              </a:rPr>
              <a:t> </a:t>
            </a:r>
            <a:r>
              <a:rPr sz="1800" spc="-25" dirty="0">
                <a:solidFill>
                  <a:srgbClr val="737373"/>
                </a:solidFill>
                <a:latin typeface="Roboto"/>
                <a:cs typeface="Roboto"/>
              </a:rPr>
              <a:t>inquilino</a:t>
            </a:r>
            <a:r>
              <a:rPr sz="1800" spc="-15" dirty="0">
                <a:solidFill>
                  <a:srgbClr val="737373"/>
                </a:solidFill>
                <a:latin typeface="Roboto"/>
                <a:cs typeface="Roboto"/>
              </a:rPr>
              <a:t> </a:t>
            </a:r>
            <a:r>
              <a:rPr sz="1800" spc="-20" dirty="0">
                <a:solidFill>
                  <a:srgbClr val="737373"/>
                </a:solidFill>
                <a:latin typeface="Roboto"/>
                <a:cs typeface="Roboto"/>
              </a:rPr>
              <a:t>cria</a:t>
            </a:r>
            <a:r>
              <a:rPr sz="1800" spc="-10" dirty="0">
                <a:solidFill>
                  <a:srgbClr val="737373"/>
                </a:solidFill>
                <a:latin typeface="Roboto"/>
                <a:cs typeface="Roboto"/>
              </a:rPr>
              <a:t> </a:t>
            </a:r>
            <a:r>
              <a:rPr sz="1800" spc="-15" dirty="0">
                <a:solidFill>
                  <a:srgbClr val="737373"/>
                </a:solidFill>
                <a:latin typeface="Roboto"/>
                <a:cs typeface="Roboto"/>
              </a:rPr>
              <a:t>seu banco</a:t>
            </a:r>
            <a:r>
              <a:rPr sz="1800" spc="-10" dirty="0">
                <a:solidFill>
                  <a:srgbClr val="737373"/>
                </a:solidFill>
                <a:latin typeface="Roboto"/>
                <a:cs typeface="Roboto"/>
              </a:rPr>
              <a:t> </a:t>
            </a:r>
            <a:r>
              <a:rPr sz="1800" spc="-5" dirty="0">
                <a:solidFill>
                  <a:srgbClr val="737373"/>
                </a:solidFill>
                <a:latin typeface="Roboto"/>
                <a:cs typeface="Roboto"/>
              </a:rPr>
              <a:t>de </a:t>
            </a:r>
            <a:r>
              <a:rPr sz="1800" spc="-430" dirty="0">
                <a:solidFill>
                  <a:srgbClr val="737373"/>
                </a:solidFill>
                <a:latin typeface="Roboto"/>
                <a:cs typeface="Roboto"/>
              </a:rPr>
              <a:t> </a:t>
            </a:r>
            <a:r>
              <a:rPr sz="1800" spc="-15" dirty="0">
                <a:solidFill>
                  <a:srgbClr val="737373"/>
                </a:solidFill>
                <a:latin typeface="Roboto"/>
                <a:cs typeface="Roboto"/>
              </a:rPr>
              <a:t>dados</a:t>
            </a:r>
            <a:endParaRPr sz="1800">
              <a:latin typeface="Roboto"/>
              <a:cs typeface="Roboto"/>
            </a:endParaRPr>
          </a:p>
        </p:txBody>
      </p:sp>
      <p:pic>
        <p:nvPicPr>
          <p:cNvPr id="5" name="object 5"/>
          <p:cNvPicPr/>
          <p:nvPr/>
        </p:nvPicPr>
        <p:blipFill>
          <a:blip r:embed="rId2" cstate="print"/>
          <a:stretch>
            <a:fillRect/>
          </a:stretch>
        </p:blipFill>
        <p:spPr>
          <a:xfrm>
            <a:off x="5112425" y="2074875"/>
            <a:ext cx="2858024" cy="2157026"/>
          </a:xfrm>
          <a:prstGeom prst="rect">
            <a:avLst/>
          </a:prstGeom>
        </p:spPr>
      </p:pic>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15" dirty="0">
                <a:solidFill>
                  <a:srgbClr val="737373"/>
                </a:solidFill>
              </a:rPr>
              <a:t>Chaina</a:t>
            </a:r>
            <a:r>
              <a:rPr spc="-50" dirty="0">
                <a:solidFill>
                  <a:srgbClr val="737373"/>
                </a:solidFill>
              </a:rPr>
              <a:t> </a:t>
            </a:r>
            <a:r>
              <a:rPr spc="-15" dirty="0">
                <a:solidFill>
                  <a:srgbClr val="737373"/>
                </a:solidFill>
              </a:rPr>
              <a:t>Oliveira</a:t>
            </a:r>
          </a:p>
        </p:txBody>
      </p:sp>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5" dirty="0"/>
              <a:t>17</a:t>
            </a:fld>
            <a:endParaRPr spc="-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420194"/>
            <a:ext cx="6827520" cy="998855"/>
          </a:xfrm>
          <a:prstGeom prst="rect">
            <a:avLst/>
          </a:prstGeom>
        </p:spPr>
        <p:txBody>
          <a:bodyPr vert="horz" wrap="square" lIns="0" tIns="26034" rIns="0" bIns="0" rtlCol="0">
            <a:spAutoFit/>
          </a:bodyPr>
          <a:lstStyle/>
          <a:p>
            <a:pPr marL="12700" marR="5080">
              <a:lnSpc>
                <a:spcPts val="3829"/>
              </a:lnSpc>
              <a:spcBef>
                <a:spcPts val="204"/>
              </a:spcBef>
            </a:pPr>
            <a:r>
              <a:rPr spc="-20" dirty="0"/>
              <a:t>Tabelas</a:t>
            </a:r>
            <a:r>
              <a:rPr spc="-15" dirty="0"/>
              <a:t> </a:t>
            </a:r>
            <a:r>
              <a:rPr spc="-30" dirty="0"/>
              <a:t>Independentes</a:t>
            </a:r>
            <a:r>
              <a:rPr spc="-20" dirty="0"/>
              <a:t> </a:t>
            </a:r>
            <a:r>
              <a:rPr spc="20" dirty="0"/>
              <a:t>e</a:t>
            </a:r>
            <a:r>
              <a:rPr spc="-15" dirty="0"/>
              <a:t> </a:t>
            </a:r>
            <a:r>
              <a:rPr spc="-40" dirty="0"/>
              <a:t>Instância</a:t>
            </a:r>
            <a:r>
              <a:rPr spc="-20" dirty="0"/>
              <a:t> </a:t>
            </a:r>
            <a:r>
              <a:rPr spc="-10" dirty="0"/>
              <a:t>de </a:t>
            </a:r>
            <a:r>
              <a:rPr spc="-780" dirty="0"/>
              <a:t> </a:t>
            </a:r>
            <a:r>
              <a:rPr spc="-30" dirty="0"/>
              <a:t>Banco</a:t>
            </a:r>
            <a:r>
              <a:rPr spc="-15" dirty="0"/>
              <a:t> </a:t>
            </a:r>
            <a:r>
              <a:rPr spc="-5" dirty="0"/>
              <a:t>de</a:t>
            </a:r>
            <a:r>
              <a:rPr spc="-20" dirty="0"/>
              <a:t> </a:t>
            </a:r>
            <a:r>
              <a:rPr spc="-30" dirty="0"/>
              <a:t>Dados</a:t>
            </a:r>
            <a:r>
              <a:rPr spc="-15" dirty="0"/>
              <a:t> </a:t>
            </a:r>
            <a:r>
              <a:rPr spc="-20" dirty="0"/>
              <a:t>Compartilhados</a:t>
            </a:r>
          </a:p>
        </p:txBody>
      </p:sp>
      <p:sp>
        <p:nvSpPr>
          <p:cNvPr id="4" name="object 4"/>
          <p:cNvSpPr txBox="1"/>
          <p:nvPr/>
        </p:nvSpPr>
        <p:spPr>
          <a:xfrm>
            <a:off x="544925" y="1942951"/>
            <a:ext cx="3458210" cy="1911350"/>
          </a:xfrm>
          <a:prstGeom prst="rect">
            <a:avLst/>
          </a:prstGeom>
        </p:spPr>
        <p:txBody>
          <a:bodyPr vert="horz" wrap="square" lIns="0" tIns="12700" rIns="0" bIns="0" rtlCol="0">
            <a:spAutoFit/>
          </a:bodyPr>
          <a:lstStyle/>
          <a:p>
            <a:pPr marL="469900" marR="528955" indent="-457200">
              <a:lnSpc>
                <a:spcPct val="114599"/>
              </a:lnSpc>
              <a:spcBef>
                <a:spcPts val="100"/>
              </a:spcBef>
              <a:buFont typeface="MS PGothic"/>
              <a:buChar char="➔"/>
              <a:tabLst>
                <a:tab pos="469265" algn="l"/>
                <a:tab pos="469900" algn="l"/>
              </a:tabLst>
            </a:pPr>
            <a:r>
              <a:rPr sz="1800" spc="-25" dirty="0">
                <a:solidFill>
                  <a:srgbClr val="737373"/>
                </a:solidFill>
                <a:latin typeface="Roboto"/>
                <a:cs typeface="Roboto"/>
              </a:rPr>
              <a:t>Inquilinos</a:t>
            </a:r>
            <a:r>
              <a:rPr sz="1800" spc="-20" dirty="0">
                <a:solidFill>
                  <a:srgbClr val="737373"/>
                </a:solidFill>
                <a:latin typeface="Roboto"/>
                <a:cs typeface="Roboto"/>
              </a:rPr>
              <a:t> compartilham </a:t>
            </a:r>
            <a:r>
              <a:rPr sz="1800" spc="-434" dirty="0">
                <a:solidFill>
                  <a:srgbClr val="737373"/>
                </a:solidFill>
                <a:latin typeface="Roboto"/>
                <a:cs typeface="Roboto"/>
              </a:rPr>
              <a:t> </a:t>
            </a:r>
            <a:r>
              <a:rPr sz="1800" spc="-20" dirty="0">
                <a:solidFill>
                  <a:srgbClr val="737373"/>
                </a:solidFill>
                <a:latin typeface="Roboto"/>
                <a:cs typeface="Roboto"/>
              </a:rPr>
              <a:t>hardware </a:t>
            </a:r>
            <a:r>
              <a:rPr sz="1800" spc="10" dirty="0">
                <a:solidFill>
                  <a:srgbClr val="737373"/>
                </a:solidFill>
                <a:latin typeface="Roboto"/>
                <a:cs typeface="Roboto"/>
              </a:rPr>
              <a:t>e</a:t>
            </a:r>
            <a:r>
              <a:rPr sz="1800" spc="-15" dirty="0">
                <a:solidFill>
                  <a:srgbClr val="737373"/>
                </a:solidFill>
                <a:latin typeface="Roboto"/>
                <a:cs typeface="Roboto"/>
              </a:rPr>
              <a:t> </a:t>
            </a:r>
            <a:r>
              <a:rPr sz="1800" spc="-25" dirty="0">
                <a:solidFill>
                  <a:srgbClr val="737373"/>
                </a:solidFill>
                <a:latin typeface="Roboto"/>
                <a:cs typeface="Roboto"/>
              </a:rPr>
              <a:t>instâncias</a:t>
            </a:r>
            <a:endParaRPr sz="1800">
              <a:latin typeface="Roboto"/>
              <a:cs typeface="Roboto"/>
            </a:endParaRPr>
          </a:p>
          <a:p>
            <a:pPr marL="469900" marR="307340" indent="-457200">
              <a:lnSpc>
                <a:spcPct val="114599"/>
              </a:lnSpc>
              <a:buFont typeface="MS PGothic"/>
              <a:buChar char="➔"/>
              <a:tabLst>
                <a:tab pos="469265" algn="l"/>
                <a:tab pos="469900" algn="l"/>
              </a:tabLst>
            </a:pPr>
            <a:r>
              <a:rPr sz="1800" spc="-15" dirty="0">
                <a:solidFill>
                  <a:srgbClr val="737373"/>
                </a:solidFill>
                <a:latin typeface="Roboto"/>
                <a:cs typeface="Roboto"/>
              </a:rPr>
              <a:t>Provedor mantem base </a:t>
            </a:r>
            <a:r>
              <a:rPr sz="1800" spc="-5" dirty="0">
                <a:solidFill>
                  <a:srgbClr val="737373"/>
                </a:solidFill>
                <a:latin typeface="Roboto"/>
                <a:cs typeface="Roboto"/>
              </a:rPr>
              <a:t>de </a:t>
            </a:r>
            <a:r>
              <a:rPr sz="1800" spc="-434" dirty="0">
                <a:solidFill>
                  <a:srgbClr val="737373"/>
                </a:solidFill>
                <a:latin typeface="Roboto"/>
                <a:cs typeface="Roboto"/>
              </a:rPr>
              <a:t> </a:t>
            </a:r>
            <a:r>
              <a:rPr sz="1800" spc="-15" dirty="0">
                <a:solidFill>
                  <a:srgbClr val="737373"/>
                </a:solidFill>
                <a:latin typeface="Roboto"/>
                <a:cs typeface="Roboto"/>
              </a:rPr>
              <a:t>dados </a:t>
            </a:r>
            <a:r>
              <a:rPr sz="1800" spc="-20" dirty="0">
                <a:solidFill>
                  <a:srgbClr val="737373"/>
                </a:solidFill>
                <a:latin typeface="Roboto"/>
                <a:cs typeface="Roboto"/>
              </a:rPr>
              <a:t>compartilhada</a:t>
            </a:r>
            <a:endParaRPr sz="1800">
              <a:latin typeface="Roboto"/>
              <a:cs typeface="Roboto"/>
            </a:endParaRPr>
          </a:p>
          <a:p>
            <a:pPr marL="469900" marR="5080" indent="-457200">
              <a:lnSpc>
                <a:spcPct val="114599"/>
              </a:lnSpc>
              <a:buFont typeface="MS PGothic"/>
              <a:buChar char="➔"/>
              <a:tabLst>
                <a:tab pos="469265" algn="l"/>
                <a:tab pos="469900" algn="l"/>
              </a:tabLst>
            </a:pPr>
            <a:r>
              <a:rPr sz="1800" spc="-5" dirty="0">
                <a:solidFill>
                  <a:srgbClr val="737373"/>
                </a:solidFill>
                <a:latin typeface="Roboto"/>
                <a:cs typeface="Roboto"/>
              </a:rPr>
              <a:t>Cada</a:t>
            </a:r>
            <a:r>
              <a:rPr sz="1800" spc="-15" dirty="0">
                <a:solidFill>
                  <a:srgbClr val="737373"/>
                </a:solidFill>
                <a:latin typeface="Roboto"/>
                <a:cs typeface="Roboto"/>
              </a:rPr>
              <a:t> </a:t>
            </a:r>
            <a:r>
              <a:rPr sz="1800" spc="-25" dirty="0">
                <a:solidFill>
                  <a:srgbClr val="737373"/>
                </a:solidFill>
                <a:latin typeface="Roboto"/>
                <a:cs typeface="Roboto"/>
              </a:rPr>
              <a:t>inquilino</a:t>
            </a:r>
            <a:r>
              <a:rPr sz="1800" spc="-15" dirty="0">
                <a:solidFill>
                  <a:srgbClr val="737373"/>
                </a:solidFill>
                <a:latin typeface="Roboto"/>
                <a:cs typeface="Roboto"/>
              </a:rPr>
              <a:t> </a:t>
            </a:r>
            <a:r>
              <a:rPr sz="1800" spc="-25" dirty="0">
                <a:solidFill>
                  <a:srgbClr val="737373"/>
                </a:solidFill>
                <a:latin typeface="Roboto"/>
                <a:cs typeface="Roboto"/>
              </a:rPr>
              <a:t>usa</a:t>
            </a:r>
            <a:r>
              <a:rPr sz="1800" spc="-10" dirty="0">
                <a:solidFill>
                  <a:srgbClr val="737373"/>
                </a:solidFill>
                <a:latin typeface="Roboto"/>
                <a:cs typeface="Roboto"/>
              </a:rPr>
              <a:t> </a:t>
            </a:r>
            <a:r>
              <a:rPr sz="1800" spc="-15" dirty="0">
                <a:solidFill>
                  <a:srgbClr val="737373"/>
                </a:solidFill>
                <a:latin typeface="Roboto"/>
                <a:cs typeface="Roboto"/>
              </a:rPr>
              <a:t>esquemas </a:t>
            </a:r>
            <a:r>
              <a:rPr sz="1800" spc="-430" dirty="0">
                <a:solidFill>
                  <a:srgbClr val="737373"/>
                </a:solidFill>
                <a:latin typeface="Roboto"/>
                <a:cs typeface="Roboto"/>
              </a:rPr>
              <a:t> </a:t>
            </a:r>
            <a:r>
              <a:rPr sz="1800" spc="-20" dirty="0">
                <a:solidFill>
                  <a:srgbClr val="737373"/>
                </a:solidFill>
                <a:latin typeface="Roboto"/>
                <a:cs typeface="Roboto"/>
              </a:rPr>
              <a:t>privados</a:t>
            </a:r>
            <a:r>
              <a:rPr sz="1800" spc="-10" dirty="0">
                <a:solidFill>
                  <a:srgbClr val="737373"/>
                </a:solidFill>
                <a:latin typeface="Roboto"/>
                <a:cs typeface="Roboto"/>
              </a:rPr>
              <a:t> </a:t>
            </a:r>
            <a:r>
              <a:rPr sz="1800" spc="-5" dirty="0">
                <a:solidFill>
                  <a:srgbClr val="737373"/>
                </a:solidFill>
                <a:latin typeface="Roboto"/>
                <a:cs typeface="Roboto"/>
              </a:rPr>
              <a:t>do</a:t>
            </a:r>
            <a:r>
              <a:rPr sz="1800" spc="-15" dirty="0">
                <a:solidFill>
                  <a:srgbClr val="737373"/>
                </a:solidFill>
                <a:latin typeface="Roboto"/>
                <a:cs typeface="Roboto"/>
              </a:rPr>
              <a:t> banco</a:t>
            </a:r>
            <a:endParaRPr sz="1800">
              <a:latin typeface="Roboto"/>
              <a:cs typeface="Roboto"/>
            </a:endParaRPr>
          </a:p>
        </p:txBody>
      </p:sp>
      <p:pic>
        <p:nvPicPr>
          <p:cNvPr id="5" name="object 5"/>
          <p:cNvPicPr/>
          <p:nvPr/>
        </p:nvPicPr>
        <p:blipFill>
          <a:blip r:embed="rId2" cstate="print"/>
          <a:stretch>
            <a:fillRect/>
          </a:stretch>
        </p:blipFill>
        <p:spPr>
          <a:xfrm>
            <a:off x="5479975" y="1955001"/>
            <a:ext cx="2166595" cy="2583702"/>
          </a:xfrm>
          <a:prstGeom prst="rect">
            <a:avLst/>
          </a:prstGeom>
        </p:spPr>
      </p:pic>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034" rIns="0" bIns="0" rtlCol="0">
            <a:spAutoFit/>
          </a:bodyPr>
          <a:lstStyle/>
          <a:p>
            <a:pPr marL="12700" marR="5080">
              <a:lnSpc>
                <a:spcPts val="3829"/>
              </a:lnSpc>
              <a:spcBef>
                <a:spcPts val="204"/>
              </a:spcBef>
            </a:pPr>
            <a:r>
              <a:rPr spc="-20" dirty="0"/>
              <a:t>Tabelas</a:t>
            </a:r>
            <a:r>
              <a:rPr spc="-15" dirty="0"/>
              <a:t> </a:t>
            </a:r>
            <a:r>
              <a:rPr spc="-30" dirty="0"/>
              <a:t>Compartilhadas</a:t>
            </a:r>
            <a:r>
              <a:rPr spc="-15" dirty="0"/>
              <a:t> </a:t>
            </a:r>
            <a:r>
              <a:rPr spc="20" dirty="0"/>
              <a:t>e</a:t>
            </a:r>
            <a:r>
              <a:rPr spc="-15" dirty="0"/>
              <a:t> </a:t>
            </a:r>
            <a:r>
              <a:rPr spc="-40" dirty="0"/>
              <a:t>Instância</a:t>
            </a:r>
            <a:r>
              <a:rPr spc="-15" dirty="0"/>
              <a:t> </a:t>
            </a:r>
            <a:r>
              <a:rPr spc="-10" dirty="0"/>
              <a:t>de </a:t>
            </a:r>
            <a:r>
              <a:rPr spc="-780" dirty="0"/>
              <a:t> </a:t>
            </a:r>
            <a:r>
              <a:rPr spc="-30" dirty="0"/>
              <a:t>Banco</a:t>
            </a:r>
            <a:r>
              <a:rPr spc="-15" dirty="0"/>
              <a:t> </a:t>
            </a:r>
            <a:r>
              <a:rPr spc="-5" dirty="0"/>
              <a:t>de</a:t>
            </a:r>
            <a:r>
              <a:rPr spc="-20" dirty="0"/>
              <a:t> </a:t>
            </a:r>
            <a:r>
              <a:rPr spc="-30" dirty="0"/>
              <a:t>Dados</a:t>
            </a:r>
            <a:r>
              <a:rPr spc="-15" dirty="0"/>
              <a:t> </a:t>
            </a:r>
            <a:r>
              <a:rPr spc="-20" dirty="0"/>
              <a:t>Compartilhados</a:t>
            </a:r>
          </a:p>
        </p:txBody>
      </p:sp>
      <p:sp>
        <p:nvSpPr>
          <p:cNvPr id="4" name="object 4"/>
          <p:cNvSpPr txBox="1"/>
          <p:nvPr/>
        </p:nvSpPr>
        <p:spPr>
          <a:xfrm>
            <a:off x="544925" y="1942951"/>
            <a:ext cx="3734435" cy="1911350"/>
          </a:xfrm>
          <a:prstGeom prst="rect">
            <a:avLst/>
          </a:prstGeom>
        </p:spPr>
        <p:txBody>
          <a:bodyPr vert="horz" wrap="square" lIns="0" tIns="12700" rIns="0" bIns="0" rtlCol="0">
            <a:spAutoFit/>
          </a:bodyPr>
          <a:lstStyle/>
          <a:p>
            <a:pPr marL="469900" marR="5080" indent="-457200">
              <a:lnSpc>
                <a:spcPct val="114599"/>
              </a:lnSpc>
              <a:spcBef>
                <a:spcPts val="100"/>
              </a:spcBef>
              <a:buFont typeface="MS PGothic"/>
              <a:buChar char="➔"/>
              <a:tabLst>
                <a:tab pos="469265" algn="l"/>
                <a:tab pos="469900" algn="l"/>
              </a:tabLst>
            </a:pPr>
            <a:r>
              <a:rPr sz="1800" spc="-25" dirty="0">
                <a:solidFill>
                  <a:srgbClr val="737373"/>
                </a:solidFill>
                <a:latin typeface="Roboto"/>
                <a:cs typeface="Roboto"/>
              </a:rPr>
              <a:t>Inquilinos</a:t>
            </a:r>
            <a:r>
              <a:rPr sz="1800" dirty="0">
                <a:solidFill>
                  <a:srgbClr val="737373"/>
                </a:solidFill>
                <a:latin typeface="Roboto"/>
                <a:cs typeface="Roboto"/>
              </a:rPr>
              <a:t> </a:t>
            </a:r>
            <a:r>
              <a:rPr sz="1800" spc="-20" dirty="0">
                <a:solidFill>
                  <a:srgbClr val="737373"/>
                </a:solidFill>
                <a:latin typeface="Roboto"/>
                <a:cs typeface="Roboto"/>
              </a:rPr>
              <a:t>compartilham</a:t>
            </a:r>
            <a:r>
              <a:rPr sz="1800" spc="10" dirty="0">
                <a:solidFill>
                  <a:srgbClr val="737373"/>
                </a:solidFill>
                <a:latin typeface="Roboto"/>
                <a:cs typeface="Roboto"/>
              </a:rPr>
              <a:t> </a:t>
            </a:r>
            <a:r>
              <a:rPr sz="1800" spc="-20" dirty="0">
                <a:solidFill>
                  <a:srgbClr val="737373"/>
                </a:solidFill>
                <a:latin typeface="Roboto"/>
                <a:cs typeface="Roboto"/>
              </a:rPr>
              <a:t>tabelas </a:t>
            </a:r>
            <a:r>
              <a:rPr sz="1800" spc="-434" dirty="0">
                <a:solidFill>
                  <a:srgbClr val="737373"/>
                </a:solidFill>
                <a:latin typeface="Roboto"/>
                <a:cs typeface="Roboto"/>
              </a:rPr>
              <a:t> </a:t>
            </a:r>
            <a:r>
              <a:rPr sz="1800" spc="10" dirty="0">
                <a:solidFill>
                  <a:srgbClr val="737373"/>
                </a:solidFill>
                <a:latin typeface="Roboto"/>
                <a:cs typeface="Roboto"/>
              </a:rPr>
              <a:t>e</a:t>
            </a:r>
            <a:r>
              <a:rPr sz="1800" spc="-15" dirty="0">
                <a:solidFill>
                  <a:srgbClr val="737373"/>
                </a:solidFill>
                <a:latin typeface="Roboto"/>
                <a:cs typeface="Roboto"/>
              </a:rPr>
              <a:t> </a:t>
            </a:r>
            <a:r>
              <a:rPr sz="1800" spc="-25" dirty="0">
                <a:solidFill>
                  <a:srgbClr val="737373"/>
                </a:solidFill>
                <a:latin typeface="Roboto"/>
                <a:cs typeface="Roboto"/>
              </a:rPr>
              <a:t>instâncias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Provedor</a:t>
            </a:r>
            <a:r>
              <a:rPr sz="1800" spc="-25" dirty="0">
                <a:solidFill>
                  <a:srgbClr val="737373"/>
                </a:solidFill>
                <a:latin typeface="Roboto"/>
                <a:cs typeface="Roboto"/>
              </a:rPr>
              <a:t> </a:t>
            </a:r>
            <a:r>
              <a:rPr sz="1800" spc="-20" dirty="0">
                <a:solidFill>
                  <a:srgbClr val="737373"/>
                </a:solidFill>
                <a:latin typeface="Roboto"/>
                <a:cs typeface="Roboto"/>
              </a:rPr>
              <a:t>cria</a:t>
            </a:r>
            <a:r>
              <a:rPr sz="1800" spc="-15" dirty="0">
                <a:solidFill>
                  <a:srgbClr val="737373"/>
                </a:solidFill>
                <a:latin typeface="Roboto"/>
                <a:cs typeface="Roboto"/>
              </a:rPr>
              <a:t> tabelas</a:t>
            </a:r>
            <a:r>
              <a:rPr sz="1800" spc="-20" dirty="0">
                <a:solidFill>
                  <a:srgbClr val="737373"/>
                </a:solidFill>
                <a:latin typeface="Roboto"/>
                <a:cs typeface="Roboto"/>
              </a:rPr>
              <a:t> </a:t>
            </a:r>
            <a:r>
              <a:rPr sz="1800" spc="-25" dirty="0">
                <a:solidFill>
                  <a:srgbClr val="737373"/>
                </a:solidFill>
                <a:latin typeface="Roboto"/>
                <a:cs typeface="Roboto"/>
              </a:rPr>
              <a:t>vazias</a:t>
            </a:r>
            <a:endParaRPr sz="1800">
              <a:latin typeface="Roboto"/>
              <a:cs typeface="Roboto"/>
            </a:endParaRPr>
          </a:p>
          <a:p>
            <a:pPr marL="469900" marR="387985" indent="-457200">
              <a:lnSpc>
                <a:spcPct val="114599"/>
              </a:lnSpc>
              <a:buFont typeface="MS PGothic"/>
              <a:buChar char="➔"/>
              <a:tabLst>
                <a:tab pos="469265" algn="l"/>
                <a:tab pos="469900" algn="l"/>
              </a:tabLst>
            </a:pPr>
            <a:r>
              <a:rPr sz="1800" spc="-5" dirty="0">
                <a:solidFill>
                  <a:srgbClr val="737373"/>
                </a:solidFill>
                <a:latin typeface="Roboto"/>
                <a:cs typeface="Roboto"/>
              </a:rPr>
              <a:t>Os </a:t>
            </a:r>
            <a:r>
              <a:rPr sz="1800" spc="-25" dirty="0">
                <a:solidFill>
                  <a:srgbClr val="737373"/>
                </a:solidFill>
                <a:latin typeface="Roboto"/>
                <a:cs typeface="Roboto"/>
              </a:rPr>
              <a:t>inquilinos </a:t>
            </a:r>
            <a:r>
              <a:rPr sz="1800" spc="-15" dirty="0">
                <a:solidFill>
                  <a:srgbClr val="737373"/>
                </a:solidFill>
                <a:latin typeface="Roboto"/>
                <a:cs typeface="Roboto"/>
              </a:rPr>
              <a:t>armazenam </a:t>
            </a:r>
            <a:r>
              <a:rPr sz="1800" spc="-20" dirty="0">
                <a:solidFill>
                  <a:srgbClr val="737373"/>
                </a:solidFill>
                <a:latin typeface="Roboto"/>
                <a:cs typeface="Roboto"/>
              </a:rPr>
              <a:t>as </a:t>
            </a:r>
            <a:r>
              <a:rPr sz="1800" spc="-434" dirty="0">
                <a:solidFill>
                  <a:srgbClr val="737373"/>
                </a:solidFill>
                <a:latin typeface="Roboto"/>
                <a:cs typeface="Roboto"/>
              </a:rPr>
              <a:t> </a:t>
            </a:r>
            <a:r>
              <a:rPr sz="1800" spc="-25" dirty="0">
                <a:solidFill>
                  <a:srgbClr val="737373"/>
                </a:solidFill>
                <a:latin typeface="Roboto"/>
                <a:cs typeface="Roboto"/>
              </a:rPr>
              <a:t>tuplas</a:t>
            </a:r>
            <a:r>
              <a:rPr sz="1800" spc="-15" dirty="0">
                <a:solidFill>
                  <a:srgbClr val="737373"/>
                </a:solidFill>
                <a:latin typeface="Roboto"/>
                <a:cs typeface="Roboto"/>
              </a:rPr>
              <a:t> </a:t>
            </a:r>
            <a:r>
              <a:rPr sz="1800" spc="-25" dirty="0">
                <a:solidFill>
                  <a:srgbClr val="737373"/>
                </a:solidFill>
                <a:latin typeface="Roboto"/>
                <a:cs typeface="Roboto"/>
              </a:rPr>
              <a:t>nas</a:t>
            </a:r>
            <a:r>
              <a:rPr sz="1800" spc="-15" dirty="0">
                <a:solidFill>
                  <a:srgbClr val="737373"/>
                </a:solidFill>
                <a:latin typeface="Roboto"/>
                <a:cs typeface="Roboto"/>
              </a:rPr>
              <a:t> tabelas </a:t>
            </a:r>
            <a:r>
              <a:rPr sz="1800" spc="-20" dirty="0">
                <a:solidFill>
                  <a:srgbClr val="737373"/>
                </a:solidFill>
                <a:latin typeface="Roboto"/>
                <a:cs typeface="Roboto"/>
              </a:rPr>
              <a:t>um </a:t>
            </a:r>
            <a:r>
              <a:rPr sz="1800" spc="-15" dirty="0">
                <a:solidFill>
                  <a:srgbClr val="737373"/>
                </a:solidFill>
                <a:latin typeface="Roboto"/>
                <a:cs typeface="Roboto"/>
              </a:rPr>
              <a:t> identificador</a:t>
            </a:r>
            <a:endParaRPr sz="1800">
              <a:latin typeface="Roboto"/>
              <a:cs typeface="Roboto"/>
            </a:endParaRPr>
          </a:p>
        </p:txBody>
      </p:sp>
      <p:pic>
        <p:nvPicPr>
          <p:cNvPr id="5" name="object 5"/>
          <p:cNvPicPr/>
          <p:nvPr/>
        </p:nvPicPr>
        <p:blipFill>
          <a:blip r:embed="rId2" cstate="print"/>
          <a:stretch>
            <a:fillRect/>
          </a:stretch>
        </p:blipFill>
        <p:spPr>
          <a:xfrm>
            <a:off x="5282925" y="1919074"/>
            <a:ext cx="2240075" cy="2524275"/>
          </a:xfrm>
          <a:prstGeom prst="rect">
            <a:avLst/>
          </a:prstGeom>
        </p:spPr>
      </p:pic>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19">
            <a:extLst>
              <a:ext uri="{FF2B5EF4-FFF2-40B4-BE49-F238E27FC236}">
                <a16:creationId xmlns:a16="http://schemas.microsoft.com/office/drawing/2014/main" id="{6376C96D-5947-A5E4-A271-15579C2408A1}"/>
              </a:ext>
            </a:extLst>
          </p:cNvPr>
          <p:cNvSpPr txBox="1">
            <a:spLocks/>
          </p:cNvSpPr>
          <p:nvPr/>
        </p:nvSpPr>
        <p:spPr>
          <a:xfrm>
            <a:off x="438984" y="408483"/>
            <a:ext cx="5524310" cy="471283"/>
          </a:xfrm>
          <a:prstGeom prst="rect">
            <a:avLst/>
          </a:prstGeom>
        </p:spPr>
        <p:txBody>
          <a:bodyPr vert="horz" wrap="square" lIns="0" tIns="952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525">
              <a:lnSpc>
                <a:spcPct val="100000"/>
              </a:lnSpc>
              <a:spcBef>
                <a:spcPts val="75"/>
              </a:spcBef>
            </a:pPr>
            <a:r>
              <a:rPr lang="pt-BR" sz="3000" spc="-4" dirty="0"/>
              <a:t>O que é Computação em Nuvem?</a:t>
            </a:r>
          </a:p>
        </p:txBody>
      </p:sp>
      <p:sp>
        <p:nvSpPr>
          <p:cNvPr id="23" name="TextBox 22">
            <a:extLst>
              <a:ext uri="{FF2B5EF4-FFF2-40B4-BE49-F238E27FC236}">
                <a16:creationId xmlns:a16="http://schemas.microsoft.com/office/drawing/2014/main" id="{0CB9C28F-C512-BD2B-10A7-B2C212960CDE}"/>
              </a:ext>
            </a:extLst>
          </p:cNvPr>
          <p:cNvSpPr txBox="1"/>
          <p:nvPr/>
        </p:nvSpPr>
        <p:spPr>
          <a:xfrm>
            <a:off x="381000" y="1352550"/>
            <a:ext cx="8610600" cy="3508653"/>
          </a:xfrm>
          <a:prstGeom prst="rect">
            <a:avLst/>
          </a:prstGeom>
          <a:noFill/>
        </p:spPr>
        <p:txBody>
          <a:bodyPr wrap="square">
            <a:spAutoFit/>
          </a:bodyPr>
          <a:lstStyle/>
          <a:p>
            <a:endParaRPr lang="pt-BR" sz="2100" dirty="0"/>
          </a:p>
          <a:p>
            <a:endParaRPr lang="pt-BR" sz="2100" dirty="0"/>
          </a:p>
          <a:p>
            <a:r>
              <a:rPr lang="pt-BR" sz="2000" dirty="0"/>
              <a:t>Recursos de computação residentes na Internet ('a nuvem’)</a:t>
            </a:r>
          </a:p>
          <a:p>
            <a:r>
              <a:rPr lang="pt-BR" sz="2000" dirty="0"/>
              <a:t>Recursos físicos subjacentes não expostos</a:t>
            </a:r>
          </a:p>
          <a:p>
            <a:r>
              <a:rPr lang="pt-BR" sz="2000" dirty="0"/>
              <a:t>	Abstraído em vários níveis (máquinas virtuais, banco de dados 	como serviço, etc.)</a:t>
            </a:r>
          </a:p>
          <a:p>
            <a:r>
              <a:rPr lang="pt-BR" sz="2000" dirty="0"/>
              <a:t>	Sem controle direto de hardware</a:t>
            </a:r>
          </a:p>
          <a:p>
            <a:r>
              <a:rPr lang="pt-BR" sz="2000" dirty="0"/>
              <a:t>Infinitamente escalável</a:t>
            </a:r>
          </a:p>
          <a:p>
            <a:r>
              <a:rPr lang="pt-BR" sz="2000" dirty="0"/>
              <a:t>Cobrado por consumo</a:t>
            </a:r>
          </a:p>
          <a:p>
            <a:r>
              <a:rPr lang="pt-BR" sz="2000" dirty="0"/>
              <a:t>	Por hora, por GB, etc.</a:t>
            </a:r>
          </a:p>
          <a:p>
            <a:r>
              <a:rPr lang="pt-BR" sz="2000" dirty="0"/>
              <a:t>Interface Típica: Web Services, RESP, SOAP</a:t>
            </a:r>
          </a:p>
        </p:txBody>
      </p:sp>
    </p:spTree>
    <p:extLst>
      <p:ext uri="{BB962C8B-B14F-4D97-AF65-F5344CB8AC3E}">
        <p14:creationId xmlns:p14="http://schemas.microsoft.com/office/powerpoint/2010/main" val="1451148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034" rIns="0" bIns="0" rtlCol="0">
            <a:spAutoFit/>
          </a:bodyPr>
          <a:lstStyle/>
          <a:p>
            <a:pPr marL="12700" marR="5080">
              <a:lnSpc>
                <a:spcPts val="3829"/>
              </a:lnSpc>
              <a:spcBef>
                <a:spcPts val="204"/>
              </a:spcBef>
            </a:pPr>
            <a:r>
              <a:rPr spc="-25" dirty="0"/>
              <a:t>Características</a:t>
            </a:r>
            <a:r>
              <a:rPr spc="-15" dirty="0"/>
              <a:t> </a:t>
            </a:r>
            <a:r>
              <a:rPr spc="-10" dirty="0"/>
              <a:t>do</a:t>
            </a:r>
            <a:r>
              <a:rPr spc="-15" dirty="0"/>
              <a:t> </a:t>
            </a:r>
            <a:r>
              <a:rPr spc="-20" dirty="0"/>
              <a:t>Gerenciamento</a:t>
            </a:r>
            <a:r>
              <a:rPr spc="-10" dirty="0"/>
              <a:t> </a:t>
            </a:r>
            <a:r>
              <a:rPr spc="-5" dirty="0"/>
              <a:t>de</a:t>
            </a:r>
            <a:r>
              <a:rPr spc="-15" dirty="0"/>
              <a:t> </a:t>
            </a:r>
            <a:r>
              <a:rPr spc="-30" dirty="0"/>
              <a:t>Dados </a:t>
            </a:r>
            <a:r>
              <a:rPr spc="-780" dirty="0"/>
              <a:t> </a:t>
            </a:r>
            <a:r>
              <a:rPr spc="10" dirty="0"/>
              <a:t>em</a:t>
            </a:r>
            <a:r>
              <a:rPr spc="-15" dirty="0"/>
              <a:t> </a:t>
            </a:r>
            <a:r>
              <a:rPr spc="-20" dirty="0"/>
              <a:t>Nuvem</a:t>
            </a:r>
          </a:p>
        </p:txBody>
      </p:sp>
      <p:sp>
        <p:nvSpPr>
          <p:cNvPr id="6" name="object 6"/>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3" name="object 3"/>
          <p:cNvSpPr txBox="1"/>
          <p:nvPr/>
        </p:nvSpPr>
        <p:spPr>
          <a:xfrm>
            <a:off x="544925" y="1942951"/>
            <a:ext cx="4916805" cy="1786255"/>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15" dirty="0">
                <a:solidFill>
                  <a:srgbClr val="737373"/>
                </a:solidFill>
                <a:latin typeface="Roboto"/>
                <a:cs typeface="Roboto"/>
              </a:rPr>
              <a:t>Atualizações</a:t>
            </a:r>
            <a:r>
              <a:rPr sz="1800" spc="-25" dirty="0">
                <a:solidFill>
                  <a:srgbClr val="737373"/>
                </a:solidFill>
                <a:latin typeface="Roboto"/>
                <a:cs typeface="Roboto"/>
              </a:rPr>
              <a:t> </a:t>
            </a:r>
            <a:r>
              <a:rPr sz="1800" spc="-15" dirty="0">
                <a:solidFill>
                  <a:srgbClr val="737373"/>
                </a:solidFill>
                <a:latin typeface="Roboto"/>
                <a:cs typeface="Roboto"/>
              </a:rPr>
              <a:t>concorrentes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Tolerância</a:t>
            </a:r>
            <a:r>
              <a:rPr sz="1800" spc="-10" dirty="0">
                <a:solidFill>
                  <a:srgbClr val="737373"/>
                </a:solidFill>
                <a:latin typeface="Roboto"/>
                <a:cs typeface="Roboto"/>
              </a:rPr>
              <a:t> </a:t>
            </a:r>
            <a:r>
              <a:rPr sz="1800" spc="-15" dirty="0">
                <a:solidFill>
                  <a:srgbClr val="737373"/>
                </a:solidFill>
                <a:latin typeface="Roboto"/>
                <a:cs typeface="Roboto"/>
              </a:rPr>
              <a:t>a</a:t>
            </a:r>
            <a:r>
              <a:rPr sz="1800" spc="-10" dirty="0">
                <a:solidFill>
                  <a:srgbClr val="737373"/>
                </a:solidFill>
                <a:latin typeface="Roboto"/>
                <a:cs typeface="Roboto"/>
              </a:rPr>
              <a:t> </a:t>
            </a:r>
            <a:r>
              <a:rPr sz="1800" spc="-20" dirty="0">
                <a:solidFill>
                  <a:srgbClr val="737373"/>
                </a:solidFill>
                <a:latin typeface="Roboto"/>
                <a:cs typeface="Roboto"/>
              </a:rPr>
              <a:t>Falhas</a:t>
            </a:r>
            <a:r>
              <a:rPr sz="1800" spc="-10" dirty="0">
                <a:solidFill>
                  <a:srgbClr val="737373"/>
                </a:solidFill>
                <a:latin typeface="Roboto"/>
                <a:cs typeface="Roboto"/>
              </a:rPr>
              <a:t> </a:t>
            </a:r>
            <a:r>
              <a:rPr sz="1800" spc="10" dirty="0">
                <a:solidFill>
                  <a:srgbClr val="737373"/>
                </a:solidFill>
                <a:latin typeface="Roboto"/>
                <a:cs typeface="Roboto"/>
              </a:rPr>
              <a:t>e</a:t>
            </a:r>
            <a:r>
              <a:rPr sz="1800" spc="-10" dirty="0">
                <a:solidFill>
                  <a:srgbClr val="737373"/>
                </a:solidFill>
                <a:latin typeface="Roboto"/>
                <a:cs typeface="Roboto"/>
              </a:rPr>
              <a:t> </a:t>
            </a:r>
            <a:r>
              <a:rPr sz="1800" spc="-25" dirty="0">
                <a:solidFill>
                  <a:srgbClr val="737373"/>
                </a:solidFill>
                <a:latin typeface="Roboto"/>
                <a:cs typeface="Roboto"/>
              </a:rPr>
              <a:t>Distribuição</a:t>
            </a:r>
            <a:r>
              <a:rPr sz="1800" spc="-10" dirty="0">
                <a:solidFill>
                  <a:srgbClr val="737373"/>
                </a:solidFill>
                <a:latin typeface="Roboto"/>
                <a:cs typeface="Roboto"/>
              </a:rPr>
              <a:t> </a:t>
            </a:r>
            <a:r>
              <a:rPr sz="1800" spc="-5" dirty="0">
                <a:solidFill>
                  <a:srgbClr val="737373"/>
                </a:solidFill>
                <a:latin typeface="Roboto"/>
                <a:cs typeface="Roboto"/>
              </a:rPr>
              <a:t>de</a:t>
            </a:r>
            <a:r>
              <a:rPr sz="1800" spc="-10" dirty="0">
                <a:solidFill>
                  <a:srgbClr val="737373"/>
                </a:solidFill>
                <a:latin typeface="Roboto"/>
                <a:cs typeface="Roboto"/>
              </a:rPr>
              <a:t> </a:t>
            </a:r>
            <a:r>
              <a:rPr sz="1800" spc="-20" dirty="0">
                <a:solidFill>
                  <a:srgbClr val="737373"/>
                </a:solidFill>
                <a:latin typeface="Roboto"/>
                <a:cs typeface="Roboto"/>
              </a:rPr>
              <a:t>Dados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5" dirty="0">
                <a:solidFill>
                  <a:srgbClr val="737373"/>
                </a:solidFill>
                <a:latin typeface="Roboto"/>
                <a:cs typeface="Roboto"/>
              </a:rPr>
              <a:t>API</a:t>
            </a:r>
            <a:r>
              <a:rPr sz="1800" spc="-80" dirty="0">
                <a:solidFill>
                  <a:srgbClr val="737373"/>
                </a:solidFill>
                <a:latin typeface="Roboto"/>
                <a:cs typeface="Roboto"/>
              </a:rPr>
              <a:t> </a:t>
            </a:r>
            <a:r>
              <a:rPr sz="1800" spc="-15" dirty="0">
                <a:solidFill>
                  <a:srgbClr val="737373"/>
                </a:solidFill>
                <a:latin typeface="Roboto"/>
                <a:cs typeface="Roboto"/>
              </a:rPr>
              <a:t>simples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Transações</a:t>
            </a:r>
            <a:endParaRPr sz="1800">
              <a:latin typeface="Roboto"/>
              <a:cs typeface="Roboto"/>
            </a:endParaRPr>
          </a:p>
          <a:p>
            <a:pPr marL="927100" lvl="1" indent="-409575">
              <a:lnSpc>
                <a:spcPct val="100000"/>
              </a:lnSpc>
              <a:spcBef>
                <a:spcPts val="330"/>
              </a:spcBef>
              <a:buFont typeface="MS PGothic"/>
              <a:buChar char="◆"/>
              <a:tabLst>
                <a:tab pos="926465" algn="l"/>
                <a:tab pos="927100" algn="l"/>
              </a:tabLst>
            </a:pPr>
            <a:r>
              <a:rPr sz="1400" spc="-15" dirty="0">
                <a:solidFill>
                  <a:srgbClr val="737373"/>
                </a:solidFill>
                <a:latin typeface="Roboto"/>
                <a:cs typeface="Roboto"/>
              </a:rPr>
              <a:t>Consistência</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20" dirty="0">
                <a:solidFill>
                  <a:srgbClr val="737373"/>
                </a:solidFill>
                <a:latin typeface="Roboto"/>
                <a:cs typeface="Roboto"/>
              </a:rPr>
              <a:t>Disponibilidade</a:t>
            </a:r>
            <a:endParaRPr sz="1400">
              <a:latin typeface="Roboto"/>
              <a:cs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2042160" cy="513080"/>
          </a:xfrm>
          <a:prstGeom prst="rect">
            <a:avLst/>
          </a:prstGeom>
        </p:spPr>
        <p:txBody>
          <a:bodyPr vert="horz" wrap="square" lIns="0" tIns="12700" rIns="0" bIns="0" rtlCol="0">
            <a:spAutoFit/>
          </a:bodyPr>
          <a:lstStyle/>
          <a:p>
            <a:pPr marL="12700">
              <a:lnSpc>
                <a:spcPct val="100000"/>
              </a:lnSpc>
              <a:spcBef>
                <a:spcPts val="100"/>
              </a:spcBef>
            </a:pPr>
            <a:r>
              <a:rPr spc="-25" dirty="0"/>
              <a:t>Arquitetura</a:t>
            </a:r>
          </a:p>
        </p:txBody>
      </p:sp>
      <p:grpSp>
        <p:nvGrpSpPr>
          <p:cNvPr id="4" name="object 4"/>
          <p:cNvGrpSpPr/>
          <p:nvPr/>
        </p:nvGrpSpPr>
        <p:grpSpPr>
          <a:xfrm>
            <a:off x="544925" y="1885951"/>
            <a:ext cx="7983324" cy="2601944"/>
            <a:chOff x="1359149" y="2214925"/>
            <a:chExt cx="6472923" cy="1688650"/>
          </a:xfrm>
        </p:grpSpPr>
        <p:pic>
          <p:nvPicPr>
            <p:cNvPr id="5" name="object 5"/>
            <p:cNvPicPr/>
            <p:nvPr/>
          </p:nvPicPr>
          <p:blipFill>
            <a:blip r:embed="rId2" cstate="print"/>
            <a:stretch>
              <a:fillRect/>
            </a:stretch>
          </p:blipFill>
          <p:spPr>
            <a:xfrm>
              <a:off x="1359149" y="2214925"/>
              <a:ext cx="2137497" cy="1688650"/>
            </a:xfrm>
            <a:prstGeom prst="rect">
              <a:avLst/>
            </a:prstGeom>
          </p:spPr>
        </p:pic>
        <p:pic>
          <p:nvPicPr>
            <p:cNvPr id="6" name="object 6"/>
            <p:cNvPicPr/>
            <p:nvPr/>
          </p:nvPicPr>
          <p:blipFill>
            <a:blip r:embed="rId3" cstate="print"/>
            <a:stretch>
              <a:fillRect/>
            </a:stretch>
          </p:blipFill>
          <p:spPr>
            <a:xfrm>
              <a:off x="4493248" y="2220197"/>
              <a:ext cx="3288724" cy="716849"/>
            </a:xfrm>
            <a:prstGeom prst="rect">
              <a:avLst/>
            </a:prstGeom>
          </p:spPr>
        </p:pic>
        <p:pic>
          <p:nvPicPr>
            <p:cNvPr id="7" name="object 7"/>
            <p:cNvPicPr/>
            <p:nvPr/>
          </p:nvPicPr>
          <p:blipFill>
            <a:blip r:embed="rId4" cstate="print"/>
            <a:stretch>
              <a:fillRect/>
            </a:stretch>
          </p:blipFill>
          <p:spPr>
            <a:xfrm>
              <a:off x="4443148" y="3023869"/>
              <a:ext cx="3388924" cy="844225"/>
            </a:xfrm>
            <a:prstGeom prst="rect">
              <a:avLst/>
            </a:prstGeom>
          </p:spPr>
        </p:pic>
      </p:grpSp>
      <p:sp>
        <p:nvSpPr>
          <p:cNvPr id="9" name="object 9"/>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4" y="905969"/>
            <a:ext cx="6236875" cy="505267"/>
          </a:xfrm>
          <a:prstGeom prst="rect">
            <a:avLst/>
          </a:prstGeom>
        </p:spPr>
        <p:txBody>
          <a:bodyPr vert="horz" wrap="square" lIns="0" tIns="12700" rIns="0" bIns="0" rtlCol="0">
            <a:spAutoFit/>
          </a:bodyPr>
          <a:lstStyle/>
          <a:p>
            <a:pPr marL="12700">
              <a:lnSpc>
                <a:spcPct val="100000"/>
              </a:lnSpc>
              <a:spcBef>
                <a:spcPts val="100"/>
              </a:spcBef>
            </a:pPr>
            <a:r>
              <a:rPr spc="-25" dirty="0" err="1"/>
              <a:t>Alguns</a:t>
            </a:r>
            <a:r>
              <a:rPr lang="pt-BR" spc="-25" dirty="0"/>
              <a:t> provedores</a:t>
            </a:r>
            <a:endParaRPr spc="-25" dirty="0"/>
          </a:p>
        </p:txBody>
      </p:sp>
      <p:sp>
        <p:nvSpPr>
          <p:cNvPr id="4" name="object 4"/>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4925" y="1982956"/>
            <a:ext cx="5434965" cy="299720"/>
          </a:xfrm>
          <a:prstGeom prst="rect">
            <a:avLst/>
          </a:prstGeom>
        </p:spPr>
        <p:txBody>
          <a:bodyPr vert="horz" wrap="square" lIns="0" tIns="12700" rIns="0" bIns="0" rtlCol="0">
            <a:spAutoFit/>
          </a:bodyPr>
          <a:lstStyle/>
          <a:p>
            <a:pPr marL="469900" indent="-457200">
              <a:lnSpc>
                <a:spcPct val="100000"/>
              </a:lnSpc>
              <a:spcBef>
                <a:spcPts val="100"/>
              </a:spcBef>
              <a:buFont typeface="MS PGothic"/>
              <a:buChar char="➔"/>
              <a:tabLst>
                <a:tab pos="469265" algn="l"/>
                <a:tab pos="469900" algn="l"/>
              </a:tabLst>
            </a:pPr>
            <a:r>
              <a:rPr sz="1800" spc="-20" dirty="0">
                <a:solidFill>
                  <a:srgbClr val="737373"/>
                </a:solidFill>
                <a:latin typeface="Roboto"/>
                <a:cs typeface="Roboto"/>
              </a:rPr>
              <a:t>Serviços</a:t>
            </a:r>
            <a:r>
              <a:rPr sz="1800" dirty="0">
                <a:solidFill>
                  <a:srgbClr val="737373"/>
                </a:solidFill>
                <a:latin typeface="Roboto"/>
                <a:cs typeface="Roboto"/>
              </a:rPr>
              <a:t> </a:t>
            </a:r>
            <a:r>
              <a:rPr sz="1800" spc="-5" dirty="0">
                <a:solidFill>
                  <a:srgbClr val="737373"/>
                </a:solidFill>
                <a:latin typeface="Roboto"/>
                <a:cs typeface="Roboto"/>
              </a:rPr>
              <a:t>de </a:t>
            </a:r>
            <a:r>
              <a:rPr sz="1800" spc="-15" dirty="0">
                <a:solidFill>
                  <a:srgbClr val="737373"/>
                </a:solidFill>
                <a:latin typeface="Roboto"/>
                <a:cs typeface="Roboto"/>
              </a:rPr>
              <a:t>banco</a:t>
            </a:r>
            <a:r>
              <a:rPr sz="1800" dirty="0">
                <a:solidFill>
                  <a:srgbClr val="737373"/>
                </a:solidFill>
                <a:latin typeface="Roboto"/>
                <a:cs typeface="Roboto"/>
              </a:rPr>
              <a:t> </a:t>
            </a:r>
            <a:r>
              <a:rPr sz="1800" spc="-5" dirty="0">
                <a:solidFill>
                  <a:srgbClr val="737373"/>
                </a:solidFill>
                <a:latin typeface="Roboto"/>
                <a:cs typeface="Roboto"/>
              </a:rPr>
              <a:t>de </a:t>
            </a:r>
            <a:r>
              <a:rPr sz="1800" spc="-15" dirty="0">
                <a:solidFill>
                  <a:srgbClr val="737373"/>
                </a:solidFill>
                <a:latin typeface="Roboto"/>
                <a:cs typeface="Roboto"/>
              </a:rPr>
              <a:t>dados</a:t>
            </a:r>
            <a:r>
              <a:rPr sz="1800" spc="-5" dirty="0">
                <a:solidFill>
                  <a:srgbClr val="737373"/>
                </a:solidFill>
                <a:latin typeface="Roboto"/>
                <a:cs typeface="Roboto"/>
              </a:rPr>
              <a:t> </a:t>
            </a:r>
            <a:r>
              <a:rPr sz="1800" spc="-20" dirty="0">
                <a:solidFill>
                  <a:srgbClr val="737373"/>
                </a:solidFill>
                <a:latin typeface="Roboto"/>
                <a:cs typeface="Roboto"/>
              </a:rPr>
              <a:t>relacionais</a:t>
            </a:r>
            <a:r>
              <a:rPr sz="1800" dirty="0">
                <a:solidFill>
                  <a:srgbClr val="737373"/>
                </a:solidFill>
                <a:latin typeface="Roboto"/>
                <a:cs typeface="Roboto"/>
              </a:rPr>
              <a:t> </a:t>
            </a:r>
            <a:r>
              <a:rPr sz="1800" spc="10" dirty="0">
                <a:solidFill>
                  <a:srgbClr val="737373"/>
                </a:solidFill>
                <a:latin typeface="Roboto"/>
                <a:cs typeface="Roboto"/>
              </a:rPr>
              <a:t>e</a:t>
            </a:r>
            <a:r>
              <a:rPr sz="1800" spc="-5" dirty="0">
                <a:solidFill>
                  <a:srgbClr val="737373"/>
                </a:solidFill>
                <a:latin typeface="Roboto"/>
                <a:cs typeface="Roboto"/>
              </a:rPr>
              <a:t> </a:t>
            </a:r>
            <a:r>
              <a:rPr sz="1800" spc="-20" dirty="0">
                <a:solidFill>
                  <a:srgbClr val="737373"/>
                </a:solidFill>
                <a:latin typeface="Roboto"/>
                <a:cs typeface="Roboto"/>
              </a:rPr>
              <a:t>NoSQL</a:t>
            </a:r>
            <a:endParaRPr sz="1800">
              <a:latin typeface="Roboto"/>
              <a:cs typeface="Roboto"/>
            </a:endParaRPr>
          </a:p>
        </p:txBody>
      </p:sp>
      <p:grpSp>
        <p:nvGrpSpPr>
          <p:cNvPr id="4" name="object 4"/>
          <p:cNvGrpSpPr/>
          <p:nvPr/>
        </p:nvGrpSpPr>
        <p:grpSpPr>
          <a:xfrm>
            <a:off x="732317" y="2648265"/>
            <a:ext cx="2469515" cy="1783714"/>
            <a:chOff x="732317" y="2648265"/>
            <a:chExt cx="2469515" cy="1783714"/>
          </a:xfrm>
        </p:grpSpPr>
        <p:sp>
          <p:nvSpPr>
            <p:cNvPr id="5" name="object 5"/>
            <p:cNvSpPr/>
            <p:nvPr/>
          </p:nvSpPr>
          <p:spPr>
            <a:xfrm>
              <a:off x="737080" y="2653027"/>
              <a:ext cx="2459990" cy="1774189"/>
            </a:xfrm>
            <a:custGeom>
              <a:avLst/>
              <a:gdLst/>
              <a:ahLst/>
              <a:cxnLst/>
              <a:rect l="l" t="t" r="r" b="b"/>
              <a:pathLst>
                <a:path w="2459990" h="1774189">
                  <a:moveTo>
                    <a:pt x="2118768" y="95059"/>
                  </a:moveTo>
                  <a:lnTo>
                    <a:pt x="1698423" y="95059"/>
                  </a:lnTo>
                  <a:lnTo>
                    <a:pt x="1736168" y="58991"/>
                  </a:lnTo>
                  <a:lnTo>
                    <a:pt x="1779399" y="31046"/>
                  </a:lnTo>
                  <a:lnTo>
                    <a:pt x="1826795" y="11630"/>
                  </a:lnTo>
                  <a:lnTo>
                    <a:pt x="1877035" y="1146"/>
                  </a:lnTo>
                  <a:lnTo>
                    <a:pt x="1928796" y="0"/>
                  </a:lnTo>
                  <a:lnTo>
                    <a:pt x="1980756" y="8596"/>
                  </a:lnTo>
                  <a:lnTo>
                    <a:pt x="2030113" y="26698"/>
                  </a:lnTo>
                  <a:lnTo>
                    <a:pt x="2074321" y="53133"/>
                  </a:lnTo>
                  <a:lnTo>
                    <a:pt x="2112441" y="86900"/>
                  </a:lnTo>
                  <a:lnTo>
                    <a:pt x="2118768" y="95059"/>
                  </a:lnTo>
                  <a:close/>
                </a:path>
                <a:path w="2459990" h="1774189">
                  <a:moveTo>
                    <a:pt x="2147169" y="134132"/>
                  </a:moveTo>
                  <a:lnTo>
                    <a:pt x="1278952" y="134132"/>
                  </a:lnTo>
                  <a:lnTo>
                    <a:pt x="1306118" y="91971"/>
                  </a:lnTo>
                  <a:lnTo>
                    <a:pt x="1340852" y="56615"/>
                  </a:lnTo>
                  <a:lnTo>
                    <a:pt x="1381873" y="28929"/>
                  </a:lnTo>
                  <a:lnTo>
                    <a:pt x="1427904" y="9777"/>
                  </a:lnTo>
                  <a:lnTo>
                    <a:pt x="1477663" y="22"/>
                  </a:lnTo>
                  <a:lnTo>
                    <a:pt x="1528399" y="416"/>
                  </a:lnTo>
                  <a:lnTo>
                    <a:pt x="1577264" y="10729"/>
                  </a:lnTo>
                  <a:lnTo>
                    <a:pt x="1622838" y="30348"/>
                  </a:lnTo>
                  <a:lnTo>
                    <a:pt x="1663698" y="58662"/>
                  </a:lnTo>
                  <a:lnTo>
                    <a:pt x="1698423" y="95059"/>
                  </a:lnTo>
                  <a:lnTo>
                    <a:pt x="2118768" y="95059"/>
                  </a:lnTo>
                  <a:lnTo>
                    <a:pt x="2143537" y="127000"/>
                  </a:lnTo>
                  <a:lnTo>
                    <a:pt x="2147169" y="134132"/>
                  </a:lnTo>
                  <a:close/>
                </a:path>
                <a:path w="2459990" h="1774189">
                  <a:moveTo>
                    <a:pt x="2176515" y="206838"/>
                  </a:moveTo>
                  <a:lnTo>
                    <a:pt x="798415" y="206838"/>
                  </a:lnTo>
                  <a:lnTo>
                    <a:pt x="823863" y="167450"/>
                  </a:lnTo>
                  <a:lnTo>
                    <a:pt x="854836" y="132840"/>
                  </a:lnTo>
                  <a:lnTo>
                    <a:pt x="890642" y="103490"/>
                  </a:lnTo>
                  <a:lnTo>
                    <a:pt x="930591" y="79882"/>
                  </a:lnTo>
                  <a:lnTo>
                    <a:pt x="973993" y="62500"/>
                  </a:lnTo>
                  <a:lnTo>
                    <a:pt x="1020156" y="51826"/>
                  </a:lnTo>
                  <a:lnTo>
                    <a:pt x="1067445" y="48361"/>
                  </a:lnTo>
                  <a:lnTo>
                    <a:pt x="1114146" y="52110"/>
                  </a:lnTo>
                  <a:lnTo>
                    <a:pt x="1159453" y="62819"/>
                  </a:lnTo>
                  <a:lnTo>
                    <a:pt x="1202561" y="80229"/>
                  </a:lnTo>
                  <a:lnTo>
                    <a:pt x="1242663" y="104086"/>
                  </a:lnTo>
                  <a:lnTo>
                    <a:pt x="1278952" y="134132"/>
                  </a:lnTo>
                  <a:lnTo>
                    <a:pt x="2147169" y="134132"/>
                  </a:lnTo>
                  <a:lnTo>
                    <a:pt x="2166673" y="172433"/>
                  </a:lnTo>
                  <a:lnTo>
                    <a:pt x="2176515" y="206838"/>
                  </a:lnTo>
                  <a:close/>
                </a:path>
                <a:path w="2459990" h="1774189">
                  <a:moveTo>
                    <a:pt x="280967" y="1450859"/>
                  </a:moveTo>
                  <a:lnTo>
                    <a:pt x="231752" y="1441514"/>
                  </a:lnTo>
                  <a:lnTo>
                    <a:pt x="185862" y="1422861"/>
                  </a:lnTo>
                  <a:lnTo>
                    <a:pt x="144677" y="1395626"/>
                  </a:lnTo>
                  <a:lnTo>
                    <a:pt x="109573" y="1360535"/>
                  </a:lnTo>
                  <a:lnTo>
                    <a:pt x="81929" y="1318314"/>
                  </a:lnTo>
                  <a:lnTo>
                    <a:pt x="63687" y="1271438"/>
                  </a:lnTo>
                  <a:lnTo>
                    <a:pt x="55724" y="1222907"/>
                  </a:lnTo>
                  <a:lnTo>
                    <a:pt x="57819" y="1174241"/>
                  </a:lnTo>
                  <a:lnTo>
                    <a:pt x="69749" y="1126957"/>
                  </a:lnTo>
                  <a:lnTo>
                    <a:pt x="91293" y="1082574"/>
                  </a:lnTo>
                  <a:lnTo>
                    <a:pt x="122229" y="1042609"/>
                  </a:lnTo>
                  <a:lnTo>
                    <a:pt x="80006" y="1011803"/>
                  </a:lnTo>
                  <a:lnTo>
                    <a:pt x="45991" y="973776"/>
                  </a:lnTo>
                  <a:lnTo>
                    <a:pt x="20863" y="930061"/>
                  </a:lnTo>
                  <a:lnTo>
                    <a:pt x="5306" y="882193"/>
                  </a:lnTo>
                  <a:lnTo>
                    <a:pt x="0" y="831706"/>
                  </a:lnTo>
                  <a:lnTo>
                    <a:pt x="5626" y="780132"/>
                  </a:lnTo>
                  <a:lnTo>
                    <a:pt x="22115" y="730888"/>
                  </a:lnTo>
                  <a:lnTo>
                    <a:pt x="48100" y="687106"/>
                  </a:lnTo>
                  <a:lnTo>
                    <a:pt x="82319" y="649906"/>
                  </a:lnTo>
                  <a:lnTo>
                    <a:pt x="123507" y="620403"/>
                  </a:lnTo>
                  <a:lnTo>
                    <a:pt x="170403" y="599716"/>
                  </a:lnTo>
                  <a:lnTo>
                    <a:pt x="221742" y="588962"/>
                  </a:lnTo>
                  <a:lnTo>
                    <a:pt x="223811" y="583434"/>
                  </a:lnTo>
                  <a:lnTo>
                    <a:pt x="220314" y="535855"/>
                  </a:lnTo>
                  <a:lnTo>
                    <a:pt x="222873" y="488878"/>
                  </a:lnTo>
                  <a:lnTo>
                    <a:pt x="231261" y="442997"/>
                  </a:lnTo>
                  <a:lnTo>
                    <a:pt x="245252" y="398708"/>
                  </a:lnTo>
                  <a:lnTo>
                    <a:pt x="264619" y="356505"/>
                  </a:lnTo>
                  <a:lnTo>
                    <a:pt x="289134" y="316883"/>
                  </a:lnTo>
                  <a:lnTo>
                    <a:pt x="318570" y="280337"/>
                  </a:lnTo>
                  <a:lnTo>
                    <a:pt x="352701" y="247362"/>
                  </a:lnTo>
                  <a:lnTo>
                    <a:pt x="391298" y="218453"/>
                  </a:lnTo>
                  <a:lnTo>
                    <a:pt x="433288" y="194545"/>
                  </a:lnTo>
                  <a:lnTo>
                    <a:pt x="477376" y="176255"/>
                  </a:lnTo>
                  <a:lnTo>
                    <a:pt x="523013" y="163598"/>
                  </a:lnTo>
                  <a:lnTo>
                    <a:pt x="569644" y="156590"/>
                  </a:lnTo>
                  <a:lnTo>
                    <a:pt x="616720" y="155247"/>
                  </a:lnTo>
                  <a:lnTo>
                    <a:pt x="663686" y="159585"/>
                  </a:lnTo>
                  <a:lnTo>
                    <a:pt x="709992" y="169619"/>
                  </a:lnTo>
                  <a:lnTo>
                    <a:pt x="755086" y="185364"/>
                  </a:lnTo>
                  <a:lnTo>
                    <a:pt x="798415" y="206838"/>
                  </a:lnTo>
                  <a:lnTo>
                    <a:pt x="2176515" y="206838"/>
                  </a:lnTo>
                  <a:lnTo>
                    <a:pt x="2180910" y="222199"/>
                  </a:lnTo>
                  <a:lnTo>
                    <a:pt x="2229877" y="239914"/>
                  </a:lnTo>
                  <a:lnTo>
                    <a:pt x="2274576" y="265320"/>
                  </a:lnTo>
                  <a:lnTo>
                    <a:pt x="2314130" y="297703"/>
                  </a:lnTo>
                  <a:lnTo>
                    <a:pt x="2347665" y="336344"/>
                  </a:lnTo>
                  <a:lnTo>
                    <a:pt x="2374306" y="380529"/>
                  </a:lnTo>
                  <a:lnTo>
                    <a:pt x="2392871" y="428556"/>
                  </a:lnTo>
                  <a:lnTo>
                    <a:pt x="2402743" y="478457"/>
                  </a:lnTo>
                  <a:lnTo>
                    <a:pt x="2403896" y="529111"/>
                  </a:lnTo>
                  <a:lnTo>
                    <a:pt x="2396306" y="579398"/>
                  </a:lnTo>
                  <a:lnTo>
                    <a:pt x="2379946" y="628198"/>
                  </a:lnTo>
                  <a:lnTo>
                    <a:pt x="2408208" y="669784"/>
                  </a:lnTo>
                  <a:lnTo>
                    <a:pt x="2430396" y="714076"/>
                  </a:lnTo>
                  <a:lnTo>
                    <a:pt x="2446425" y="760450"/>
                  </a:lnTo>
                  <a:lnTo>
                    <a:pt x="2456208" y="808286"/>
                  </a:lnTo>
                  <a:lnTo>
                    <a:pt x="2459662" y="856961"/>
                  </a:lnTo>
                  <a:lnTo>
                    <a:pt x="2456699" y="905853"/>
                  </a:lnTo>
                  <a:lnTo>
                    <a:pt x="2447236" y="954340"/>
                  </a:lnTo>
                  <a:lnTo>
                    <a:pt x="2431187" y="1001800"/>
                  </a:lnTo>
                  <a:lnTo>
                    <a:pt x="2408928" y="1046773"/>
                  </a:lnTo>
                  <a:lnTo>
                    <a:pt x="2381228" y="1087956"/>
                  </a:lnTo>
                  <a:lnTo>
                    <a:pt x="2348591" y="1124961"/>
                  </a:lnTo>
                  <a:lnTo>
                    <a:pt x="2311519" y="1157404"/>
                  </a:lnTo>
                  <a:lnTo>
                    <a:pt x="2270517" y="1184897"/>
                  </a:lnTo>
                  <a:lnTo>
                    <a:pt x="2226086" y="1207054"/>
                  </a:lnTo>
                  <a:lnTo>
                    <a:pt x="2178730" y="1223489"/>
                  </a:lnTo>
                  <a:lnTo>
                    <a:pt x="2128952" y="1233816"/>
                  </a:lnTo>
                  <a:lnTo>
                    <a:pt x="2124681" y="1283239"/>
                  </a:lnTo>
                  <a:lnTo>
                    <a:pt x="2112978" y="1330757"/>
                  </a:lnTo>
                  <a:lnTo>
                    <a:pt x="2094285" y="1375648"/>
                  </a:lnTo>
                  <a:lnTo>
                    <a:pt x="2069040" y="1417187"/>
                  </a:lnTo>
                  <a:lnTo>
                    <a:pt x="2041433" y="1450171"/>
                  </a:lnTo>
                  <a:lnTo>
                    <a:pt x="332131" y="1450171"/>
                  </a:lnTo>
                  <a:lnTo>
                    <a:pt x="280967" y="1450859"/>
                  </a:lnTo>
                  <a:close/>
                </a:path>
                <a:path w="2459990" h="1774189">
                  <a:moveTo>
                    <a:pt x="701455" y="1667778"/>
                  </a:moveTo>
                  <a:lnTo>
                    <a:pt x="651753" y="1663691"/>
                  </a:lnTo>
                  <a:lnTo>
                    <a:pt x="602448" y="1653966"/>
                  </a:lnTo>
                  <a:lnTo>
                    <a:pt x="554592" y="1638745"/>
                  </a:lnTo>
                  <a:lnTo>
                    <a:pt x="509175" y="1618410"/>
                  </a:lnTo>
                  <a:lnTo>
                    <a:pt x="466582" y="1593252"/>
                  </a:lnTo>
                  <a:lnTo>
                    <a:pt x="427196" y="1563558"/>
                  </a:lnTo>
                  <a:lnTo>
                    <a:pt x="391403" y="1529620"/>
                  </a:lnTo>
                  <a:lnTo>
                    <a:pt x="359587" y="1491728"/>
                  </a:lnTo>
                  <a:lnTo>
                    <a:pt x="332131" y="1450171"/>
                  </a:lnTo>
                  <a:lnTo>
                    <a:pt x="2041433" y="1450171"/>
                  </a:lnTo>
                  <a:lnTo>
                    <a:pt x="2037684" y="1454650"/>
                  </a:lnTo>
                  <a:lnTo>
                    <a:pt x="2000656" y="1487315"/>
                  </a:lnTo>
                  <a:lnTo>
                    <a:pt x="1972578" y="1505348"/>
                  </a:lnTo>
                  <a:lnTo>
                    <a:pt x="1625814" y="1505348"/>
                  </a:lnTo>
                  <a:lnTo>
                    <a:pt x="1608652" y="1550617"/>
                  </a:lnTo>
                  <a:lnTo>
                    <a:pt x="1586137" y="1592777"/>
                  </a:lnTo>
                  <a:lnTo>
                    <a:pt x="1576741" y="1606025"/>
                  </a:lnTo>
                  <a:lnTo>
                    <a:pt x="939168" y="1606025"/>
                  </a:lnTo>
                  <a:lnTo>
                    <a:pt x="894662" y="1629106"/>
                  </a:lnTo>
                  <a:lnTo>
                    <a:pt x="848159" y="1646891"/>
                  </a:lnTo>
                  <a:lnTo>
                    <a:pt x="800137" y="1659309"/>
                  </a:lnTo>
                  <a:lnTo>
                    <a:pt x="751076" y="1666294"/>
                  </a:lnTo>
                  <a:lnTo>
                    <a:pt x="701455" y="1667778"/>
                  </a:lnTo>
                  <a:close/>
                </a:path>
                <a:path w="2459990" h="1774189">
                  <a:moveTo>
                    <a:pt x="1815486" y="1554024"/>
                  </a:moveTo>
                  <a:lnTo>
                    <a:pt x="1766259" y="1552676"/>
                  </a:lnTo>
                  <a:lnTo>
                    <a:pt x="1717666" y="1544098"/>
                  </a:lnTo>
                  <a:lnTo>
                    <a:pt x="1670565" y="1528315"/>
                  </a:lnTo>
                  <a:lnTo>
                    <a:pt x="1625814" y="1505348"/>
                  </a:lnTo>
                  <a:lnTo>
                    <a:pt x="1972578" y="1505348"/>
                  </a:lnTo>
                  <a:lnTo>
                    <a:pt x="1958396" y="1514457"/>
                  </a:lnTo>
                  <a:lnTo>
                    <a:pt x="1912412" y="1534938"/>
                  </a:lnTo>
                  <a:lnTo>
                    <a:pt x="1864490" y="1548119"/>
                  </a:lnTo>
                  <a:lnTo>
                    <a:pt x="1815486" y="1554024"/>
                  </a:lnTo>
                  <a:close/>
                </a:path>
                <a:path w="2459990" h="1774189">
                  <a:moveTo>
                    <a:pt x="1265983" y="1774120"/>
                  </a:moveTo>
                  <a:lnTo>
                    <a:pt x="1217701" y="1772072"/>
                  </a:lnTo>
                  <a:lnTo>
                    <a:pt x="1170501" y="1764152"/>
                  </a:lnTo>
                  <a:lnTo>
                    <a:pt x="1124904" y="1750586"/>
                  </a:lnTo>
                  <a:lnTo>
                    <a:pt x="1081431" y="1731602"/>
                  </a:lnTo>
                  <a:lnTo>
                    <a:pt x="1040600" y="1707426"/>
                  </a:lnTo>
                  <a:lnTo>
                    <a:pt x="1002932" y="1678287"/>
                  </a:lnTo>
                  <a:lnTo>
                    <a:pt x="968949" y="1644411"/>
                  </a:lnTo>
                  <a:lnTo>
                    <a:pt x="939168" y="1606025"/>
                  </a:lnTo>
                  <a:lnTo>
                    <a:pt x="1576741" y="1606025"/>
                  </a:lnTo>
                  <a:lnTo>
                    <a:pt x="1526772" y="1666305"/>
                  </a:lnTo>
                  <a:lnTo>
                    <a:pt x="1490783" y="1696940"/>
                  </a:lnTo>
                  <a:lnTo>
                    <a:pt x="1451163" y="1723000"/>
                  </a:lnTo>
                  <a:lnTo>
                    <a:pt x="1408344" y="1744120"/>
                  </a:lnTo>
                  <a:lnTo>
                    <a:pt x="1362755" y="1759931"/>
                  </a:lnTo>
                  <a:lnTo>
                    <a:pt x="1314828" y="1770068"/>
                  </a:lnTo>
                  <a:lnTo>
                    <a:pt x="1265983" y="1774120"/>
                  </a:lnTo>
                  <a:close/>
                </a:path>
              </a:pathLst>
            </a:custGeom>
            <a:solidFill>
              <a:srgbClr val="B7B7B7"/>
            </a:solidFill>
          </p:spPr>
          <p:txBody>
            <a:bodyPr wrap="square" lIns="0" tIns="0" rIns="0" bIns="0" rtlCol="0"/>
            <a:lstStyle/>
            <a:p>
              <a:endParaRPr/>
            </a:p>
          </p:txBody>
        </p:sp>
        <p:sp>
          <p:nvSpPr>
            <p:cNvPr id="6" name="object 6"/>
            <p:cNvSpPr/>
            <p:nvPr/>
          </p:nvSpPr>
          <p:spPr>
            <a:xfrm>
              <a:off x="737080" y="2653027"/>
              <a:ext cx="2459990" cy="1774189"/>
            </a:xfrm>
            <a:custGeom>
              <a:avLst/>
              <a:gdLst/>
              <a:ahLst/>
              <a:cxnLst/>
              <a:rect l="l" t="t" r="r" b="b"/>
              <a:pathLst>
                <a:path w="2459990" h="1774189">
                  <a:moveTo>
                    <a:pt x="223811" y="583434"/>
                  </a:moveTo>
                  <a:lnTo>
                    <a:pt x="220314" y="535855"/>
                  </a:lnTo>
                  <a:lnTo>
                    <a:pt x="222873" y="488878"/>
                  </a:lnTo>
                  <a:lnTo>
                    <a:pt x="231261" y="442997"/>
                  </a:lnTo>
                  <a:lnTo>
                    <a:pt x="245252" y="398708"/>
                  </a:lnTo>
                  <a:lnTo>
                    <a:pt x="264619" y="356505"/>
                  </a:lnTo>
                  <a:lnTo>
                    <a:pt x="289134" y="316883"/>
                  </a:lnTo>
                  <a:lnTo>
                    <a:pt x="318570" y="280337"/>
                  </a:lnTo>
                  <a:lnTo>
                    <a:pt x="352701" y="247362"/>
                  </a:lnTo>
                  <a:lnTo>
                    <a:pt x="391298" y="218453"/>
                  </a:lnTo>
                  <a:lnTo>
                    <a:pt x="433288" y="194545"/>
                  </a:lnTo>
                  <a:lnTo>
                    <a:pt x="477376" y="176255"/>
                  </a:lnTo>
                  <a:lnTo>
                    <a:pt x="523013" y="163598"/>
                  </a:lnTo>
                  <a:lnTo>
                    <a:pt x="569644" y="156590"/>
                  </a:lnTo>
                  <a:lnTo>
                    <a:pt x="616720" y="155247"/>
                  </a:lnTo>
                  <a:lnTo>
                    <a:pt x="663686" y="159585"/>
                  </a:lnTo>
                  <a:lnTo>
                    <a:pt x="709992" y="169619"/>
                  </a:lnTo>
                  <a:lnTo>
                    <a:pt x="755086" y="185364"/>
                  </a:lnTo>
                  <a:lnTo>
                    <a:pt x="798415" y="206838"/>
                  </a:lnTo>
                  <a:lnTo>
                    <a:pt x="823863" y="167450"/>
                  </a:lnTo>
                  <a:lnTo>
                    <a:pt x="854836" y="132840"/>
                  </a:lnTo>
                  <a:lnTo>
                    <a:pt x="890642" y="103490"/>
                  </a:lnTo>
                  <a:lnTo>
                    <a:pt x="930591" y="79882"/>
                  </a:lnTo>
                  <a:lnTo>
                    <a:pt x="973993" y="62500"/>
                  </a:lnTo>
                  <a:lnTo>
                    <a:pt x="1020156" y="51826"/>
                  </a:lnTo>
                  <a:lnTo>
                    <a:pt x="1067445" y="48361"/>
                  </a:lnTo>
                  <a:lnTo>
                    <a:pt x="1114146" y="52110"/>
                  </a:lnTo>
                  <a:lnTo>
                    <a:pt x="1159453" y="62819"/>
                  </a:lnTo>
                  <a:lnTo>
                    <a:pt x="1202561" y="80229"/>
                  </a:lnTo>
                  <a:lnTo>
                    <a:pt x="1242663" y="104086"/>
                  </a:lnTo>
                  <a:lnTo>
                    <a:pt x="1278952" y="134132"/>
                  </a:lnTo>
                  <a:lnTo>
                    <a:pt x="1306118" y="91971"/>
                  </a:lnTo>
                  <a:lnTo>
                    <a:pt x="1340852" y="56615"/>
                  </a:lnTo>
                  <a:lnTo>
                    <a:pt x="1381873" y="28929"/>
                  </a:lnTo>
                  <a:lnTo>
                    <a:pt x="1427904" y="9777"/>
                  </a:lnTo>
                  <a:lnTo>
                    <a:pt x="1477663" y="22"/>
                  </a:lnTo>
                  <a:lnTo>
                    <a:pt x="1528399" y="416"/>
                  </a:lnTo>
                  <a:lnTo>
                    <a:pt x="1577264" y="10729"/>
                  </a:lnTo>
                  <a:lnTo>
                    <a:pt x="1622838" y="30348"/>
                  </a:lnTo>
                  <a:lnTo>
                    <a:pt x="1663698" y="58662"/>
                  </a:lnTo>
                  <a:lnTo>
                    <a:pt x="1698423" y="95059"/>
                  </a:lnTo>
                  <a:lnTo>
                    <a:pt x="1736168" y="58991"/>
                  </a:lnTo>
                  <a:lnTo>
                    <a:pt x="1779399" y="31046"/>
                  </a:lnTo>
                  <a:lnTo>
                    <a:pt x="1826795" y="11630"/>
                  </a:lnTo>
                  <a:lnTo>
                    <a:pt x="1877035" y="1146"/>
                  </a:lnTo>
                  <a:lnTo>
                    <a:pt x="1928796" y="0"/>
                  </a:lnTo>
                  <a:lnTo>
                    <a:pt x="1980756" y="8596"/>
                  </a:lnTo>
                  <a:lnTo>
                    <a:pt x="2030113" y="26698"/>
                  </a:lnTo>
                  <a:lnTo>
                    <a:pt x="2074321" y="53133"/>
                  </a:lnTo>
                  <a:lnTo>
                    <a:pt x="2112441" y="86900"/>
                  </a:lnTo>
                  <a:lnTo>
                    <a:pt x="2143537" y="127000"/>
                  </a:lnTo>
                  <a:lnTo>
                    <a:pt x="2166673" y="172433"/>
                  </a:lnTo>
                  <a:lnTo>
                    <a:pt x="2180910" y="222199"/>
                  </a:lnTo>
                  <a:lnTo>
                    <a:pt x="2229877" y="239914"/>
                  </a:lnTo>
                  <a:lnTo>
                    <a:pt x="2274576" y="265320"/>
                  </a:lnTo>
                  <a:lnTo>
                    <a:pt x="2314130" y="297703"/>
                  </a:lnTo>
                  <a:lnTo>
                    <a:pt x="2347665" y="336344"/>
                  </a:lnTo>
                  <a:lnTo>
                    <a:pt x="2374306" y="380529"/>
                  </a:lnTo>
                  <a:lnTo>
                    <a:pt x="2392871" y="428556"/>
                  </a:lnTo>
                  <a:lnTo>
                    <a:pt x="2402743" y="478457"/>
                  </a:lnTo>
                  <a:lnTo>
                    <a:pt x="2403896" y="529111"/>
                  </a:lnTo>
                  <a:lnTo>
                    <a:pt x="2396306" y="579398"/>
                  </a:lnTo>
                  <a:lnTo>
                    <a:pt x="2379946" y="628198"/>
                  </a:lnTo>
                  <a:lnTo>
                    <a:pt x="2408208" y="669784"/>
                  </a:lnTo>
                  <a:lnTo>
                    <a:pt x="2430396" y="714076"/>
                  </a:lnTo>
                  <a:lnTo>
                    <a:pt x="2446425" y="760450"/>
                  </a:lnTo>
                  <a:lnTo>
                    <a:pt x="2456208" y="808286"/>
                  </a:lnTo>
                  <a:lnTo>
                    <a:pt x="2459662" y="856961"/>
                  </a:lnTo>
                  <a:lnTo>
                    <a:pt x="2456699" y="905853"/>
                  </a:lnTo>
                  <a:lnTo>
                    <a:pt x="2447236" y="954340"/>
                  </a:lnTo>
                  <a:lnTo>
                    <a:pt x="2431187" y="1001800"/>
                  </a:lnTo>
                  <a:lnTo>
                    <a:pt x="2408928" y="1046773"/>
                  </a:lnTo>
                  <a:lnTo>
                    <a:pt x="2381228" y="1087956"/>
                  </a:lnTo>
                  <a:lnTo>
                    <a:pt x="2348591" y="1124961"/>
                  </a:lnTo>
                  <a:lnTo>
                    <a:pt x="2311519" y="1157404"/>
                  </a:lnTo>
                  <a:lnTo>
                    <a:pt x="2270517" y="1184897"/>
                  </a:lnTo>
                  <a:lnTo>
                    <a:pt x="2226086" y="1207054"/>
                  </a:lnTo>
                  <a:lnTo>
                    <a:pt x="2178730" y="1223489"/>
                  </a:lnTo>
                  <a:lnTo>
                    <a:pt x="2128952" y="1233816"/>
                  </a:lnTo>
                  <a:lnTo>
                    <a:pt x="2124681" y="1283239"/>
                  </a:lnTo>
                  <a:lnTo>
                    <a:pt x="2112978" y="1330757"/>
                  </a:lnTo>
                  <a:lnTo>
                    <a:pt x="2094285" y="1375648"/>
                  </a:lnTo>
                  <a:lnTo>
                    <a:pt x="2069040" y="1417187"/>
                  </a:lnTo>
                  <a:lnTo>
                    <a:pt x="2037684" y="1454650"/>
                  </a:lnTo>
                  <a:lnTo>
                    <a:pt x="2000656" y="1487315"/>
                  </a:lnTo>
                  <a:lnTo>
                    <a:pt x="1958396" y="1514457"/>
                  </a:lnTo>
                  <a:lnTo>
                    <a:pt x="1912412" y="1534938"/>
                  </a:lnTo>
                  <a:lnTo>
                    <a:pt x="1864490" y="1548119"/>
                  </a:lnTo>
                  <a:lnTo>
                    <a:pt x="1815486" y="1554024"/>
                  </a:lnTo>
                  <a:lnTo>
                    <a:pt x="1766259" y="1552676"/>
                  </a:lnTo>
                  <a:lnTo>
                    <a:pt x="1717666" y="1544098"/>
                  </a:lnTo>
                  <a:lnTo>
                    <a:pt x="1670565" y="1528315"/>
                  </a:lnTo>
                  <a:lnTo>
                    <a:pt x="1625814" y="1505348"/>
                  </a:lnTo>
                  <a:lnTo>
                    <a:pt x="1608652" y="1550617"/>
                  </a:lnTo>
                  <a:lnTo>
                    <a:pt x="1586137" y="1592777"/>
                  </a:lnTo>
                  <a:lnTo>
                    <a:pt x="1558701" y="1631462"/>
                  </a:lnTo>
                  <a:lnTo>
                    <a:pt x="1526772" y="1666305"/>
                  </a:lnTo>
                  <a:lnTo>
                    <a:pt x="1490783" y="1696940"/>
                  </a:lnTo>
                  <a:lnTo>
                    <a:pt x="1451163" y="1723000"/>
                  </a:lnTo>
                  <a:lnTo>
                    <a:pt x="1408344" y="1744120"/>
                  </a:lnTo>
                  <a:lnTo>
                    <a:pt x="1362755" y="1759931"/>
                  </a:lnTo>
                  <a:lnTo>
                    <a:pt x="1314828" y="1770068"/>
                  </a:lnTo>
                  <a:lnTo>
                    <a:pt x="1265983" y="1774120"/>
                  </a:lnTo>
                  <a:lnTo>
                    <a:pt x="1217701" y="1772072"/>
                  </a:lnTo>
                  <a:lnTo>
                    <a:pt x="1170501" y="1764152"/>
                  </a:lnTo>
                  <a:lnTo>
                    <a:pt x="1124904" y="1750586"/>
                  </a:lnTo>
                  <a:lnTo>
                    <a:pt x="1081431" y="1731602"/>
                  </a:lnTo>
                  <a:lnTo>
                    <a:pt x="1040600" y="1707426"/>
                  </a:lnTo>
                  <a:lnTo>
                    <a:pt x="1002932" y="1678287"/>
                  </a:lnTo>
                  <a:lnTo>
                    <a:pt x="968949" y="1644411"/>
                  </a:lnTo>
                  <a:lnTo>
                    <a:pt x="939168" y="1606025"/>
                  </a:lnTo>
                  <a:lnTo>
                    <a:pt x="894662" y="1629106"/>
                  </a:lnTo>
                  <a:lnTo>
                    <a:pt x="848159" y="1646891"/>
                  </a:lnTo>
                  <a:lnTo>
                    <a:pt x="800137" y="1659309"/>
                  </a:lnTo>
                  <a:lnTo>
                    <a:pt x="751076" y="1666294"/>
                  </a:lnTo>
                  <a:lnTo>
                    <a:pt x="701455" y="1667778"/>
                  </a:lnTo>
                  <a:lnTo>
                    <a:pt x="651753" y="1663691"/>
                  </a:lnTo>
                  <a:lnTo>
                    <a:pt x="602448" y="1653966"/>
                  </a:lnTo>
                  <a:lnTo>
                    <a:pt x="554592" y="1638745"/>
                  </a:lnTo>
                  <a:lnTo>
                    <a:pt x="509175" y="1618410"/>
                  </a:lnTo>
                  <a:lnTo>
                    <a:pt x="466582" y="1593252"/>
                  </a:lnTo>
                  <a:lnTo>
                    <a:pt x="427196" y="1563558"/>
                  </a:lnTo>
                  <a:lnTo>
                    <a:pt x="391403" y="1529620"/>
                  </a:lnTo>
                  <a:lnTo>
                    <a:pt x="359587" y="1491728"/>
                  </a:lnTo>
                  <a:lnTo>
                    <a:pt x="332131" y="1450171"/>
                  </a:lnTo>
                  <a:lnTo>
                    <a:pt x="280967" y="1450859"/>
                  </a:lnTo>
                  <a:lnTo>
                    <a:pt x="231752" y="1441514"/>
                  </a:lnTo>
                  <a:lnTo>
                    <a:pt x="185862" y="1422861"/>
                  </a:lnTo>
                  <a:lnTo>
                    <a:pt x="144677" y="1395626"/>
                  </a:lnTo>
                  <a:lnTo>
                    <a:pt x="109573" y="1360535"/>
                  </a:lnTo>
                  <a:lnTo>
                    <a:pt x="81929" y="1318314"/>
                  </a:lnTo>
                  <a:lnTo>
                    <a:pt x="63687" y="1271438"/>
                  </a:lnTo>
                  <a:lnTo>
                    <a:pt x="55724" y="1222907"/>
                  </a:lnTo>
                  <a:lnTo>
                    <a:pt x="57819" y="1174241"/>
                  </a:lnTo>
                  <a:lnTo>
                    <a:pt x="69749" y="1126957"/>
                  </a:lnTo>
                  <a:lnTo>
                    <a:pt x="91293" y="1082574"/>
                  </a:lnTo>
                  <a:lnTo>
                    <a:pt x="122229" y="1042609"/>
                  </a:lnTo>
                  <a:lnTo>
                    <a:pt x="80006" y="1011803"/>
                  </a:lnTo>
                  <a:lnTo>
                    <a:pt x="45991" y="973776"/>
                  </a:lnTo>
                  <a:lnTo>
                    <a:pt x="20863" y="930061"/>
                  </a:lnTo>
                  <a:lnTo>
                    <a:pt x="5306" y="882193"/>
                  </a:lnTo>
                  <a:lnTo>
                    <a:pt x="0" y="831706"/>
                  </a:lnTo>
                  <a:lnTo>
                    <a:pt x="5626" y="780132"/>
                  </a:lnTo>
                  <a:lnTo>
                    <a:pt x="22115" y="730888"/>
                  </a:lnTo>
                  <a:lnTo>
                    <a:pt x="48100" y="687106"/>
                  </a:lnTo>
                  <a:lnTo>
                    <a:pt x="82319" y="649906"/>
                  </a:lnTo>
                  <a:lnTo>
                    <a:pt x="123507" y="620403"/>
                  </a:lnTo>
                  <a:lnTo>
                    <a:pt x="170403" y="599716"/>
                  </a:lnTo>
                  <a:lnTo>
                    <a:pt x="221742" y="588962"/>
                  </a:lnTo>
                  <a:lnTo>
                    <a:pt x="223811" y="583434"/>
                  </a:lnTo>
                  <a:close/>
                </a:path>
                <a:path w="2459990" h="1774189">
                  <a:moveTo>
                    <a:pt x="122255" y="1042598"/>
                  </a:moveTo>
                  <a:lnTo>
                    <a:pt x="156047" y="1058883"/>
                  </a:lnTo>
                  <a:lnTo>
                    <a:pt x="191740" y="1069864"/>
                  </a:lnTo>
                  <a:lnTo>
                    <a:pt x="228700" y="1075396"/>
                  </a:lnTo>
                  <a:lnTo>
                    <a:pt x="266294" y="1075337"/>
                  </a:lnTo>
                </a:path>
                <a:path w="2459990" h="1774189">
                  <a:moveTo>
                    <a:pt x="332135" y="1450169"/>
                  </a:moveTo>
                  <a:lnTo>
                    <a:pt x="348259" y="1447784"/>
                  </a:lnTo>
                  <a:lnTo>
                    <a:pt x="364171" y="1444370"/>
                  </a:lnTo>
                  <a:lnTo>
                    <a:pt x="379820" y="1439937"/>
                  </a:lnTo>
                  <a:lnTo>
                    <a:pt x="395155" y="1434501"/>
                  </a:lnTo>
                </a:path>
                <a:path w="2459990" h="1774189">
                  <a:moveTo>
                    <a:pt x="939142" y="1606018"/>
                  </a:moveTo>
                  <a:lnTo>
                    <a:pt x="928206" y="1588918"/>
                  </a:lnTo>
                  <a:lnTo>
                    <a:pt x="918219" y="1571280"/>
                  </a:lnTo>
                  <a:lnTo>
                    <a:pt x="909200" y="1553142"/>
                  </a:lnTo>
                  <a:lnTo>
                    <a:pt x="901170" y="1534542"/>
                  </a:lnTo>
                </a:path>
                <a:path w="2459990" h="1774189">
                  <a:moveTo>
                    <a:pt x="1625813" y="1505337"/>
                  </a:moveTo>
                  <a:lnTo>
                    <a:pt x="1631177" y="1486047"/>
                  </a:lnTo>
                  <a:lnTo>
                    <a:pt x="1635498" y="1466518"/>
                  </a:lnTo>
                  <a:lnTo>
                    <a:pt x="1638766" y="1446792"/>
                  </a:lnTo>
                  <a:lnTo>
                    <a:pt x="1640975" y="1426909"/>
                  </a:lnTo>
                </a:path>
                <a:path w="2459990" h="1774189">
                  <a:moveTo>
                    <a:pt x="2128933" y="1233814"/>
                  </a:moveTo>
                  <a:lnTo>
                    <a:pt x="2125955" y="1187700"/>
                  </a:lnTo>
                  <a:lnTo>
                    <a:pt x="2116501" y="1143144"/>
                  </a:lnTo>
                  <a:lnTo>
                    <a:pt x="2100933" y="1100722"/>
                  </a:lnTo>
                  <a:lnTo>
                    <a:pt x="2079613" y="1061008"/>
                  </a:lnTo>
                  <a:lnTo>
                    <a:pt x="2052902" y="1024574"/>
                  </a:lnTo>
                  <a:lnTo>
                    <a:pt x="2021163" y="991996"/>
                  </a:lnTo>
                  <a:lnTo>
                    <a:pt x="1984758" y="963846"/>
                  </a:lnTo>
                  <a:lnTo>
                    <a:pt x="1944049" y="940700"/>
                  </a:lnTo>
                </a:path>
                <a:path w="2459990" h="1774189">
                  <a:moveTo>
                    <a:pt x="2379924" y="628209"/>
                  </a:moveTo>
                  <a:lnTo>
                    <a:pt x="2364292" y="659071"/>
                  </a:lnTo>
                  <a:lnTo>
                    <a:pt x="2345223" y="687862"/>
                  </a:lnTo>
                  <a:lnTo>
                    <a:pt x="2322923" y="714303"/>
                  </a:lnTo>
                  <a:lnTo>
                    <a:pt x="2297599" y="738119"/>
                  </a:lnTo>
                </a:path>
                <a:path w="2459990" h="1774189">
                  <a:moveTo>
                    <a:pt x="2180905" y="222199"/>
                  </a:moveTo>
                  <a:lnTo>
                    <a:pt x="2182947" y="235087"/>
                  </a:lnTo>
                  <a:lnTo>
                    <a:pt x="2184353" y="248050"/>
                  </a:lnTo>
                  <a:lnTo>
                    <a:pt x="2185122" y="261064"/>
                  </a:lnTo>
                  <a:lnTo>
                    <a:pt x="2185251" y="274107"/>
                  </a:lnTo>
                </a:path>
                <a:path w="2459990" h="1774189">
                  <a:moveTo>
                    <a:pt x="1698427" y="95064"/>
                  </a:moveTo>
                  <a:lnTo>
                    <a:pt x="1686071" y="110458"/>
                  </a:lnTo>
                  <a:lnTo>
                    <a:pt x="1674896" y="126665"/>
                  </a:lnTo>
                  <a:lnTo>
                    <a:pt x="1664943" y="143622"/>
                  </a:lnTo>
                  <a:lnTo>
                    <a:pt x="1656253" y="161262"/>
                  </a:lnTo>
                </a:path>
                <a:path w="2459990" h="1774189">
                  <a:moveTo>
                    <a:pt x="1278952" y="134129"/>
                  </a:moveTo>
                  <a:lnTo>
                    <a:pt x="1272499" y="147912"/>
                  </a:lnTo>
                  <a:lnTo>
                    <a:pt x="1266934" y="162049"/>
                  </a:lnTo>
                  <a:lnTo>
                    <a:pt x="1262271" y="176499"/>
                  </a:lnTo>
                  <a:lnTo>
                    <a:pt x="1258526" y="191220"/>
                  </a:lnTo>
                </a:path>
                <a:path w="2459990" h="1774189">
                  <a:moveTo>
                    <a:pt x="798407" y="206836"/>
                  </a:moveTo>
                  <a:lnTo>
                    <a:pt x="818143" y="219009"/>
                  </a:lnTo>
                  <a:lnTo>
                    <a:pt x="837075" y="232324"/>
                  </a:lnTo>
                  <a:lnTo>
                    <a:pt x="855151" y="246741"/>
                  </a:lnTo>
                  <a:lnTo>
                    <a:pt x="872321" y="262224"/>
                  </a:lnTo>
                </a:path>
                <a:path w="2459990" h="1774189">
                  <a:moveTo>
                    <a:pt x="223811" y="583434"/>
                  </a:moveTo>
                  <a:lnTo>
                    <a:pt x="226155" y="598183"/>
                  </a:lnTo>
                  <a:lnTo>
                    <a:pt x="229089" y="612823"/>
                  </a:lnTo>
                  <a:lnTo>
                    <a:pt x="232608" y="627337"/>
                  </a:lnTo>
                  <a:lnTo>
                    <a:pt x="236711" y="641709"/>
                  </a:lnTo>
                </a:path>
              </a:pathLst>
            </a:custGeom>
            <a:ln w="9524">
              <a:solidFill>
                <a:srgbClr val="424242"/>
              </a:solidFill>
            </a:ln>
          </p:spPr>
          <p:txBody>
            <a:bodyPr wrap="square" lIns="0" tIns="0" rIns="0" bIns="0" rtlCol="0"/>
            <a:lstStyle/>
            <a:p>
              <a:endParaRPr/>
            </a:p>
          </p:txBody>
        </p:sp>
      </p:grpSp>
      <p:sp>
        <p:nvSpPr>
          <p:cNvPr id="7" name="object 7"/>
          <p:cNvSpPr txBox="1"/>
          <p:nvPr/>
        </p:nvSpPr>
        <p:spPr>
          <a:xfrm>
            <a:off x="1329096" y="3367747"/>
            <a:ext cx="11004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Amazon</a:t>
            </a:r>
            <a:r>
              <a:rPr sz="1400" spc="-80" dirty="0">
                <a:latin typeface="Arial MT"/>
                <a:cs typeface="Arial MT"/>
              </a:rPr>
              <a:t> </a:t>
            </a:r>
            <a:r>
              <a:rPr sz="1400" spc="-5" dirty="0">
                <a:latin typeface="Arial MT"/>
                <a:cs typeface="Arial MT"/>
              </a:rPr>
              <a:t>RDS</a:t>
            </a:r>
            <a:endParaRPr sz="1400">
              <a:latin typeface="Arial MT"/>
              <a:cs typeface="Arial MT"/>
            </a:endParaRPr>
          </a:p>
        </p:txBody>
      </p:sp>
      <p:grpSp>
        <p:nvGrpSpPr>
          <p:cNvPr id="8" name="object 8"/>
          <p:cNvGrpSpPr/>
          <p:nvPr/>
        </p:nvGrpSpPr>
        <p:grpSpPr>
          <a:xfrm>
            <a:off x="5687321" y="2490240"/>
            <a:ext cx="2034539" cy="1515110"/>
            <a:chOff x="5687321" y="2490240"/>
            <a:chExt cx="2034539" cy="1515110"/>
          </a:xfrm>
        </p:grpSpPr>
        <p:sp>
          <p:nvSpPr>
            <p:cNvPr id="9" name="object 9"/>
            <p:cNvSpPr/>
            <p:nvPr/>
          </p:nvSpPr>
          <p:spPr>
            <a:xfrm>
              <a:off x="5692084" y="2495002"/>
              <a:ext cx="2025014" cy="1505585"/>
            </a:xfrm>
            <a:custGeom>
              <a:avLst/>
              <a:gdLst/>
              <a:ahLst/>
              <a:cxnLst/>
              <a:rect l="l" t="t" r="r" b="b"/>
              <a:pathLst>
                <a:path w="2025015" h="1505585">
                  <a:moveTo>
                    <a:pt x="1743658" y="81068"/>
                  </a:moveTo>
                  <a:lnTo>
                    <a:pt x="1398368" y="81068"/>
                  </a:lnTo>
                  <a:lnTo>
                    <a:pt x="1436241" y="45180"/>
                  </a:lnTo>
                  <a:lnTo>
                    <a:pt x="1480306" y="19310"/>
                  </a:lnTo>
                  <a:lnTo>
                    <a:pt x="1528684" y="4052"/>
                  </a:lnTo>
                  <a:lnTo>
                    <a:pt x="1579492" y="0"/>
                  </a:lnTo>
                  <a:lnTo>
                    <a:pt x="1630850" y="7745"/>
                  </a:lnTo>
                  <a:lnTo>
                    <a:pt x="1679136" y="27041"/>
                  </a:lnTo>
                  <a:lnTo>
                    <a:pt x="1721094" y="56269"/>
                  </a:lnTo>
                  <a:lnTo>
                    <a:pt x="1743658" y="81068"/>
                  </a:lnTo>
                  <a:close/>
                </a:path>
                <a:path w="2025015" h="1505585">
                  <a:moveTo>
                    <a:pt x="1766848" y="114204"/>
                  </a:moveTo>
                  <a:lnTo>
                    <a:pt x="1052961" y="114204"/>
                  </a:lnTo>
                  <a:lnTo>
                    <a:pt x="1081938" y="70384"/>
                  </a:lnTo>
                  <a:lnTo>
                    <a:pt x="1120239" y="35869"/>
                  </a:lnTo>
                  <a:lnTo>
                    <a:pt x="1165807" y="12089"/>
                  </a:lnTo>
                  <a:lnTo>
                    <a:pt x="1216585" y="474"/>
                  </a:lnTo>
                  <a:lnTo>
                    <a:pt x="1268612" y="2227"/>
                  </a:lnTo>
                  <a:lnTo>
                    <a:pt x="1317776" y="16919"/>
                  </a:lnTo>
                  <a:lnTo>
                    <a:pt x="1361790" y="43537"/>
                  </a:lnTo>
                  <a:lnTo>
                    <a:pt x="1398368" y="81068"/>
                  </a:lnTo>
                  <a:lnTo>
                    <a:pt x="1743658" y="81068"/>
                  </a:lnTo>
                  <a:lnTo>
                    <a:pt x="1755390" y="93963"/>
                  </a:lnTo>
                  <a:lnTo>
                    <a:pt x="1766848" y="114204"/>
                  </a:lnTo>
                  <a:close/>
                </a:path>
                <a:path w="2025015" h="1505585">
                  <a:moveTo>
                    <a:pt x="1791780" y="175861"/>
                  </a:moveTo>
                  <a:lnTo>
                    <a:pt x="657270" y="175861"/>
                  </a:lnTo>
                  <a:lnTo>
                    <a:pt x="682980" y="136252"/>
                  </a:lnTo>
                  <a:lnTo>
                    <a:pt x="715077" y="102594"/>
                  </a:lnTo>
                  <a:lnTo>
                    <a:pt x="752577" y="75596"/>
                  </a:lnTo>
                  <a:lnTo>
                    <a:pt x="794499" y="55964"/>
                  </a:lnTo>
                  <a:lnTo>
                    <a:pt x="839859" y="44406"/>
                  </a:lnTo>
                  <a:lnTo>
                    <a:pt x="886549" y="41620"/>
                  </a:lnTo>
                  <a:lnTo>
                    <a:pt x="932351" y="47583"/>
                  </a:lnTo>
                  <a:lnTo>
                    <a:pt x="976119" y="61918"/>
                  </a:lnTo>
                  <a:lnTo>
                    <a:pt x="1016704" y="84250"/>
                  </a:lnTo>
                  <a:lnTo>
                    <a:pt x="1052961" y="114204"/>
                  </a:lnTo>
                  <a:lnTo>
                    <a:pt x="1766848" y="114204"/>
                  </a:lnTo>
                  <a:lnTo>
                    <a:pt x="1780691" y="138658"/>
                  </a:lnTo>
                  <a:lnTo>
                    <a:pt x="1791780" y="175861"/>
                  </a:lnTo>
                  <a:close/>
                </a:path>
                <a:path w="2025015" h="1505585">
                  <a:moveTo>
                    <a:pt x="591077" y="1414886"/>
                  </a:moveTo>
                  <a:lnTo>
                    <a:pt x="543313" y="1412225"/>
                  </a:lnTo>
                  <a:lnTo>
                    <a:pt x="495904" y="1403070"/>
                  </a:lnTo>
                  <a:lnTo>
                    <a:pt x="450117" y="1387583"/>
                  </a:lnTo>
                  <a:lnTo>
                    <a:pt x="407136" y="1366248"/>
                  </a:lnTo>
                  <a:lnTo>
                    <a:pt x="367462" y="1339457"/>
                  </a:lnTo>
                  <a:lnTo>
                    <a:pt x="331599" y="1307599"/>
                  </a:lnTo>
                  <a:lnTo>
                    <a:pt x="300050" y="1271065"/>
                  </a:lnTo>
                  <a:lnTo>
                    <a:pt x="273316" y="1230245"/>
                  </a:lnTo>
                  <a:lnTo>
                    <a:pt x="222916" y="1229905"/>
                  </a:lnTo>
                  <a:lnTo>
                    <a:pt x="175154" y="1217490"/>
                  </a:lnTo>
                  <a:lnTo>
                    <a:pt x="131988" y="1194062"/>
                  </a:lnTo>
                  <a:lnTo>
                    <a:pt x="95381" y="1160687"/>
                  </a:lnTo>
                  <a:lnTo>
                    <a:pt x="67291" y="1118427"/>
                  </a:lnTo>
                  <a:lnTo>
                    <a:pt x="50287" y="1070515"/>
                  </a:lnTo>
                  <a:lnTo>
                    <a:pt x="45420" y="1020953"/>
                  </a:lnTo>
                  <a:lnTo>
                    <a:pt x="52372" y="971967"/>
                  </a:lnTo>
                  <a:lnTo>
                    <a:pt x="70830" y="925781"/>
                  </a:lnTo>
                  <a:lnTo>
                    <a:pt x="100476" y="884620"/>
                  </a:lnTo>
                  <a:lnTo>
                    <a:pt x="59548" y="852495"/>
                  </a:lnTo>
                  <a:lnTo>
                    <a:pt x="28513" y="811925"/>
                  </a:lnTo>
                  <a:lnTo>
                    <a:pt x="8340" y="765160"/>
                  </a:lnTo>
                  <a:lnTo>
                    <a:pt x="0" y="714446"/>
                  </a:lnTo>
                  <a:lnTo>
                    <a:pt x="4461" y="662032"/>
                  </a:lnTo>
                  <a:lnTo>
                    <a:pt x="21726" y="612444"/>
                  </a:lnTo>
                  <a:lnTo>
                    <a:pt x="49951" y="569801"/>
                  </a:lnTo>
                  <a:lnTo>
                    <a:pt x="87340" y="535740"/>
                  </a:lnTo>
                  <a:lnTo>
                    <a:pt x="132095" y="511899"/>
                  </a:lnTo>
                  <a:lnTo>
                    <a:pt x="182418" y="499913"/>
                  </a:lnTo>
                  <a:lnTo>
                    <a:pt x="184122" y="495226"/>
                  </a:lnTo>
                  <a:lnTo>
                    <a:pt x="181343" y="443425"/>
                  </a:lnTo>
                  <a:lnTo>
                    <a:pt x="186721" y="392665"/>
                  </a:lnTo>
                  <a:lnTo>
                    <a:pt x="199856" y="343839"/>
                  </a:lnTo>
                  <a:lnTo>
                    <a:pt x="220353" y="297839"/>
                  </a:lnTo>
                  <a:lnTo>
                    <a:pt x="247814" y="255556"/>
                  </a:lnTo>
                  <a:lnTo>
                    <a:pt x="281841" y="217882"/>
                  </a:lnTo>
                  <a:lnTo>
                    <a:pt x="322037" y="185711"/>
                  </a:lnTo>
                  <a:lnTo>
                    <a:pt x="366828" y="160518"/>
                  </a:lnTo>
                  <a:lnTo>
                    <a:pt x="414263" y="143206"/>
                  </a:lnTo>
                  <a:lnTo>
                    <a:pt x="463374" y="133804"/>
                  </a:lnTo>
                  <a:lnTo>
                    <a:pt x="513197" y="132340"/>
                  </a:lnTo>
                  <a:lnTo>
                    <a:pt x="562765" y="138843"/>
                  </a:lnTo>
                  <a:lnTo>
                    <a:pt x="611111" y="153340"/>
                  </a:lnTo>
                  <a:lnTo>
                    <a:pt x="657270" y="175861"/>
                  </a:lnTo>
                  <a:lnTo>
                    <a:pt x="1791780" y="175861"/>
                  </a:lnTo>
                  <a:lnTo>
                    <a:pt x="1795663" y="188887"/>
                  </a:lnTo>
                  <a:lnTo>
                    <a:pt x="1845544" y="208708"/>
                  </a:lnTo>
                  <a:lnTo>
                    <a:pt x="1889650" y="238484"/>
                  </a:lnTo>
                  <a:lnTo>
                    <a:pt x="1926575" y="277029"/>
                  </a:lnTo>
                  <a:lnTo>
                    <a:pt x="1954912" y="323156"/>
                  </a:lnTo>
                  <a:lnTo>
                    <a:pt x="1972903" y="374352"/>
                  </a:lnTo>
                  <a:lnTo>
                    <a:pt x="1979701" y="427660"/>
                  </a:lnTo>
                  <a:lnTo>
                    <a:pt x="1975266" y="481223"/>
                  </a:lnTo>
                  <a:lnTo>
                    <a:pt x="1959556" y="533187"/>
                  </a:lnTo>
                  <a:lnTo>
                    <a:pt x="1985746" y="573691"/>
                  </a:lnTo>
                  <a:lnTo>
                    <a:pt x="2005390" y="617093"/>
                  </a:lnTo>
                  <a:lnTo>
                    <a:pt x="2018384" y="662606"/>
                  </a:lnTo>
                  <a:lnTo>
                    <a:pt x="2024621" y="709441"/>
                  </a:lnTo>
                  <a:lnTo>
                    <a:pt x="2023998" y="756813"/>
                  </a:lnTo>
                  <a:lnTo>
                    <a:pt x="2016409" y="803933"/>
                  </a:lnTo>
                  <a:lnTo>
                    <a:pt x="2001750" y="850014"/>
                  </a:lnTo>
                  <a:lnTo>
                    <a:pt x="1980427" y="893346"/>
                  </a:lnTo>
                  <a:lnTo>
                    <a:pt x="1953330" y="932418"/>
                  </a:lnTo>
                  <a:lnTo>
                    <a:pt x="1921078" y="966742"/>
                  </a:lnTo>
                  <a:lnTo>
                    <a:pt x="1884288" y="995828"/>
                  </a:lnTo>
                  <a:lnTo>
                    <a:pt x="1843579" y="1019187"/>
                  </a:lnTo>
                  <a:lnTo>
                    <a:pt x="1799570" y="1036331"/>
                  </a:lnTo>
                  <a:lnTo>
                    <a:pt x="1752879" y="1046770"/>
                  </a:lnTo>
                  <a:lnTo>
                    <a:pt x="1748171" y="1095527"/>
                  </a:lnTo>
                  <a:lnTo>
                    <a:pt x="1735217" y="1141947"/>
                  </a:lnTo>
                  <a:lnTo>
                    <a:pt x="1714591" y="1185055"/>
                  </a:lnTo>
                  <a:lnTo>
                    <a:pt x="1686869" y="1223876"/>
                  </a:lnTo>
                  <a:lnTo>
                    <a:pt x="1652626" y="1257437"/>
                  </a:lnTo>
                  <a:lnTo>
                    <a:pt x="1623798" y="1277038"/>
                  </a:lnTo>
                  <a:lnTo>
                    <a:pt x="1338578" y="1277038"/>
                  </a:lnTo>
                  <a:lnTo>
                    <a:pt x="1319584" y="1325925"/>
                  </a:lnTo>
                  <a:lnTo>
                    <a:pt x="1298115" y="1362415"/>
                  </a:lnTo>
                  <a:lnTo>
                    <a:pt x="773171" y="1362415"/>
                  </a:lnTo>
                  <a:lnTo>
                    <a:pt x="730245" y="1384816"/>
                  </a:lnTo>
                  <a:lnTo>
                    <a:pt x="685170" y="1401089"/>
                  </a:lnTo>
                  <a:lnTo>
                    <a:pt x="638572" y="1411143"/>
                  </a:lnTo>
                  <a:lnTo>
                    <a:pt x="591077" y="1414886"/>
                  </a:lnTo>
                  <a:close/>
                </a:path>
                <a:path w="2025015" h="1505585">
                  <a:moveTo>
                    <a:pt x="1474472" y="1318513"/>
                  </a:moveTo>
                  <a:lnTo>
                    <a:pt x="1427448" y="1313004"/>
                  </a:lnTo>
                  <a:lnTo>
                    <a:pt x="1381777" y="1299168"/>
                  </a:lnTo>
                  <a:lnTo>
                    <a:pt x="1338578" y="1277038"/>
                  </a:lnTo>
                  <a:lnTo>
                    <a:pt x="1623798" y="1277038"/>
                  </a:lnTo>
                  <a:lnTo>
                    <a:pt x="1612438" y="1284762"/>
                  </a:lnTo>
                  <a:lnTo>
                    <a:pt x="1568088" y="1304423"/>
                  </a:lnTo>
                  <a:lnTo>
                    <a:pt x="1521726" y="1315663"/>
                  </a:lnTo>
                  <a:lnTo>
                    <a:pt x="1474472" y="1318513"/>
                  </a:lnTo>
                  <a:close/>
                </a:path>
                <a:path w="2025015" h="1505585">
                  <a:moveTo>
                    <a:pt x="1030856" y="1504988"/>
                  </a:moveTo>
                  <a:lnTo>
                    <a:pt x="980179" y="1499987"/>
                  </a:lnTo>
                  <a:lnTo>
                    <a:pt x="931379" y="1486936"/>
                  </a:lnTo>
                  <a:lnTo>
                    <a:pt x="885369" y="1466244"/>
                  </a:lnTo>
                  <a:lnTo>
                    <a:pt x="843057" y="1438320"/>
                  </a:lnTo>
                  <a:lnTo>
                    <a:pt x="805354" y="1403574"/>
                  </a:lnTo>
                  <a:lnTo>
                    <a:pt x="773171" y="1362415"/>
                  </a:lnTo>
                  <a:lnTo>
                    <a:pt x="1298115" y="1362415"/>
                  </a:lnTo>
                  <a:lnTo>
                    <a:pt x="1260993" y="1409524"/>
                  </a:lnTo>
                  <a:lnTo>
                    <a:pt x="1222903" y="1442915"/>
                  </a:lnTo>
                  <a:lnTo>
                    <a:pt x="1179956" y="1469820"/>
                  </a:lnTo>
                  <a:lnTo>
                    <a:pt x="1132904" y="1489578"/>
                  </a:lnTo>
                  <a:lnTo>
                    <a:pt x="1082502" y="1501528"/>
                  </a:lnTo>
                  <a:lnTo>
                    <a:pt x="1030856" y="1504988"/>
                  </a:lnTo>
                  <a:close/>
                </a:path>
              </a:pathLst>
            </a:custGeom>
            <a:solidFill>
              <a:srgbClr val="B7B7B7"/>
            </a:solidFill>
          </p:spPr>
          <p:txBody>
            <a:bodyPr wrap="square" lIns="0" tIns="0" rIns="0" bIns="0" rtlCol="0"/>
            <a:lstStyle/>
            <a:p>
              <a:endParaRPr/>
            </a:p>
          </p:txBody>
        </p:sp>
        <p:sp>
          <p:nvSpPr>
            <p:cNvPr id="10" name="object 10"/>
            <p:cNvSpPr/>
            <p:nvPr/>
          </p:nvSpPr>
          <p:spPr>
            <a:xfrm>
              <a:off x="5692084" y="2495002"/>
              <a:ext cx="2025014" cy="1505585"/>
            </a:xfrm>
            <a:custGeom>
              <a:avLst/>
              <a:gdLst/>
              <a:ahLst/>
              <a:cxnLst/>
              <a:rect l="l" t="t" r="r" b="b"/>
              <a:pathLst>
                <a:path w="2025015" h="1505585">
                  <a:moveTo>
                    <a:pt x="184122" y="495226"/>
                  </a:moveTo>
                  <a:lnTo>
                    <a:pt x="181343" y="443425"/>
                  </a:lnTo>
                  <a:lnTo>
                    <a:pt x="186721" y="392665"/>
                  </a:lnTo>
                  <a:lnTo>
                    <a:pt x="199856" y="343839"/>
                  </a:lnTo>
                  <a:lnTo>
                    <a:pt x="220353" y="297839"/>
                  </a:lnTo>
                  <a:lnTo>
                    <a:pt x="247814" y="255556"/>
                  </a:lnTo>
                  <a:lnTo>
                    <a:pt x="281841" y="217882"/>
                  </a:lnTo>
                  <a:lnTo>
                    <a:pt x="322037" y="185711"/>
                  </a:lnTo>
                  <a:lnTo>
                    <a:pt x="366828" y="160518"/>
                  </a:lnTo>
                  <a:lnTo>
                    <a:pt x="414263" y="143206"/>
                  </a:lnTo>
                  <a:lnTo>
                    <a:pt x="463374" y="133804"/>
                  </a:lnTo>
                  <a:lnTo>
                    <a:pt x="513197" y="132340"/>
                  </a:lnTo>
                  <a:lnTo>
                    <a:pt x="562765" y="138843"/>
                  </a:lnTo>
                  <a:lnTo>
                    <a:pt x="611111" y="153340"/>
                  </a:lnTo>
                  <a:lnTo>
                    <a:pt x="657270" y="175861"/>
                  </a:lnTo>
                  <a:lnTo>
                    <a:pt x="682980" y="136252"/>
                  </a:lnTo>
                  <a:lnTo>
                    <a:pt x="715077" y="102594"/>
                  </a:lnTo>
                  <a:lnTo>
                    <a:pt x="752577" y="75596"/>
                  </a:lnTo>
                  <a:lnTo>
                    <a:pt x="794499" y="55964"/>
                  </a:lnTo>
                  <a:lnTo>
                    <a:pt x="839859" y="44406"/>
                  </a:lnTo>
                  <a:lnTo>
                    <a:pt x="886549" y="41620"/>
                  </a:lnTo>
                  <a:lnTo>
                    <a:pt x="932351" y="47583"/>
                  </a:lnTo>
                  <a:lnTo>
                    <a:pt x="976119" y="61918"/>
                  </a:lnTo>
                  <a:lnTo>
                    <a:pt x="1016704" y="84250"/>
                  </a:lnTo>
                  <a:lnTo>
                    <a:pt x="1052961" y="114204"/>
                  </a:lnTo>
                  <a:lnTo>
                    <a:pt x="1081938" y="70384"/>
                  </a:lnTo>
                  <a:lnTo>
                    <a:pt x="1120239" y="35869"/>
                  </a:lnTo>
                  <a:lnTo>
                    <a:pt x="1165807" y="12089"/>
                  </a:lnTo>
                  <a:lnTo>
                    <a:pt x="1216585" y="474"/>
                  </a:lnTo>
                  <a:lnTo>
                    <a:pt x="1268612" y="2227"/>
                  </a:lnTo>
                  <a:lnTo>
                    <a:pt x="1317776" y="16919"/>
                  </a:lnTo>
                  <a:lnTo>
                    <a:pt x="1361790" y="43537"/>
                  </a:lnTo>
                  <a:lnTo>
                    <a:pt x="1398368" y="81068"/>
                  </a:lnTo>
                  <a:lnTo>
                    <a:pt x="1436241" y="45180"/>
                  </a:lnTo>
                  <a:lnTo>
                    <a:pt x="1480306" y="19310"/>
                  </a:lnTo>
                  <a:lnTo>
                    <a:pt x="1528684" y="4052"/>
                  </a:lnTo>
                  <a:lnTo>
                    <a:pt x="1579492" y="0"/>
                  </a:lnTo>
                  <a:lnTo>
                    <a:pt x="1630850" y="7745"/>
                  </a:lnTo>
                  <a:lnTo>
                    <a:pt x="1679136" y="27041"/>
                  </a:lnTo>
                  <a:lnTo>
                    <a:pt x="1721094" y="56269"/>
                  </a:lnTo>
                  <a:lnTo>
                    <a:pt x="1755390" y="93963"/>
                  </a:lnTo>
                  <a:lnTo>
                    <a:pt x="1780691" y="138658"/>
                  </a:lnTo>
                  <a:lnTo>
                    <a:pt x="1795663" y="188887"/>
                  </a:lnTo>
                  <a:lnTo>
                    <a:pt x="1845544" y="208708"/>
                  </a:lnTo>
                  <a:lnTo>
                    <a:pt x="1889650" y="238484"/>
                  </a:lnTo>
                  <a:lnTo>
                    <a:pt x="1926575" y="277029"/>
                  </a:lnTo>
                  <a:lnTo>
                    <a:pt x="1954912" y="323156"/>
                  </a:lnTo>
                  <a:lnTo>
                    <a:pt x="1972903" y="374352"/>
                  </a:lnTo>
                  <a:lnTo>
                    <a:pt x="1979701" y="427660"/>
                  </a:lnTo>
                  <a:lnTo>
                    <a:pt x="1975266" y="481223"/>
                  </a:lnTo>
                  <a:lnTo>
                    <a:pt x="1959556" y="533187"/>
                  </a:lnTo>
                  <a:lnTo>
                    <a:pt x="1985746" y="573691"/>
                  </a:lnTo>
                  <a:lnTo>
                    <a:pt x="2005390" y="617093"/>
                  </a:lnTo>
                  <a:lnTo>
                    <a:pt x="2018384" y="662606"/>
                  </a:lnTo>
                  <a:lnTo>
                    <a:pt x="2024621" y="709441"/>
                  </a:lnTo>
                  <a:lnTo>
                    <a:pt x="2023998" y="756813"/>
                  </a:lnTo>
                  <a:lnTo>
                    <a:pt x="2016409" y="803933"/>
                  </a:lnTo>
                  <a:lnTo>
                    <a:pt x="2001750" y="850014"/>
                  </a:lnTo>
                  <a:lnTo>
                    <a:pt x="1980427" y="893346"/>
                  </a:lnTo>
                  <a:lnTo>
                    <a:pt x="1953330" y="932418"/>
                  </a:lnTo>
                  <a:lnTo>
                    <a:pt x="1921078" y="966742"/>
                  </a:lnTo>
                  <a:lnTo>
                    <a:pt x="1884288" y="995828"/>
                  </a:lnTo>
                  <a:lnTo>
                    <a:pt x="1843579" y="1019187"/>
                  </a:lnTo>
                  <a:lnTo>
                    <a:pt x="1799570" y="1036331"/>
                  </a:lnTo>
                  <a:lnTo>
                    <a:pt x="1752879" y="1046770"/>
                  </a:lnTo>
                  <a:lnTo>
                    <a:pt x="1748171" y="1095527"/>
                  </a:lnTo>
                  <a:lnTo>
                    <a:pt x="1735217" y="1141947"/>
                  </a:lnTo>
                  <a:lnTo>
                    <a:pt x="1714591" y="1185055"/>
                  </a:lnTo>
                  <a:lnTo>
                    <a:pt x="1686869" y="1223876"/>
                  </a:lnTo>
                  <a:lnTo>
                    <a:pt x="1652626" y="1257437"/>
                  </a:lnTo>
                  <a:lnTo>
                    <a:pt x="1612438" y="1284762"/>
                  </a:lnTo>
                  <a:lnTo>
                    <a:pt x="1568088" y="1304423"/>
                  </a:lnTo>
                  <a:lnTo>
                    <a:pt x="1521726" y="1315663"/>
                  </a:lnTo>
                  <a:lnTo>
                    <a:pt x="1474472" y="1318513"/>
                  </a:lnTo>
                  <a:lnTo>
                    <a:pt x="1427448" y="1313004"/>
                  </a:lnTo>
                  <a:lnTo>
                    <a:pt x="1381777" y="1299168"/>
                  </a:lnTo>
                  <a:lnTo>
                    <a:pt x="1338578" y="1277038"/>
                  </a:lnTo>
                  <a:lnTo>
                    <a:pt x="1319584" y="1325925"/>
                  </a:lnTo>
                  <a:lnTo>
                    <a:pt x="1293471" y="1370307"/>
                  </a:lnTo>
                  <a:lnTo>
                    <a:pt x="1260993" y="1409524"/>
                  </a:lnTo>
                  <a:lnTo>
                    <a:pt x="1222903" y="1442915"/>
                  </a:lnTo>
                  <a:lnTo>
                    <a:pt x="1179956" y="1469820"/>
                  </a:lnTo>
                  <a:lnTo>
                    <a:pt x="1132904" y="1489578"/>
                  </a:lnTo>
                  <a:lnTo>
                    <a:pt x="1082502" y="1501528"/>
                  </a:lnTo>
                  <a:lnTo>
                    <a:pt x="1030856" y="1504988"/>
                  </a:lnTo>
                  <a:lnTo>
                    <a:pt x="980179" y="1499987"/>
                  </a:lnTo>
                  <a:lnTo>
                    <a:pt x="931379" y="1486936"/>
                  </a:lnTo>
                  <a:lnTo>
                    <a:pt x="885369" y="1466244"/>
                  </a:lnTo>
                  <a:lnTo>
                    <a:pt x="843057" y="1438320"/>
                  </a:lnTo>
                  <a:lnTo>
                    <a:pt x="805354" y="1403574"/>
                  </a:lnTo>
                  <a:lnTo>
                    <a:pt x="773171" y="1362415"/>
                  </a:lnTo>
                  <a:lnTo>
                    <a:pt x="730245" y="1384816"/>
                  </a:lnTo>
                  <a:lnTo>
                    <a:pt x="685170" y="1401089"/>
                  </a:lnTo>
                  <a:lnTo>
                    <a:pt x="638572" y="1411143"/>
                  </a:lnTo>
                  <a:lnTo>
                    <a:pt x="591077" y="1414886"/>
                  </a:lnTo>
                  <a:lnTo>
                    <a:pt x="543313" y="1412225"/>
                  </a:lnTo>
                  <a:lnTo>
                    <a:pt x="495904" y="1403070"/>
                  </a:lnTo>
                  <a:lnTo>
                    <a:pt x="450117" y="1387583"/>
                  </a:lnTo>
                  <a:lnTo>
                    <a:pt x="407136" y="1366248"/>
                  </a:lnTo>
                  <a:lnTo>
                    <a:pt x="367462" y="1339457"/>
                  </a:lnTo>
                  <a:lnTo>
                    <a:pt x="331599" y="1307600"/>
                  </a:lnTo>
                  <a:lnTo>
                    <a:pt x="300050" y="1271065"/>
                  </a:lnTo>
                  <a:lnTo>
                    <a:pt x="273316" y="1230245"/>
                  </a:lnTo>
                  <a:lnTo>
                    <a:pt x="222916" y="1229905"/>
                  </a:lnTo>
                  <a:lnTo>
                    <a:pt x="175154" y="1217490"/>
                  </a:lnTo>
                  <a:lnTo>
                    <a:pt x="131988" y="1194062"/>
                  </a:lnTo>
                  <a:lnTo>
                    <a:pt x="95381" y="1160687"/>
                  </a:lnTo>
                  <a:lnTo>
                    <a:pt x="67291" y="1118427"/>
                  </a:lnTo>
                  <a:lnTo>
                    <a:pt x="50287" y="1070515"/>
                  </a:lnTo>
                  <a:lnTo>
                    <a:pt x="45420" y="1020953"/>
                  </a:lnTo>
                  <a:lnTo>
                    <a:pt x="52372" y="971967"/>
                  </a:lnTo>
                  <a:lnTo>
                    <a:pt x="70830" y="925781"/>
                  </a:lnTo>
                  <a:lnTo>
                    <a:pt x="100476" y="884620"/>
                  </a:lnTo>
                  <a:lnTo>
                    <a:pt x="59548" y="852495"/>
                  </a:lnTo>
                  <a:lnTo>
                    <a:pt x="28513" y="811925"/>
                  </a:lnTo>
                  <a:lnTo>
                    <a:pt x="8340" y="765160"/>
                  </a:lnTo>
                  <a:lnTo>
                    <a:pt x="0" y="714446"/>
                  </a:lnTo>
                  <a:lnTo>
                    <a:pt x="4461" y="662032"/>
                  </a:lnTo>
                  <a:lnTo>
                    <a:pt x="21726" y="612444"/>
                  </a:lnTo>
                  <a:lnTo>
                    <a:pt x="49951" y="569801"/>
                  </a:lnTo>
                  <a:lnTo>
                    <a:pt x="87340" y="535740"/>
                  </a:lnTo>
                  <a:lnTo>
                    <a:pt x="132095" y="511899"/>
                  </a:lnTo>
                  <a:lnTo>
                    <a:pt x="182418" y="499913"/>
                  </a:lnTo>
                  <a:lnTo>
                    <a:pt x="184122" y="495226"/>
                  </a:lnTo>
                  <a:close/>
                </a:path>
                <a:path w="2025015" h="1505585">
                  <a:moveTo>
                    <a:pt x="100497" y="884612"/>
                  </a:moveTo>
                  <a:lnTo>
                    <a:pt x="128323" y="898421"/>
                  </a:lnTo>
                  <a:lnTo>
                    <a:pt x="157713" y="907733"/>
                  </a:lnTo>
                  <a:lnTo>
                    <a:pt x="188147" y="912425"/>
                  </a:lnTo>
                  <a:lnTo>
                    <a:pt x="219104" y="912375"/>
                  </a:lnTo>
                </a:path>
                <a:path w="2025015" h="1505585">
                  <a:moveTo>
                    <a:pt x="273319" y="1230244"/>
                  </a:moveTo>
                  <a:lnTo>
                    <a:pt x="286596" y="1228222"/>
                  </a:lnTo>
                  <a:lnTo>
                    <a:pt x="299699" y="1225326"/>
                  </a:lnTo>
                  <a:lnTo>
                    <a:pt x="312585" y="1221567"/>
                  </a:lnTo>
                  <a:lnTo>
                    <a:pt x="325212" y="1216957"/>
                  </a:lnTo>
                </a:path>
                <a:path w="2025015" h="1505585">
                  <a:moveTo>
                    <a:pt x="773149" y="1362409"/>
                  </a:moveTo>
                  <a:lnTo>
                    <a:pt x="764144" y="1347908"/>
                  </a:lnTo>
                  <a:lnTo>
                    <a:pt x="755920" y="1332950"/>
                  </a:lnTo>
                  <a:lnTo>
                    <a:pt x="748494" y="1317568"/>
                  </a:lnTo>
                  <a:lnTo>
                    <a:pt x="741882" y="1301795"/>
                  </a:lnTo>
                </a:path>
                <a:path w="2025015" h="1505585">
                  <a:moveTo>
                    <a:pt x="1338578" y="1277028"/>
                  </a:moveTo>
                  <a:lnTo>
                    <a:pt x="1342995" y="1260669"/>
                  </a:lnTo>
                  <a:lnTo>
                    <a:pt x="1346552" y="1244109"/>
                  </a:lnTo>
                  <a:lnTo>
                    <a:pt x="1349244" y="1227380"/>
                  </a:lnTo>
                  <a:lnTo>
                    <a:pt x="1351063" y="1210519"/>
                  </a:lnTo>
                </a:path>
                <a:path w="2025015" h="1505585">
                  <a:moveTo>
                    <a:pt x="1752864" y="1046769"/>
                  </a:moveTo>
                  <a:lnTo>
                    <a:pt x="1748395" y="994896"/>
                  </a:lnTo>
                  <a:lnTo>
                    <a:pt x="1734622" y="945663"/>
                  </a:lnTo>
                  <a:lnTo>
                    <a:pt x="1712252" y="900223"/>
                  </a:lnTo>
                  <a:lnTo>
                    <a:pt x="1681991" y="859730"/>
                  </a:lnTo>
                  <a:lnTo>
                    <a:pt x="1644546" y="825337"/>
                  </a:lnTo>
                  <a:lnTo>
                    <a:pt x="1600624" y="798199"/>
                  </a:lnTo>
                </a:path>
                <a:path w="2025015" h="1505585">
                  <a:moveTo>
                    <a:pt x="1959538" y="533196"/>
                  </a:moveTo>
                  <a:lnTo>
                    <a:pt x="1946667" y="559369"/>
                  </a:lnTo>
                  <a:lnTo>
                    <a:pt x="1930964" y="583784"/>
                  </a:lnTo>
                  <a:lnTo>
                    <a:pt x="1912601" y="606207"/>
                  </a:lnTo>
                  <a:lnTo>
                    <a:pt x="1891749" y="626404"/>
                  </a:lnTo>
                </a:path>
                <a:path w="2025015" h="1505585">
                  <a:moveTo>
                    <a:pt x="1795659" y="188887"/>
                  </a:moveTo>
                  <a:lnTo>
                    <a:pt x="1797340" y="199817"/>
                  </a:lnTo>
                  <a:lnTo>
                    <a:pt x="1798498" y="210810"/>
                  </a:lnTo>
                  <a:lnTo>
                    <a:pt x="1799131" y="221846"/>
                  </a:lnTo>
                  <a:lnTo>
                    <a:pt x="1799238" y="232907"/>
                  </a:lnTo>
                </a:path>
                <a:path w="2025015" h="1505585">
                  <a:moveTo>
                    <a:pt x="1398370" y="81073"/>
                  </a:moveTo>
                  <a:lnTo>
                    <a:pt x="1388196" y="94127"/>
                  </a:lnTo>
                  <a:lnTo>
                    <a:pt x="1378994" y="107872"/>
                  </a:lnTo>
                  <a:lnTo>
                    <a:pt x="1370799" y="122251"/>
                  </a:lnTo>
                  <a:lnTo>
                    <a:pt x="1363643" y="137211"/>
                  </a:lnTo>
                </a:path>
                <a:path w="2025015" h="1505585">
                  <a:moveTo>
                    <a:pt x="1052960" y="114201"/>
                  </a:moveTo>
                  <a:lnTo>
                    <a:pt x="1047647" y="125890"/>
                  </a:lnTo>
                  <a:lnTo>
                    <a:pt x="1043065" y="137878"/>
                  </a:lnTo>
                  <a:lnTo>
                    <a:pt x="1039225" y="150132"/>
                  </a:lnTo>
                  <a:lnTo>
                    <a:pt x="1036141" y="162616"/>
                  </a:lnTo>
                </a:path>
                <a:path w="2025015" h="1505585">
                  <a:moveTo>
                    <a:pt x="657264" y="175859"/>
                  </a:moveTo>
                  <a:lnTo>
                    <a:pt x="673515" y="186182"/>
                  </a:lnTo>
                  <a:lnTo>
                    <a:pt x="689104" y="197473"/>
                  </a:lnTo>
                  <a:lnTo>
                    <a:pt x="703989" y="209700"/>
                  </a:lnTo>
                  <a:lnTo>
                    <a:pt x="718127" y="222830"/>
                  </a:lnTo>
                </a:path>
                <a:path w="2025015" h="1505585">
                  <a:moveTo>
                    <a:pt x="184122" y="495226"/>
                  </a:moveTo>
                  <a:lnTo>
                    <a:pt x="186052" y="507733"/>
                  </a:lnTo>
                  <a:lnTo>
                    <a:pt x="188468" y="520148"/>
                  </a:lnTo>
                  <a:lnTo>
                    <a:pt x="191366" y="532457"/>
                  </a:lnTo>
                  <a:lnTo>
                    <a:pt x="194744" y="544645"/>
                  </a:lnTo>
                </a:path>
              </a:pathLst>
            </a:custGeom>
            <a:ln w="9524">
              <a:solidFill>
                <a:srgbClr val="424242"/>
              </a:solidFill>
            </a:ln>
          </p:spPr>
          <p:txBody>
            <a:bodyPr wrap="square" lIns="0" tIns="0" rIns="0" bIns="0" rtlCol="0"/>
            <a:lstStyle/>
            <a:p>
              <a:endParaRPr/>
            </a:p>
          </p:txBody>
        </p:sp>
      </p:grpSp>
      <p:sp>
        <p:nvSpPr>
          <p:cNvPr id="11" name="object 11"/>
          <p:cNvSpPr txBox="1"/>
          <p:nvPr/>
        </p:nvSpPr>
        <p:spPr>
          <a:xfrm>
            <a:off x="6166072" y="2977854"/>
            <a:ext cx="934719" cy="448309"/>
          </a:xfrm>
          <a:prstGeom prst="rect">
            <a:avLst/>
          </a:prstGeom>
        </p:spPr>
        <p:txBody>
          <a:bodyPr vert="horz" wrap="square" lIns="0" tIns="22860" rIns="0" bIns="0" rtlCol="0">
            <a:spAutoFit/>
          </a:bodyPr>
          <a:lstStyle/>
          <a:p>
            <a:pPr marL="12700" marR="5080" indent="128270">
              <a:lnSpc>
                <a:spcPts val="1650"/>
              </a:lnSpc>
              <a:spcBef>
                <a:spcPts val="180"/>
              </a:spcBef>
            </a:pPr>
            <a:r>
              <a:rPr sz="1400" spc="-5" dirty="0">
                <a:latin typeface="Arial MT"/>
                <a:cs typeface="Arial MT"/>
              </a:rPr>
              <a:t>Amazon </a:t>
            </a:r>
            <a:r>
              <a:rPr sz="1400" dirty="0">
                <a:latin typeface="Arial MT"/>
                <a:cs typeface="Arial MT"/>
              </a:rPr>
              <a:t> </a:t>
            </a:r>
            <a:r>
              <a:rPr sz="1400" spc="-5" dirty="0">
                <a:latin typeface="Arial MT"/>
                <a:cs typeface="Arial MT"/>
              </a:rPr>
              <a:t>DynamoDB</a:t>
            </a:r>
            <a:endParaRPr sz="1400">
              <a:latin typeface="Arial MT"/>
              <a:cs typeface="Arial MT"/>
            </a:endParaRPr>
          </a:p>
        </p:txBody>
      </p:sp>
      <p:grpSp>
        <p:nvGrpSpPr>
          <p:cNvPr id="12" name="object 12"/>
          <p:cNvGrpSpPr/>
          <p:nvPr/>
        </p:nvGrpSpPr>
        <p:grpSpPr>
          <a:xfrm>
            <a:off x="3769141" y="3401023"/>
            <a:ext cx="1350010" cy="882650"/>
            <a:chOff x="3769141" y="3401023"/>
            <a:chExt cx="1350010" cy="882650"/>
          </a:xfrm>
        </p:grpSpPr>
        <p:sp>
          <p:nvSpPr>
            <p:cNvPr id="13" name="object 13"/>
            <p:cNvSpPr/>
            <p:nvPr/>
          </p:nvSpPr>
          <p:spPr>
            <a:xfrm>
              <a:off x="3773903" y="3405785"/>
              <a:ext cx="1340485" cy="873125"/>
            </a:xfrm>
            <a:custGeom>
              <a:avLst/>
              <a:gdLst/>
              <a:ahLst/>
              <a:cxnLst/>
              <a:rect l="l" t="t" r="r" b="b"/>
              <a:pathLst>
                <a:path w="1340485" h="873125">
                  <a:moveTo>
                    <a:pt x="1155260" y="47073"/>
                  </a:moveTo>
                  <a:lnTo>
                    <a:pt x="926182" y="47073"/>
                  </a:lnTo>
                  <a:lnTo>
                    <a:pt x="958249" y="21942"/>
                  </a:lnTo>
                  <a:lnTo>
                    <a:pt x="996241" y="6026"/>
                  </a:lnTo>
                  <a:lnTo>
                    <a:pt x="1037725" y="0"/>
                  </a:lnTo>
                  <a:lnTo>
                    <a:pt x="1080265" y="4533"/>
                  </a:lnTo>
                  <a:lnTo>
                    <a:pt x="1119648" y="19461"/>
                  </a:lnTo>
                  <a:lnTo>
                    <a:pt x="1152131" y="43059"/>
                  </a:lnTo>
                  <a:lnTo>
                    <a:pt x="1155260" y="47073"/>
                  </a:lnTo>
                  <a:close/>
                </a:path>
                <a:path w="1340485" h="873125">
                  <a:moveTo>
                    <a:pt x="1170245" y="66297"/>
                  </a:moveTo>
                  <a:lnTo>
                    <a:pt x="697258" y="66297"/>
                  </a:lnTo>
                  <a:lnTo>
                    <a:pt x="716463" y="40874"/>
                  </a:lnTo>
                  <a:lnTo>
                    <a:pt x="741848" y="20850"/>
                  </a:lnTo>
                  <a:lnTo>
                    <a:pt x="772049" y="7054"/>
                  </a:lnTo>
                  <a:lnTo>
                    <a:pt x="805703" y="315"/>
                  </a:lnTo>
                  <a:lnTo>
                    <a:pt x="840185" y="1332"/>
                  </a:lnTo>
                  <a:lnTo>
                    <a:pt x="872769" y="9856"/>
                  </a:lnTo>
                  <a:lnTo>
                    <a:pt x="901940" y="25299"/>
                  </a:lnTo>
                  <a:lnTo>
                    <a:pt x="926182" y="47073"/>
                  </a:lnTo>
                  <a:lnTo>
                    <a:pt x="1155260" y="47073"/>
                  </a:lnTo>
                  <a:lnTo>
                    <a:pt x="1170245" y="66297"/>
                  </a:lnTo>
                  <a:close/>
                </a:path>
                <a:path w="1340485" h="873125">
                  <a:moveTo>
                    <a:pt x="1186659" y="102068"/>
                  </a:moveTo>
                  <a:lnTo>
                    <a:pt x="435006" y="102068"/>
                  </a:lnTo>
                  <a:lnTo>
                    <a:pt x="456993" y="73867"/>
                  </a:lnTo>
                  <a:lnTo>
                    <a:pt x="485339" y="51221"/>
                  </a:lnTo>
                  <a:lnTo>
                    <a:pt x="518772" y="34933"/>
                  </a:lnTo>
                  <a:lnTo>
                    <a:pt x="556021" y="25803"/>
                  </a:lnTo>
                  <a:lnTo>
                    <a:pt x="594639" y="24584"/>
                  </a:lnTo>
                  <a:lnTo>
                    <a:pt x="632042" y="31211"/>
                  </a:lnTo>
                  <a:lnTo>
                    <a:pt x="666743" y="45257"/>
                  </a:lnTo>
                  <a:lnTo>
                    <a:pt x="697258" y="66297"/>
                  </a:lnTo>
                  <a:lnTo>
                    <a:pt x="1170245" y="66297"/>
                  </a:lnTo>
                  <a:lnTo>
                    <a:pt x="1175990" y="73667"/>
                  </a:lnTo>
                  <a:lnTo>
                    <a:pt x="1186659" y="102068"/>
                  </a:lnTo>
                  <a:close/>
                </a:path>
                <a:path w="1340485" h="873125">
                  <a:moveTo>
                    <a:pt x="375304" y="820601"/>
                  </a:moveTo>
                  <a:lnTo>
                    <a:pt x="328058" y="814050"/>
                  </a:lnTo>
                  <a:lnTo>
                    <a:pt x="283215" y="799286"/>
                  </a:lnTo>
                  <a:lnTo>
                    <a:pt x="242930" y="777145"/>
                  </a:lnTo>
                  <a:lnTo>
                    <a:pt x="208329" y="748389"/>
                  </a:lnTo>
                  <a:lnTo>
                    <a:pt x="180534" y="713784"/>
                  </a:lnTo>
                  <a:lnTo>
                    <a:pt x="139002" y="712419"/>
                  </a:lnTo>
                  <a:lnTo>
                    <a:pt x="100708" y="700348"/>
                  </a:lnTo>
                  <a:lnTo>
                    <a:pt x="68191" y="678777"/>
                  </a:lnTo>
                  <a:lnTo>
                    <a:pt x="43987" y="648911"/>
                  </a:lnTo>
                  <a:lnTo>
                    <a:pt x="30829" y="578027"/>
                  </a:lnTo>
                  <a:lnTo>
                    <a:pt x="42570" y="543621"/>
                  </a:lnTo>
                  <a:lnTo>
                    <a:pt x="65980" y="513265"/>
                  </a:lnTo>
                  <a:lnTo>
                    <a:pt x="33072" y="489151"/>
                  </a:lnTo>
                  <a:lnTo>
                    <a:pt x="10660" y="457892"/>
                  </a:lnTo>
                  <a:lnTo>
                    <a:pt x="0" y="422035"/>
                  </a:lnTo>
                  <a:lnTo>
                    <a:pt x="2345" y="384127"/>
                  </a:lnTo>
                  <a:lnTo>
                    <a:pt x="17830" y="348758"/>
                  </a:lnTo>
                  <a:lnTo>
                    <a:pt x="44200" y="320056"/>
                  </a:lnTo>
                  <a:lnTo>
                    <a:pt x="79128" y="299875"/>
                  </a:lnTo>
                  <a:lnTo>
                    <a:pt x="120289" y="290072"/>
                  </a:lnTo>
                  <a:lnTo>
                    <a:pt x="121419" y="287353"/>
                  </a:lnTo>
                  <a:lnTo>
                    <a:pt x="121757" y="235128"/>
                  </a:lnTo>
                  <a:lnTo>
                    <a:pt x="138046" y="185942"/>
                  </a:lnTo>
                  <a:lnTo>
                    <a:pt x="168872" y="142569"/>
                  </a:lnTo>
                  <a:lnTo>
                    <a:pt x="212824" y="107783"/>
                  </a:lnTo>
                  <a:lnTo>
                    <a:pt x="254911" y="88600"/>
                  </a:lnTo>
                  <a:lnTo>
                    <a:pt x="299930" y="78392"/>
                  </a:lnTo>
                  <a:lnTo>
                    <a:pt x="346124" y="77203"/>
                  </a:lnTo>
                  <a:lnTo>
                    <a:pt x="391735" y="85081"/>
                  </a:lnTo>
                  <a:lnTo>
                    <a:pt x="435006" y="102068"/>
                  </a:lnTo>
                  <a:lnTo>
                    <a:pt x="1186659" y="102068"/>
                  </a:lnTo>
                  <a:lnTo>
                    <a:pt x="1189498" y="109626"/>
                  </a:lnTo>
                  <a:lnTo>
                    <a:pt x="1222557" y="121125"/>
                  </a:lnTo>
                  <a:lnTo>
                    <a:pt x="1251790" y="138400"/>
                  </a:lnTo>
                  <a:lnTo>
                    <a:pt x="1276263" y="160762"/>
                  </a:lnTo>
                  <a:lnTo>
                    <a:pt x="1295043" y="187523"/>
                  </a:lnTo>
                  <a:lnTo>
                    <a:pt x="1306967" y="217226"/>
                  </a:lnTo>
                  <a:lnTo>
                    <a:pt x="1311473" y="248153"/>
                  </a:lnTo>
                  <a:lnTo>
                    <a:pt x="1308533" y="279229"/>
                  </a:lnTo>
                  <a:lnTo>
                    <a:pt x="1298121" y="309376"/>
                  </a:lnTo>
                  <a:lnTo>
                    <a:pt x="1325654" y="351627"/>
                  </a:lnTo>
                  <a:lnTo>
                    <a:pt x="1339741" y="397979"/>
                  </a:lnTo>
                  <a:lnTo>
                    <a:pt x="1340009" y="445981"/>
                  </a:lnTo>
                  <a:lnTo>
                    <a:pt x="1326086" y="493187"/>
                  </a:lnTo>
                  <a:lnTo>
                    <a:pt x="1298821" y="535576"/>
                  </a:lnTo>
                  <a:lnTo>
                    <a:pt x="1260778" y="569744"/>
                  </a:lnTo>
                  <a:lnTo>
                    <a:pt x="1214152" y="594171"/>
                  </a:lnTo>
                  <a:lnTo>
                    <a:pt x="1161142" y="607338"/>
                  </a:lnTo>
                  <a:lnTo>
                    <a:pt x="1154388" y="649296"/>
                  </a:lnTo>
                  <a:lnTo>
                    <a:pt x="1135766" y="687566"/>
                  </a:lnTo>
                  <a:lnTo>
                    <a:pt x="1106562" y="720241"/>
                  </a:lnTo>
                  <a:lnTo>
                    <a:pt x="1074916" y="740931"/>
                  </a:lnTo>
                  <a:lnTo>
                    <a:pt x="886556" y="740931"/>
                  </a:lnTo>
                  <a:lnTo>
                    <a:pt x="867583" y="779928"/>
                  </a:lnTo>
                  <a:lnTo>
                    <a:pt x="858850" y="790464"/>
                  </a:lnTo>
                  <a:lnTo>
                    <a:pt x="511822" y="790464"/>
                  </a:lnTo>
                  <a:lnTo>
                    <a:pt x="468587" y="808628"/>
                  </a:lnTo>
                  <a:lnTo>
                    <a:pt x="422613" y="818734"/>
                  </a:lnTo>
                  <a:lnTo>
                    <a:pt x="375304" y="820601"/>
                  </a:lnTo>
                  <a:close/>
                </a:path>
                <a:path w="1340485" h="873125">
                  <a:moveTo>
                    <a:pt x="976622" y="764993"/>
                  </a:moveTo>
                  <a:lnTo>
                    <a:pt x="930163" y="758387"/>
                  </a:lnTo>
                  <a:lnTo>
                    <a:pt x="886556" y="740931"/>
                  </a:lnTo>
                  <a:lnTo>
                    <a:pt x="1074916" y="740931"/>
                  </a:lnTo>
                  <a:lnTo>
                    <a:pt x="1068062" y="745412"/>
                  </a:lnTo>
                  <a:lnTo>
                    <a:pt x="1023425" y="760689"/>
                  </a:lnTo>
                  <a:lnTo>
                    <a:pt x="976622" y="764993"/>
                  </a:lnTo>
                  <a:close/>
                </a:path>
                <a:path w="1340485" h="873125">
                  <a:moveTo>
                    <a:pt x="669062" y="872595"/>
                  </a:moveTo>
                  <a:lnTo>
                    <a:pt x="623018" y="864583"/>
                  </a:lnTo>
                  <a:lnTo>
                    <a:pt x="580359" y="847790"/>
                  </a:lnTo>
                  <a:lnTo>
                    <a:pt x="542742" y="822866"/>
                  </a:lnTo>
                  <a:lnTo>
                    <a:pt x="511822" y="790464"/>
                  </a:lnTo>
                  <a:lnTo>
                    <a:pt x="858850" y="790464"/>
                  </a:lnTo>
                  <a:lnTo>
                    <a:pt x="804439" y="840603"/>
                  </a:lnTo>
                  <a:lnTo>
                    <a:pt x="763010" y="860176"/>
                  </a:lnTo>
                  <a:lnTo>
                    <a:pt x="716837" y="871172"/>
                  </a:lnTo>
                  <a:lnTo>
                    <a:pt x="669062" y="872595"/>
                  </a:lnTo>
                  <a:close/>
                </a:path>
              </a:pathLst>
            </a:custGeom>
            <a:solidFill>
              <a:srgbClr val="B7B7B7"/>
            </a:solidFill>
          </p:spPr>
          <p:txBody>
            <a:bodyPr wrap="square" lIns="0" tIns="0" rIns="0" bIns="0" rtlCol="0"/>
            <a:lstStyle/>
            <a:p>
              <a:endParaRPr/>
            </a:p>
          </p:txBody>
        </p:sp>
        <p:sp>
          <p:nvSpPr>
            <p:cNvPr id="14" name="object 14"/>
            <p:cNvSpPr/>
            <p:nvPr/>
          </p:nvSpPr>
          <p:spPr>
            <a:xfrm>
              <a:off x="3773903" y="3405785"/>
              <a:ext cx="1340485" cy="873125"/>
            </a:xfrm>
            <a:custGeom>
              <a:avLst/>
              <a:gdLst/>
              <a:ahLst/>
              <a:cxnLst/>
              <a:rect l="l" t="t" r="r" b="b"/>
              <a:pathLst>
                <a:path w="1340485" h="873125">
                  <a:moveTo>
                    <a:pt x="121419" y="287353"/>
                  </a:moveTo>
                  <a:lnTo>
                    <a:pt x="121757" y="235128"/>
                  </a:lnTo>
                  <a:lnTo>
                    <a:pt x="138046" y="185942"/>
                  </a:lnTo>
                  <a:lnTo>
                    <a:pt x="168872" y="142569"/>
                  </a:lnTo>
                  <a:lnTo>
                    <a:pt x="212824" y="107783"/>
                  </a:lnTo>
                  <a:lnTo>
                    <a:pt x="254911" y="88600"/>
                  </a:lnTo>
                  <a:lnTo>
                    <a:pt x="299930" y="78392"/>
                  </a:lnTo>
                  <a:lnTo>
                    <a:pt x="346124" y="77203"/>
                  </a:lnTo>
                  <a:lnTo>
                    <a:pt x="391735" y="85081"/>
                  </a:lnTo>
                  <a:lnTo>
                    <a:pt x="435006" y="102068"/>
                  </a:lnTo>
                  <a:lnTo>
                    <a:pt x="485339" y="51221"/>
                  </a:lnTo>
                  <a:lnTo>
                    <a:pt x="556021" y="25803"/>
                  </a:lnTo>
                  <a:lnTo>
                    <a:pt x="594639" y="24584"/>
                  </a:lnTo>
                  <a:lnTo>
                    <a:pt x="632042" y="31211"/>
                  </a:lnTo>
                  <a:lnTo>
                    <a:pt x="666743" y="45257"/>
                  </a:lnTo>
                  <a:lnTo>
                    <a:pt x="697258" y="66297"/>
                  </a:lnTo>
                  <a:lnTo>
                    <a:pt x="716463" y="40874"/>
                  </a:lnTo>
                  <a:lnTo>
                    <a:pt x="741848" y="20850"/>
                  </a:lnTo>
                  <a:lnTo>
                    <a:pt x="772049" y="7054"/>
                  </a:lnTo>
                  <a:lnTo>
                    <a:pt x="805703" y="315"/>
                  </a:lnTo>
                  <a:lnTo>
                    <a:pt x="840185" y="1332"/>
                  </a:lnTo>
                  <a:lnTo>
                    <a:pt x="872769" y="9856"/>
                  </a:lnTo>
                  <a:lnTo>
                    <a:pt x="901940" y="25299"/>
                  </a:lnTo>
                  <a:lnTo>
                    <a:pt x="926182" y="47073"/>
                  </a:lnTo>
                  <a:lnTo>
                    <a:pt x="958249" y="21942"/>
                  </a:lnTo>
                  <a:lnTo>
                    <a:pt x="996241" y="6026"/>
                  </a:lnTo>
                  <a:lnTo>
                    <a:pt x="1037725" y="0"/>
                  </a:lnTo>
                  <a:lnTo>
                    <a:pt x="1080265" y="4533"/>
                  </a:lnTo>
                  <a:lnTo>
                    <a:pt x="1119648" y="19461"/>
                  </a:lnTo>
                  <a:lnTo>
                    <a:pt x="1152131" y="43059"/>
                  </a:lnTo>
                  <a:lnTo>
                    <a:pt x="1175990" y="73667"/>
                  </a:lnTo>
                  <a:lnTo>
                    <a:pt x="1189498" y="109626"/>
                  </a:lnTo>
                  <a:lnTo>
                    <a:pt x="1251790" y="138400"/>
                  </a:lnTo>
                  <a:lnTo>
                    <a:pt x="1295043" y="187523"/>
                  </a:lnTo>
                  <a:lnTo>
                    <a:pt x="1311473" y="248153"/>
                  </a:lnTo>
                  <a:lnTo>
                    <a:pt x="1308533" y="279229"/>
                  </a:lnTo>
                  <a:lnTo>
                    <a:pt x="1298121" y="309376"/>
                  </a:lnTo>
                  <a:lnTo>
                    <a:pt x="1325654" y="351627"/>
                  </a:lnTo>
                  <a:lnTo>
                    <a:pt x="1339741" y="397979"/>
                  </a:lnTo>
                  <a:lnTo>
                    <a:pt x="1340009" y="445981"/>
                  </a:lnTo>
                  <a:lnTo>
                    <a:pt x="1326086" y="493187"/>
                  </a:lnTo>
                  <a:lnTo>
                    <a:pt x="1298821" y="535576"/>
                  </a:lnTo>
                  <a:lnTo>
                    <a:pt x="1260778" y="569744"/>
                  </a:lnTo>
                  <a:lnTo>
                    <a:pt x="1214152" y="594171"/>
                  </a:lnTo>
                  <a:lnTo>
                    <a:pt x="1161142" y="607338"/>
                  </a:lnTo>
                  <a:lnTo>
                    <a:pt x="1154388" y="649296"/>
                  </a:lnTo>
                  <a:lnTo>
                    <a:pt x="1135766" y="687566"/>
                  </a:lnTo>
                  <a:lnTo>
                    <a:pt x="1106562" y="720241"/>
                  </a:lnTo>
                  <a:lnTo>
                    <a:pt x="1068062" y="745412"/>
                  </a:lnTo>
                  <a:lnTo>
                    <a:pt x="1023425" y="760689"/>
                  </a:lnTo>
                  <a:lnTo>
                    <a:pt x="976622" y="764993"/>
                  </a:lnTo>
                  <a:lnTo>
                    <a:pt x="930163" y="758387"/>
                  </a:lnTo>
                  <a:lnTo>
                    <a:pt x="886556" y="740931"/>
                  </a:lnTo>
                  <a:lnTo>
                    <a:pt x="867583" y="779928"/>
                  </a:lnTo>
                  <a:lnTo>
                    <a:pt x="839754" y="813503"/>
                  </a:lnTo>
                  <a:lnTo>
                    <a:pt x="804439" y="840603"/>
                  </a:lnTo>
                  <a:lnTo>
                    <a:pt x="763010" y="860176"/>
                  </a:lnTo>
                  <a:lnTo>
                    <a:pt x="716837" y="871172"/>
                  </a:lnTo>
                  <a:lnTo>
                    <a:pt x="669062" y="872595"/>
                  </a:lnTo>
                  <a:lnTo>
                    <a:pt x="623018" y="864583"/>
                  </a:lnTo>
                  <a:lnTo>
                    <a:pt x="580359" y="847790"/>
                  </a:lnTo>
                  <a:lnTo>
                    <a:pt x="542742" y="822866"/>
                  </a:lnTo>
                  <a:lnTo>
                    <a:pt x="511822" y="790464"/>
                  </a:lnTo>
                  <a:lnTo>
                    <a:pt x="468587" y="808628"/>
                  </a:lnTo>
                  <a:lnTo>
                    <a:pt x="422613" y="818734"/>
                  </a:lnTo>
                  <a:lnTo>
                    <a:pt x="375304" y="820601"/>
                  </a:lnTo>
                  <a:lnTo>
                    <a:pt x="328058" y="814050"/>
                  </a:lnTo>
                  <a:lnTo>
                    <a:pt x="283215" y="799287"/>
                  </a:lnTo>
                  <a:lnTo>
                    <a:pt x="242930" y="777145"/>
                  </a:lnTo>
                  <a:lnTo>
                    <a:pt x="208329" y="748389"/>
                  </a:lnTo>
                  <a:lnTo>
                    <a:pt x="180534" y="713784"/>
                  </a:lnTo>
                  <a:lnTo>
                    <a:pt x="139002" y="712419"/>
                  </a:lnTo>
                  <a:lnTo>
                    <a:pt x="100708" y="700348"/>
                  </a:lnTo>
                  <a:lnTo>
                    <a:pt x="68191" y="678777"/>
                  </a:lnTo>
                  <a:lnTo>
                    <a:pt x="43987" y="648911"/>
                  </a:lnTo>
                  <a:lnTo>
                    <a:pt x="30829" y="578027"/>
                  </a:lnTo>
                  <a:lnTo>
                    <a:pt x="42570" y="543621"/>
                  </a:lnTo>
                  <a:lnTo>
                    <a:pt x="65980" y="513265"/>
                  </a:lnTo>
                  <a:lnTo>
                    <a:pt x="33072" y="489151"/>
                  </a:lnTo>
                  <a:lnTo>
                    <a:pt x="10660" y="457892"/>
                  </a:lnTo>
                  <a:lnTo>
                    <a:pt x="0" y="422035"/>
                  </a:lnTo>
                  <a:lnTo>
                    <a:pt x="2345" y="384127"/>
                  </a:lnTo>
                  <a:lnTo>
                    <a:pt x="17830" y="348758"/>
                  </a:lnTo>
                  <a:lnTo>
                    <a:pt x="44200" y="320056"/>
                  </a:lnTo>
                  <a:lnTo>
                    <a:pt x="79128" y="299875"/>
                  </a:lnTo>
                  <a:lnTo>
                    <a:pt x="120289" y="290072"/>
                  </a:lnTo>
                  <a:lnTo>
                    <a:pt x="121419" y="287353"/>
                  </a:lnTo>
                  <a:close/>
                </a:path>
                <a:path w="1340485" h="873125">
                  <a:moveTo>
                    <a:pt x="65994" y="513260"/>
                  </a:moveTo>
                  <a:lnTo>
                    <a:pt x="84437" y="521272"/>
                  </a:lnTo>
                  <a:lnTo>
                    <a:pt x="103916" y="526674"/>
                  </a:lnTo>
                  <a:lnTo>
                    <a:pt x="124086" y="529396"/>
                  </a:lnTo>
                  <a:lnTo>
                    <a:pt x="144603" y="529367"/>
                  </a:lnTo>
                </a:path>
                <a:path w="1340485" h="873125">
                  <a:moveTo>
                    <a:pt x="180536" y="713783"/>
                  </a:moveTo>
                  <a:lnTo>
                    <a:pt x="189335" y="712610"/>
                  </a:lnTo>
                  <a:lnTo>
                    <a:pt x="198019" y="710930"/>
                  </a:lnTo>
                  <a:lnTo>
                    <a:pt x="206560" y="708749"/>
                  </a:lnTo>
                  <a:lnTo>
                    <a:pt x="214928" y="706074"/>
                  </a:lnTo>
                </a:path>
                <a:path w="1340485" h="873125">
                  <a:moveTo>
                    <a:pt x="511807" y="790460"/>
                  </a:moveTo>
                  <a:lnTo>
                    <a:pt x="505839" y="782047"/>
                  </a:lnTo>
                  <a:lnTo>
                    <a:pt x="500389" y="773369"/>
                  </a:lnTo>
                  <a:lnTo>
                    <a:pt x="495467" y="764446"/>
                  </a:lnTo>
                  <a:lnTo>
                    <a:pt x="491084" y="755294"/>
                  </a:lnTo>
                </a:path>
                <a:path w="1340485" h="873125">
                  <a:moveTo>
                    <a:pt x="886556" y="740925"/>
                  </a:moveTo>
                  <a:lnTo>
                    <a:pt x="889483" y="731435"/>
                  </a:lnTo>
                  <a:lnTo>
                    <a:pt x="891841" y="721827"/>
                  </a:lnTo>
                  <a:lnTo>
                    <a:pt x="893625" y="712121"/>
                  </a:lnTo>
                  <a:lnTo>
                    <a:pt x="894831" y="702339"/>
                  </a:lnTo>
                </a:path>
                <a:path w="1340485" h="873125">
                  <a:moveTo>
                    <a:pt x="1161132" y="607337"/>
                  </a:moveTo>
                  <a:lnTo>
                    <a:pt x="1154347" y="562728"/>
                  </a:lnTo>
                  <a:lnTo>
                    <a:pt x="1134215" y="522317"/>
                  </a:lnTo>
                  <a:lnTo>
                    <a:pt x="1102317" y="488363"/>
                  </a:lnTo>
                  <a:lnTo>
                    <a:pt x="1060232" y="463126"/>
                  </a:lnTo>
                </a:path>
                <a:path w="1340485" h="873125">
                  <a:moveTo>
                    <a:pt x="1298109" y="309381"/>
                  </a:moveTo>
                  <a:lnTo>
                    <a:pt x="1289578" y="324566"/>
                  </a:lnTo>
                  <a:lnTo>
                    <a:pt x="1279171" y="338730"/>
                  </a:lnTo>
                  <a:lnTo>
                    <a:pt x="1267001" y="351740"/>
                  </a:lnTo>
                  <a:lnTo>
                    <a:pt x="1253181" y="363457"/>
                  </a:lnTo>
                </a:path>
                <a:path w="1340485" h="873125">
                  <a:moveTo>
                    <a:pt x="1189495" y="109626"/>
                  </a:moveTo>
                  <a:lnTo>
                    <a:pt x="1190609" y="115967"/>
                  </a:lnTo>
                  <a:lnTo>
                    <a:pt x="1191377" y="122345"/>
                  </a:lnTo>
                  <a:lnTo>
                    <a:pt x="1191796" y="128747"/>
                  </a:lnTo>
                  <a:lnTo>
                    <a:pt x="1191867" y="135164"/>
                  </a:lnTo>
                </a:path>
                <a:path w="1340485" h="873125">
                  <a:moveTo>
                    <a:pt x="926184" y="47076"/>
                  </a:moveTo>
                  <a:lnTo>
                    <a:pt x="919442" y="54649"/>
                  </a:lnTo>
                  <a:lnTo>
                    <a:pt x="913343" y="62624"/>
                  </a:lnTo>
                  <a:lnTo>
                    <a:pt x="907911" y="70966"/>
                  </a:lnTo>
                  <a:lnTo>
                    <a:pt x="903168" y="79645"/>
                  </a:lnTo>
                </a:path>
                <a:path w="1340485" h="873125">
                  <a:moveTo>
                    <a:pt x="697258" y="66296"/>
                  </a:moveTo>
                  <a:lnTo>
                    <a:pt x="693736" y="73077"/>
                  </a:lnTo>
                  <a:lnTo>
                    <a:pt x="690699" y="80032"/>
                  </a:lnTo>
                  <a:lnTo>
                    <a:pt x="688154" y="87142"/>
                  </a:lnTo>
                  <a:lnTo>
                    <a:pt x="686110" y="94384"/>
                  </a:lnTo>
                </a:path>
                <a:path w="1340485" h="873125">
                  <a:moveTo>
                    <a:pt x="435002" y="102067"/>
                  </a:moveTo>
                  <a:lnTo>
                    <a:pt x="445773" y="108056"/>
                  </a:lnTo>
                  <a:lnTo>
                    <a:pt x="456105" y="114607"/>
                  </a:lnTo>
                  <a:lnTo>
                    <a:pt x="465970" y="121701"/>
                  </a:lnTo>
                  <a:lnTo>
                    <a:pt x="475340" y="129318"/>
                  </a:lnTo>
                </a:path>
                <a:path w="1340485" h="873125">
                  <a:moveTo>
                    <a:pt x="121419" y="287353"/>
                  </a:moveTo>
                  <a:lnTo>
                    <a:pt x="122698" y="294609"/>
                  </a:lnTo>
                  <a:lnTo>
                    <a:pt x="124299" y="301811"/>
                  </a:lnTo>
                  <a:lnTo>
                    <a:pt x="126220" y="308952"/>
                  </a:lnTo>
                  <a:lnTo>
                    <a:pt x="128458" y="316023"/>
                  </a:lnTo>
                </a:path>
              </a:pathLst>
            </a:custGeom>
            <a:ln w="9524">
              <a:solidFill>
                <a:srgbClr val="424242"/>
              </a:solidFill>
            </a:ln>
          </p:spPr>
          <p:txBody>
            <a:bodyPr wrap="square" lIns="0" tIns="0" rIns="0" bIns="0" rtlCol="0"/>
            <a:lstStyle/>
            <a:p>
              <a:endParaRPr/>
            </a:p>
          </p:txBody>
        </p:sp>
      </p:grpSp>
      <p:sp>
        <p:nvSpPr>
          <p:cNvPr id="15" name="object 15"/>
          <p:cNvSpPr txBox="1"/>
          <p:nvPr/>
        </p:nvSpPr>
        <p:spPr>
          <a:xfrm>
            <a:off x="4058288" y="3589664"/>
            <a:ext cx="67754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Amazon  Redshift</a:t>
            </a:r>
            <a:endParaRPr sz="1400">
              <a:latin typeface="Arial MT"/>
              <a:cs typeface="Arial MT"/>
            </a:endParaRPr>
          </a:p>
        </p:txBody>
      </p:sp>
      <p:sp>
        <p:nvSpPr>
          <p:cNvPr id="16" name="object 16"/>
          <p:cNvSpPr txBox="1">
            <a:spLocks noGrp="1"/>
          </p:cNvSpPr>
          <p:nvPr>
            <p:ph type="title"/>
          </p:nvPr>
        </p:nvSpPr>
        <p:spPr>
          <a:xfrm>
            <a:off x="544925" y="905969"/>
            <a:ext cx="3844925" cy="513080"/>
          </a:xfrm>
          <a:prstGeom prst="rect">
            <a:avLst/>
          </a:prstGeom>
        </p:spPr>
        <p:txBody>
          <a:bodyPr vert="horz" wrap="square" lIns="0" tIns="12700" rIns="0" bIns="0" rtlCol="0">
            <a:spAutoFit/>
          </a:bodyPr>
          <a:lstStyle/>
          <a:p>
            <a:pPr marL="12700">
              <a:lnSpc>
                <a:spcPct val="100000"/>
              </a:lnSpc>
              <a:spcBef>
                <a:spcPts val="100"/>
              </a:spcBef>
            </a:pPr>
            <a:r>
              <a:rPr spc="-10" dirty="0"/>
              <a:t>Amazon</a:t>
            </a:r>
            <a:r>
              <a:rPr spc="-30" dirty="0"/>
              <a:t> </a:t>
            </a:r>
            <a:r>
              <a:rPr spc="20" dirty="0"/>
              <a:t>Web</a:t>
            </a:r>
            <a:r>
              <a:rPr spc="-30" dirty="0"/>
              <a:t> Service</a:t>
            </a:r>
          </a:p>
        </p:txBody>
      </p:sp>
      <p:pic>
        <p:nvPicPr>
          <p:cNvPr id="17" name="object 17"/>
          <p:cNvPicPr/>
          <p:nvPr/>
        </p:nvPicPr>
        <p:blipFill>
          <a:blip r:embed="rId2" cstate="print"/>
          <a:stretch>
            <a:fillRect/>
          </a:stretch>
        </p:blipFill>
        <p:spPr>
          <a:xfrm>
            <a:off x="6715275" y="362075"/>
            <a:ext cx="1978734" cy="1231250"/>
          </a:xfrm>
          <a:prstGeom prst="rect">
            <a:avLst/>
          </a:prstGeom>
        </p:spPr>
      </p:pic>
      <p:sp>
        <p:nvSpPr>
          <p:cNvPr id="19" name="object 19"/>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2381250" cy="513080"/>
          </a:xfrm>
          <a:prstGeom prst="rect">
            <a:avLst/>
          </a:prstGeom>
        </p:spPr>
        <p:txBody>
          <a:bodyPr vert="horz" wrap="square" lIns="0" tIns="12700" rIns="0" bIns="0" rtlCol="0">
            <a:spAutoFit/>
          </a:bodyPr>
          <a:lstStyle/>
          <a:p>
            <a:pPr marL="12700">
              <a:lnSpc>
                <a:spcPct val="100000"/>
              </a:lnSpc>
              <a:spcBef>
                <a:spcPts val="100"/>
              </a:spcBef>
            </a:pPr>
            <a:r>
              <a:rPr spc="-10" dirty="0"/>
              <a:t>Amazon</a:t>
            </a:r>
            <a:r>
              <a:rPr spc="-80" dirty="0"/>
              <a:t> </a:t>
            </a:r>
            <a:r>
              <a:rPr spc="-70" dirty="0"/>
              <a:t>RDS</a:t>
            </a:r>
          </a:p>
        </p:txBody>
      </p:sp>
      <p:sp>
        <p:nvSpPr>
          <p:cNvPr id="3" name="object 3"/>
          <p:cNvSpPr txBox="1"/>
          <p:nvPr/>
        </p:nvSpPr>
        <p:spPr>
          <a:xfrm>
            <a:off x="544925" y="1942951"/>
            <a:ext cx="6523990" cy="1282700"/>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20" dirty="0">
                <a:solidFill>
                  <a:srgbClr val="737373"/>
                </a:solidFill>
                <a:latin typeface="Roboto"/>
                <a:cs typeface="Roboto"/>
              </a:rPr>
              <a:t>Relacional</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Fácil</a:t>
            </a:r>
            <a:r>
              <a:rPr sz="1800" spc="-40" dirty="0">
                <a:solidFill>
                  <a:srgbClr val="737373"/>
                </a:solidFill>
                <a:latin typeface="Roboto"/>
                <a:cs typeface="Roboto"/>
              </a:rPr>
              <a:t> </a:t>
            </a:r>
            <a:r>
              <a:rPr sz="1800" spc="-15" dirty="0">
                <a:solidFill>
                  <a:srgbClr val="737373"/>
                </a:solidFill>
                <a:latin typeface="Roboto"/>
                <a:cs typeface="Roboto"/>
              </a:rPr>
              <a:t>configuração</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0" dirty="0">
                <a:solidFill>
                  <a:srgbClr val="737373"/>
                </a:solidFill>
                <a:latin typeface="Roboto"/>
                <a:cs typeface="Roboto"/>
              </a:rPr>
              <a:t>Capacidade econômica </a:t>
            </a:r>
            <a:r>
              <a:rPr sz="1800" spc="10" dirty="0">
                <a:solidFill>
                  <a:srgbClr val="737373"/>
                </a:solidFill>
                <a:latin typeface="Roboto"/>
                <a:cs typeface="Roboto"/>
              </a:rPr>
              <a:t>e</a:t>
            </a:r>
            <a:r>
              <a:rPr sz="1800" spc="-5" dirty="0">
                <a:solidFill>
                  <a:srgbClr val="737373"/>
                </a:solidFill>
                <a:latin typeface="Roboto"/>
                <a:cs typeface="Roboto"/>
              </a:rPr>
              <a:t> </a:t>
            </a:r>
            <a:r>
              <a:rPr sz="1800" spc="-20" dirty="0">
                <a:solidFill>
                  <a:srgbClr val="737373"/>
                </a:solidFill>
                <a:latin typeface="Roboto"/>
                <a:cs typeface="Roboto"/>
              </a:rPr>
              <a:t>redimensionável</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20" dirty="0">
                <a:solidFill>
                  <a:srgbClr val="737373"/>
                </a:solidFill>
                <a:latin typeface="Roboto"/>
                <a:cs typeface="Roboto"/>
              </a:rPr>
              <a:t>Disponível</a:t>
            </a:r>
            <a:r>
              <a:rPr sz="1800" spc="-10" dirty="0">
                <a:solidFill>
                  <a:srgbClr val="737373"/>
                </a:solidFill>
                <a:latin typeface="Roboto"/>
                <a:cs typeface="Roboto"/>
              </a:rPr>
              <a:t> </a:t>
            </a:r>
            <a:r>
              <a:rPr sz="1800" spc="5" dirty="0">
                <a:solidFill>
                  <a:srgbClr val="737373"/>
                </a:solidFill>
                <a:latin typeface="Roboto"/>
                <a:cs typeface="Roboto"/>
              </a:rPr>
              <a:t>em</a:t>
            </a:r>
            <a:r>
              <a:rPr sz="1800" spc="-10" dirty="0">
                <a:solidFill>
                  <a:srgbClr val="737373"/>
                </a:solidFill>
                <a:latin typeface="Roboto"/>
                <a:cs typeface="Roboto"/>
              </a:rPr>
              <a:t> </a:t>
            </a:r>
            <a:r>
              <a:rPr sz="1800" spc="-20" dirty="0">
                <a:solidFill>
                  <a:srgbClr val="737373"/>
                </a:solidFill>
                <a:latin typeface="Roboto"/>
                <a:cs typeface="Roboto"/>
              </a:rPr>
              <a:t>vários</a:t>
            </a:r>
            <a:r>
              <a:rPr sz="1800" dirty="0">
                <a:solidFill>
                  <a:srgbClr val="737373"/>
                </a:solidFill>
                <a:latin typeface="Roboto"/>
                <a:cs typeface="Roboto"/>
              </a:rPr>
              <a:t> </a:t>
            </a:r>
            <a:r>
              <a:rPr sz="1800" spc="-20" dirty="0">
                <a:solidFill>
                  <a:srgbClr val="737373"/>
                </a:solidFill>
                <a:latin typeface="Roboto"/>
                <a:cs typeface="Roboto"/>
              </a:rPr>
              <a:t>tipos</a:t>
            </a:r>
            <a:r>
              <a:rPr sz="1800" spc="-10" dirty="0">
                <a:solidFill>
                  <a:srgbClr val="737373"/>
                </a:solidFill>
                <a:latin typeface="Roboto"/>
                <a:cs typeface="Roboto"/>
              </a:rPr>
              <a:t> </a:t>
            </a:r>
            <a:r>
              <a:rPr sz="1800" spc="-5" dirty="0">
                <a:solidFill>
                  <a:srgbClr val="737373"/>
                </a:solidFill>
                <a:latin typeface="Roboto"/>
                <a:cs typeface="Roboto"/>
              </a:rPr>
              <a:t>de</a:t>
            </a:r>
            <a:r>
              <a:rPr sz="1800" spc="-10" dirty="0">
                <a:solidFill>
                  <a:srgbClr val="737373"/>
                </a:solidFill>
                <a:latin typeface="Roboto"/>
                <a:cs typeface="Roboto"/>
              </a:rPr>
              <a:t> </a:t>
            </a:r>
            <a:r>
              <a:rPr sz="1800" spc="-25" dirty="0">
                <a:solidFill>
                  <a:srgbClr val="737373"/>
                </a:solidFill>
                <a:latin typeface="Roboto"/>
                <a:cs typeface="Roboto"/>
              </a:rPr>
              <a:t>instâncias</a:t>
            </a:r>
            <a:r>
              <a:rPr sz="1800" spc="-5" dirty="0">
                <a:solidFill>
                  <a:srgbClr val="737373"/>
                </a:solidFill>
                <a:latin typeface="Roboto"/>
                <a:cs typeface="Roboto"/>
              </a:rPr>
              <a:t> de</a:t>
            </a:r>
            <a:r>
              <a:rPr sz="1800" spc="-10" dirty="0">
                <a:solidFill>
                  <a:srgbClr val="737373"/>
                </a:solidFill>
                <a:latin typeface="Roboto"/>
                <a:cs typeface="Roboto"/>
              </a:rPr>
              <a:t> </a:t>
            </a:r>
            <a:r>
              <a:rPr sz="1800" spc="-15" dirty="0">
                <a:solidFill>
                  <a:srgbClr val="737373"/>
                </a:solidFill>
                <a:latin typeface="Roboto"/>
                <a:cs typeface="Roboto"/>
              </a:rPr>
              <a:t>banco</a:t>
            </a:r>
            <a:r>
              <a:rPr sz="1800" spc="-5" dirty="0">
                <a:solidFill>
                  <a:srgbClr val="737373"/>
                </a:solidFill>
                <a:latin typeface="Roboto"/>
                <a:cs typeface="Roboto"/>
              </a:rPr>
              <a:t> de </a:t>
            </a:r>
            <a:r>
              <a:rPr sz="1800" spc="-15" dirty="0">
                <a:solidFill>
                  <a:srgbClr val="737373"/>
                </a:solidFill>
                <a:latin typeface="Roboto"/>
                <a:cs typeface="Roboto"/>
              </a:rPr>
              <a:t>dados</a:t>
            </a:r>
            <a:endParaRPr sz="1800">
              <a:latin typeface="Roboto"/>
              <a:cs typeface="Roboto"/>
            </a:endParaRPr>
          </a:p>
        </p:txBody>
      </p:sp>
      <p:pic>
        <p:nvPicPr>
          <p:cNvPr id="5" name="object 5"/>
          <p:cNvPicPr/>
          <p:nvPr/>
        </p:nvPicPr>
        <p:blipFill>
          <a:blip r:embed="rId2" cstate="print"/>
          <a:stretch>
            <a:fillRect/>
          </a:stretch>
        </p:blipFill>
        <p:spPr>
          <a:xfrm>
            <a:off x="6715275" y="362075"/>
            <a:ext cx="1978734" cy="1231250"/>
          </a:xfrm>
          <a:prstGeom prst="rect">
            <a:avLst/>
          </a:prstGeom>
        </p:spPr>
      </p:pic>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2381250" cy="513080"/>
          </a:xfrm>
          <a:prstGeom prst="rect">
            <a:avLst/>
          </a:prstGeom>
        </p:spPr>
        <p:txBody>
          <a:bodyPr vert="horz" wrap="square" lIns="0" tIns="12700" rIns="0" bIns="0" rtlCol="0">
            <a:spAutoFit/>
          </a:bodyPr>
          <a:lstStyle/>
          <a:p>
            <a:pPr marL="12700">
              <a:lnSpc>
                <a:spcPct val="100000"/>
              </a:lnSpc>
              <a:spcBef>
                <a:spcPts val="100"/>
              </a:spcBef>
            </a:pPr>
            <a:r>
              <a:rPr spc="-10" dirty="0"/>
              <a:t>Amazon</a:t>
            </a:r>
            <a:r>
              <a:rPr spc="-80" dirty="0"/>
              <a:t> </a:t>
            </a:r>
            <a:r>
              <a:rPr spc="-70" dirty="0"/>
              <a:t>RDS</a:t>
            </a:r>
          </a:p>
        </p:txBody>
      </p:sp>
      <p:sp>
        <p:nvSpPr>
          <p:cNvPr id="3" name="object 3"/>
          <p:cNvSpPr txBox="1">
            <a:spLocks noGrp="1"/>
          </p:cNvSpPr>
          <p:nvPr>
            <p:ph type="body" idx="1"/>
          </p:nvPr>
        </p:nvSpPr>
        <p:spPr>
          <a:prstGeom prst="rect">
            <a:avLst/>
          </a:prstGeom>
        </p:spPr>
        <p:txBody>
          <a:bodyPr vert="horz" wrap="square" lIns="0" tIns="66675" rIns="0" bIns="0" rtlCol="0">
            <a:spAutoFit/>
          </a:bodyPr>
          <a:lstStyle/>
          <a:p>
            <a:pPr marL="469900" indent="-457200">
              <a:lnSpc>
                <a:spcPct val="100000"/>
              </a:lnSpc>
              <a:spcBef>
                <a:spcPts val="525"/>
              </a:spcBef>
              <a:buFont typeface="MS PGothic"/>
              <a:buChar char="➔"/>
              <a:tabLst>
                <a:tab pos="469265" algn="l"/>
                <a:tab pos="469900" algn="l"/>
              </a:tabLst>
            </a:pPr>
            <a:r>
              <a:rPr spc="-15" dirty="0"/>
              <a:t>Mecanismos</a:t>
            </a:r>
            <a:r>
              <a:rPr spc="-10" dirty="0"/>
              <a:t> </a:t>
            </a:r>
            <a:r>
              <a:rPr spc="-5" dirty="0"/>
              <a:t>de</a:t>
            </a:r>
            <a:r>
              <a:rPr spc="-15" dirty="0"/>
              <a:t> bancos</a:t>
            </a:r>
            <a:r>
              <a:rPr spc="-10" dirty="0"/>
              <a:t> </a:t>
            </a:r>
            <a:r>
              <a:rPr spc="-5" dirty="0"/>
              <a:t>de</a:t>
            </a:r>
            <a:r>
              <a:rPr spc="-10" dirty="0"/>
              <a:t> </a:t>
            </a:r>
            <a:r>
              <a:rPr spc="-15" dirty="0"/>
              <a:t>dados</a:t>
            </a:r>
          </a:p>
          <a:p>
            <a:pPr marL="927100" lvl="1" indent="-409575">
              <a:lnSpc>
                <a:spcPct val="100000"/>
              </a:lnSpc>
              <a:spcBef>
                <a:spcPts val="330"/>
              </a:spcBef>
              <a:buFont typeface="MS PGothic"/>
              <a:buChar char="◆"/>
              <a:tabLst>
                <a:tab pos="926465" algn="l"/>
                <a:tab pos="927100" algn="l"/>
              </a:tabLst>
            </a:pPr>
            <a:r>
              <a:rPr sz="1400" spc="-10" dirty="0">
                <a:solidFill>
                  <a:srgbClr val="737373"/>
                </a:solidFill>
                <a:latin typeface="Roboto"/>
                <a:cs typeface="Roboto"/>
              </a:rPr>
              <a:t>Amazon</a:t>
            </a:r>
            <a:r>
              <a:rPr sz="1400" spc="-25" dirty="0">
                <a:solidFill>
                  <a:srgbClr val="737373"/>
                </a:solidFill>
                <a:latin typeface="Roboto"/>
                <a:cs typeface="Roboto"/>
              </a:rPr>
              <a:t> </a:t>
            </a:r>
            <a:r>
              <a:rPr sz="1400" spc="-15" dirty="0">
                <a:solidFill>
                  <a:srgbClr val="737373"/>
                </a:solidFill>
                <a:latin typeface="Roboto"/>
                <a:cs typeface="Roboto"/>
              </a:rPr>
              <a:t>Aurora</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20" dirty="0">
                <a:solidFill>
                  <a:srgbClr val="737373"/>
                </a:solidFill>
                <a:latin typeface="Roboto"/>
                <a:cs typeface="Roboto"/>
              </a:rPr>
              <a:t>PostgreSQL</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25" dirty="0">
                <a:solidFill>
                  <a:srgbClr val="737373"/>
                </a:solidFill>
                <a:latin typeface="Roboto"/>
                <a:cs typeface="Roboto"/>
              </a:rPr>
              <a:t>MySQL</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20" dirty="0">
                <a:solidFill>
                  <a:srgbClr val="737373"/>
                </a:solidFill>
                <a:latin typeface="Roboto"/>
                <a:cs typeface="Roboto"/>
              </a:rPr>
              <a:t>MariaDB</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0" dirty="0">
                <a:solidFill>
                  <a:srgbClr val="737373"/>
                </a:solidFill>
                <a:latin typeface="Roboto"/>
                <a:cs typeface="Roboto"/>
              </a:rPr>
              <a:t>Oracle</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0" dirty="0">
                <a:solidFill>
                  <a:srgbClr val="737373"/>
                </a:solidFill>
                <a:latin typeface="Roboto"/>
                <a:cs typeface="Roboto"/>
              </a:rPr>
              <a:t>Microsoft</a:t>
            </a:r>
            <a:r>
              <a:rPr sz="1400" spc="-35" dirty="0">
                <a:solidFill>
                  <a:srgbClr val="737373"/>
                </a:solidFill>
                <a:latin typeface="Roboto"/>
                <a:cs typeface="Roboto"/>
              </a:rPr>
              <a:t> </a:t>
            </a:r>
            <a:r>
              <a:rPr sz="1400" spc="-25" dirty="0">
                <a:solidFill>
                  <a:srgbClr val="737373"/>
                </a:solidFill>
                <a:latin typeface="Roboto"/>
                <a:cs typeface="Roboto"/>
              </a:rPr>
              <a:t>SQL</a:t>
            </a:r>
            <a:endParaRPr sz="1400">
              <a:latin typeface="Roboto"/>
              <a:cs typeface="Roboto"/>
            </a:endParaRPr>
          </a:p>
          <a:p>
            <a:pPr marL="469900" indent="-457200">
              <a:lnSpc>
                <a:spcPct val="100000"/>
              </a:lnSpc>
              <a:spcBef>
                <a:spcPts val="254"/>
              </a:spcBef>
              <a:buFont typeface="MS PGothic"/>
              <a:buChar char="➔"/>
              <a:tabLst>
                <a:tab pos="469265" algn="l"/>
                <a:tab pos="469900" algn="l"/>
              </a:tabLst>
            </a:pPr>
            <a:r>
              <a:rPr spc="25" dirty="0"/>
              <a:t>É</a:t>
            </a:r>
            <a:r>
              <a:rPr spc="-5" dirty="0"/>
              <a:t> </a:t>
            </a:r>
            <a:r>
              <a:rPr spc="-15" dirty="0"/>
              <a:t>possível</a:t>
            </a:r>
            <a:r>
              <a:rPr dirty="0"/>
              <a:t> </a:t>
            </a:r>
            <a:r>
              <a:rPr spc="-25" dirty="0"/>
              <a:t>usar</a:t>
            </a:r>
            <a:r>
              <a:rPr spc="-5" dirty="0"/>
              <a:t> </a:t>
            </a:r>
            <a:r>
              <a:rPr dirty="0"/>
              <a:t>o </a:t>
            </a:r>
            <a:r>
              <a:rPr spc="-15" dirty="0"/>
              <a:t>serviço</a:t>
            </a:r>
            <a:r>
              <a:rPr spc="-5" dirty="0"/>
              <a:t> de </a:t>
            </a:r>
            <a:r>
              <a:rPr spc="-15" dirty="0"/>
              <a:t>migração</a:t>
            </a:r>
            <a:r>
              <a:rPr dirty="0"/>
              <a:t> </a:t>
            </a:r>
            <a:r>
              <a:rPr spc="10" dirty="0"/>
              <a:t>AWS</a:t>
            </a:r>
            <a:r>
              <a:rPr spc="-5" dirty="0"/>
              <a:t> </a:t>
            </a:r>
            <a:r>
              <a:rPr spc="-20" dirty="0"/>
              <a:t>para</a:t>
            </a:r>
            <a:r>
              <a:rPr dirty="0"/>
              <a:t> </a:t>
            </a:r>
            <a:r>
              <a:rPr spc="-20" dirty="0"/>
              <a:t>migrar</a:t>
            </a:r>
            <a:r>
              <a:rPr spc="-5" dirty="0"/>
              <a:t> </a:t>
            </a:r>
            <a:r>
              <a:rPr spc="-20" dirty="0"/>
              <a:t>ou</a:t>
            </a:r>
            <a:r>
              <a:rPr dirty="0"/>
              <a:t> </a:t>
            </a:r>
            <a:r>
              <a:rPr spc="-20" dirty="0"/>
              <a:t>replicar</a:t>
            </a:r>
            <a:r>
              <a:rPr dirty="0"/>
              <a:t> </a:t>
            </a:r>
            <a:r>
              <a:rPr spc="-15" dirty="0"/>
              <a:t>banco</a:t>
            </a:r>
          </a:p>
        </p:txBody>
      </p:sp>
      <p:sp>
        <p:nvSpPr>
          <p:cNvPr id="4" name="object 4"/>
          <p:cNvSpPr txBox="1"/>
          <p:nvPr/>
        </p:nvSpPr>
        <p:spPr>
          <a:xfrm>
            <a:off x="1002125" y="4097506"/>
            <a:ext cx="9607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737373"/>
                </a:solidFill>
                <a:latin typeface="Roboto"/>
                <a:cs typeface="Roboto"/>
              </a:rPr>
              <a:t>de</a:t>
            </a:r>
            <a:r>
              <a:rPr sz="1800" spc="-75" dirty="0">
                <a:solidFill>
                  <a:srgbClr val="737373"/>
                </a:solidFill>
                <a:latin typeface="Roboto"/>
                <a:cs typeface="Roboto"/>
              </a:rPr>
              <a:t> </a:t>
            </a:r>
            <a:r>
              <a:rPr sz="1800" spc="-15" dirty="0">
                <a:solidFill>
                  <a:srgbClr val="737373"/>
                </a:solidFill>
                <a:latin typeface="Roboto"/>
                <a:cs typeface="Roboto"/>
              </a:rPr>
              <a:t>dados</a:t>
            </a:r>
            <a:endParaRPr sz="1800">
              <a:latin typeface="Roboto"/>
              <a:cs typeface="Roboto"/>
            </a:endParaRPr>
          </a:p>
        </p:txBody>
      </p:sp>
      <p:pic>
        <p:nvPicPr>
          <p:cNvPr id="6" name="object 6"/>
          <p:cNvPicPr/>
          <p:nvPr/>
        </p:nvPicPr>
        <p:blipFill>
          <a:blip r:embed="rId2" cstate="print"/>
          <a:stretch>
            <a:fillRect/>
          </a:stretch>
        </p:blipFill>
        <p:spPr>
          <a:xfrm>
            <a:off x="6715275" y="362075"/>
            <a:ext cx="1978734" cy="1231250"/>
          </a:xfrm>
          <a:prstGeom prst="rect">
            <a:avLst/>
          </a:prstGeom>
        </p:spPr>
      </p:pic>
      <p:sp>
        <p:nvSpPr>
          <p:cNvPr id="8" name="object 8"/>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2381250" cy="513080"/>
          </a:xfrm>
          <a:prstGeom prst="rect">
            <a:avLst/>
          </a:prstGeom>
        </p:spPr>
        <p:txBody>
          <a:bodyPr vert="horz" wrap="square" lIns="0" tIns="12700" rIns="0" bIns="0" rtlCol="0">
            <a:spAutoFit/>
          </a:bodyPr>
          <a:lstStyle/>
          <a:p>
            <a:pPr marL="12700">
              <a:lnSpc>
                <a:spcPct val="100000"/>
              </a:lnSpc>
              <a:spcBef>
                <a:spcPts val="100"/>
              </a:spcBef>
            </a:pPr>
            <a:r>
              <a:rPr spc="-10" dirty="0"/>
              <a:t>Amazon</a:t>
            </a:r>
            <a:r>
              <a:rPr spc="-80" dirty="0"/>
              <a:t> </a:t>
            </a:r>
            <a:r>
              <a:rPr spc="-70" dirty="0"/>
              <a:t>RDS</a:t>
            </a:r>
          </a:p>
        </p:txBody>
      </p:sp>
      <p:sp>
        <p:nvSpPr>
          <p:cNvPr id="3" name="object 3"/>
          <p:cNvSpPr txBox="1"/>
          <p:nvPr/>
        </p:nvSpPr>
        <p:spPr>
          <a:xfrm>
            <a:off x="544925" y="1928908"/>
            <a:ext cx="3322954" cy="1600200"/>
          </a:xfrm>
          <a:prstGeom prst="rect">
            <a:avLst/>
          </a:prstGeom>
        </p:spPr>
        <p:txBody>
          <a:bodyPr vert="horz" wrap="square" lIns="0" tIns="66675" rIns="0" bIns="0" rtlCol="0">
            <a:spAutoFit/>
          </a:bodyPr>
          <a:lstStyle/>
          <a:p>
            <a:pPr marL="469900" indent="-457200">
              <a:lnSpc>
                <a:spcPct val="100000"/>
              </a:lnSpc>
              <a:spcBef>
                <a:spcPts val="525"/>
              </a:spcBef>
              <a:buFont typeface="MS PGothic"/>
              <a:buChar char="➔"/>
              <a:tabLst>
                <a:tab pos="469265" algn="l"/>
                <a:tab pos="469900" algn="l"/>
              </a:tabLst>
            </a:pPr>
            <a:r>
              <a:rPr sz="1800" spc="-20" dirty="0">
                <a:solidFill>
                  <a:srgbClr val="737373"/>
                </a:solidFill>
                <a:latin typeface="Roboto"/>
                <a:cs typeface="Roboto"/>
              </a:rPr>
              <a:t>Outras</a:t>
            </a:r>
            <a:r>
              <a:rPr sz="1800" spc="-30" dirty="0">
                <a:solidFill>
                  <a:srgbClr val="737373"/>
                </a:solidFill>
                <a:latin typeface="Roboto"/>
                <a:cs typeface="Roboto"/>
              </a:rPr>
              <a:t> </a:t>
            </a:r>
            <a:r>
              <a:rPr sz="1800" spc="-15" dirty="0">
                <a:solidFill>
                  <a:srgbClr val="737373"/>
                </a:solidFill>
                <a:latin typeface="Roboto"/>
                <a:cs typeface="Roboto"/>
              </a:rPr>
              <a:t>Característcas:</a:t>
            </a:r>
            <a:endParaRPr sz="1800">
              <a:latin typeface="Roboto"/>
              <a:cs typeface="Roboto"/>
            </a:endParaRPr>
          </a:p>
          <a:p>
            <a:pPr marL="927100" lvl="1" indent="-409575">
              <a:lnSpc>
                <a:spcPct val="100000"/>
              </a:lnSpc>
              <a:spcBef>
                <a:spcPts val="330"/>
              </a:spcBef>
              <a:buFont typeface="MS PGothic"/>
              <a:buChar char="◆"/>
              <a:tabLst>
                <a:tab pos="926465" algn="l"/>
                <a:tab pos="927100" algn="l"/>
              </a:tabLst>
            </a:pPr>
            <a:r>
              <a:rPr sz="1400" spc="-15" dirty="0">
                <a:solidFill>
                  <a:srgbClr val="737373"/>
                </a:solidFill>
                <a:latin typeface="Roboto"/>
                <a:cs typeface="Roboto"/>
              </a:rPr>
              <a:t>Reparo</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0" dirty="0">
                <a:solidFill>
                  <a:srgbClr val="737373"/>
                </a:solidFill>
                <a:latin typeface="Roboto"/>
                <a:cs typeface="Roboto"/>
              </a:rPr>
              <a:t>Correção</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20" dirty="0">
                <a:solidFill>
                  <a:srgbClr val="737373"/>
                </a:solidFill>
                <a:latin typeface="Roboto"/>
                <a:cs typeface="Roboto"/>
              </a:rPr>
              <a:t>Disponibilidade</a:t>
            </a:r>
            <a:r>
              <a:rPr sz="1400" dirty="0">
                <a:solidFill>
                  <a:srgbClr val="737373"/>
                </a:solidFill>
                <a:latin typeface="Roboto"/>
                <a:cs typeface="Roboto"/>
              </a:rPr>
              <a:t> </a:t>
            </a:r>
            <a:r>
              <a:rPr sz="1400" spc="5" dirty="0">
                <a:solidFill>
                  <a:srgbClr val="737373"/>
                </a:solidFill>
                <a:latin typeface="Roboto"/>
                <a:cs typeface="Roboto"/>
              </a:rPr>
              <a:t>e</a:t>
            </a:r>
            <a:r>
              <a:rPr sz="1400" dirty="0">
                <a:solidFill>
                  <a:srgbClr val="737373"/>
                </a:solidFill>
                <a:latin typeface="Roboto"/>
                <a:cs typeface="Roboto"/>
              </a:rPr>
              <a:t> </a:t>
            </a:r>
            <a:r>
              <a:rPr sz="1400" spc="-20" dirty="0">
                <a:solidFill>
                  <a:srgbClr val="737373"/>
                </a:solidFill>
                <a:latin typeface="Roboto"/>
                <a:cs typeface="Roboto"/>
              </a:rPr>
              <a:t>Durabilidade</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20" dirty="0">
                <a:solidFill>
                  <a:srgbClr val="737373"/>
                </a:solidFill>
                <a:latin typeface="Roboto"/>
                <a:cs typeface="Roboto"/>
              </a:rPr>
              <a:t>Segurança</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5" dirty="0">
                <a:solidFill>
                  <a:srgbClr val="737373"/>
                </a:solidFill>
                <a:latin typeface="Roboto"/>
                <a:cs typeface="Roboto"/>
              </a:rPr>
              <a:t>Rentabilidade</a:t>
            </a:r>
            <a:endParaRPr sz="1400">
              <a:latin typeface="Roboto"/>
              <a:cs typeface="Roboto"/>
            </a:endParaRPr>
          </a:p>
        </p:txBody>
      </p:sp>
      <p:pic>
        <p:nvPicPr>
          <p:cNvPr id="5" name="object 5"/>
          <p:cNvPicPr/>
          <p:nvPr/>
        </p:nvPicPr>
        <p:blipFill>
          <a:blip r:embed="rId2" cstate="print"/>
          <a:stretch>
            <a:fillRect/>
          </a:stretch>
        </p:blipFill>
        <p:spPr>
          <a:xfrm>
            <a:off x="6715275" y="362075"/>
            <a:ext cx="1978734" cy="1231250"/>
          </a:xfrm>
          <a:prstGeom prst="rect">
            <a:avLst/>
          </a:prstGeom>
        </p:spPr>
      </p:pic>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3633470" cy="513080"/>
          </a:xfrm>
          <a:prstGeom prst="rect">
            <a:avLst/>
          </a:prstGeom>
        </p:spPr>
        <p:txBody>
          <a:bodyPr vert="horz" wrap="square" lIns="0" tIns="12700" rIns="0" bIns="0" rtlCol="0">
            <a:spAutoFit/>
          </a:bodyPr>
          <a:lstStyle/>
          <a:p>
            <a:pPr marL="12700">
              <a:lnSpc>
                <a:spcPct val="100000"/>
              </a:lnSpc>
              <a:spcBef>
                <a:spcPts val="100"/>
              </a:spcBef>
            </a:pPr>
            <a:r>
              <a:rPr spc="-10" dirty="0"/>
              <a:t>Amazon</a:t>
            </a:r>
            <a:r>
              <a:rPr spc="-60" dirty="0"/>
              <a:t> </a:t>
            </a:r>
            <a:r>
              <a:rPr spc="-50" dirty="0"/>
              <a:t>DynamoDB</a:t>
            </a:r>
          </a:p>
        </p:txBody>
      </p:sp>
      <p:sp>
        <p:nvSpPr>
          <p:cNvPr id="3" name="object 3"/>
          <p:cNvSpPr txBox="1"/>
          <p:nvPr/>
        </p:nvSpPr>
        <p:spPr>
          <a:xfrm>
            <a:off x="544925" y="1942951"/>
            <a:ext cx="3622675" cy="1282700"/>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20" dirty="0">
                <a:solidFill>
                  <a:srgbClr val="737373"/>
                </a:solidFill>
                <a:latin typeface="Roboto"/>
                <a:cs typeface="Roboto"/>
              </a:rPr>
              <a:t>NoSQL</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Escalável</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0" dirty="0">
                <a:solidFill>
                  <a:srgbClr val="737373"/>
                </a:solidFill>
                <a:latin typeface="Roboto"/>
                <a:cs typeface="Roboto"/>
              </a:rPr>
              <a:t>Altamente</a:t>
            </a:r>
            <a:r>
              <a:rPr sz="1800" spc="-30" dirty="0">
                <a:solidFill>
                  <a:srgbClr val="737373"/>
                </a:solidFill>
                <a:latin typeface="Roboto"/>
                <a:cs typeface="Roboto"/>
              </a:rPr>
              <a:t> </a:t>
            </a:r>
            <a:r>
              <a:rPr sz="1800" spc="-15" dirty="0">
                <a:solidFill>
                  <a:srgbClr val="737373"/>
                </a:solidFill>
                <a:latin typeface="Roboto"/>
                <a:cs typeface="Roboto"/>
              </a:rPr>
              <a:t>Gerenciavél</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Taxa</a:t>
            </a:r>
            <a:r>
              <a:rPr sz="1800" spc="-20" dirty="0">
                <a:solidFill>
                  <a:srgbClr val="737373"/>
                </a:solidFill>
                <a:latin typeface="Roboto"/>
                <a:cs typeface="Roboto"/>
              </a:rPr>
              <a:t> </a:t>
            </a:r>
            <a:r>
              <a:rPr sz="1800" spc="-5" dirty="0">
                <a:solidFill>
                  <a:srgbClr val="737373"/>
                </a:solidFill>
                <a:latin typeface="Roboto"/>
                <a:cs typeface="Roboto"/>
              </a:rPr>
              <a:t>de</a:t>
            </a:r>
            <a:r>
              <a:rPr sz="1800" spc="-20" dirty="0">
                <a:solidFill>
                  <a:srgbClr val="737373"/>
                </a:solidFill>
                <a:latin typeface="Roboto"/>
                <a:cs typeface="Roboto"/>
              </a:rPr>
              <a:t> </a:t>
            </a:r>
            <a:r>
              <a:rPr sz="1800" spc="-15" dirty="0">
                <a:solidFill>
                  <a:srgbClr val="737373"/>
                </a:solidFill>
                <a:latin typeface="Roboto"/>
                <a:cs typeface="Roboto"/>
              </a:rPr>
              <a:t>transferência </a:t>
            </a:r>
            <a:r>
              <a:rPr sz="1800" spc="-25" dirty="0">
                <a:solidFill>
                  <a:srgbClr val="737373"/>
                </a:solidFill>
                <a:latin typeface="Roboto"/>
                <a:cs typeface="Roboto"/>
              </a:rPr>
              <a:t>contínua</a:t>
            </a:r>
            <a:endParaRPr sz="1800">
              <a:latin typeface="Roboto"/>
              <a:cs typeface="Roboto"/>
            </a:endParaRPr>
          </a:p>
        </p:txBody>
      </p:sp>
      <p:sp>
        <p:nvSpPr>
          <p:cNvPr id="4" name="object 4"/>
          <p:cNvSpPr txBox="1"/>
          <p:nvPr/>
        </p:nvSpPr>
        <p:spPr>
          <a:xfrm>
            <a:off x="8177700" y="4069329"/>
            <a:ext cx="5829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Fonte:</a:t>
            </a:r>
            <a:r>
              <a:rPr sz="1200" spc="-75" dirty="0">
                <a:latin typeface="Arial MT"/>
                <a:cs typeface="Arial MT"/>
              </a:rPr>
              <a:t> </a:t>
            </a:r>
            <a:r>
              <a:rPr sz="1200" dirty="0">
                <a:latin typeface="Arial MT"/>
                <a:cs typeface="Arial MT"/>
              </a:rPr>
              <a:t>4</a:t>
            </a:r>
            <a:endParaRPr sz="1200">
              <a:latin typeface="Arial MT"/>
              <a:cs typeface="Arial MT"/>
            </a:endParaRPr>
          </a:p>
        </p:txBody>
      </p:sp>
      <p:pic>
        <p:nvPicPr>
          <p:cNvPr id="5" name="object 5"/>
          <p:cNvPicPr/>
          <p:nvPr/>
        </p:nvPicPr>
        <p:blipFill>
          <a:blip r:embed="rId2" cstate="print"/>
          <a:stretch>
            <a:fillRect/>
          </a:stretch>
        </p:blipFill>
        <p:spPr>
          <a:xfrm>
            <a:off x="6715275" y="362075"/>
            <a:ext cx="1978734" cy="1231250"/>
          </a:xfrm>
          <a:prstGeom prst="rect">
            <a:avLst/>
          </a:prstGeom>
        </p:spPr>
      </p:pic>
      <p:sp>
        <p:nvSpPr>
          <p:cNvPr id="6" name="object 6"/>
          <p:cNvSpPr txBox="1"/>
          <p:nvPr/>
        </p:nvSpPr>
        <p:spPr>
          <a:xfrm>
            <a:off x="544925" y="4560792"/>
            <a:ext cx="1035685" cy="204470"/>
          </a:xfrm>
          <a:prstGeom prst="rect">
            <a:avLst/>
          </a:prstGeom>
        </p:spPr>
        <p:txBody>
          <a:bodyPr vert="horz" wrap="square" lIns="0" tIns="1270" rIns="0" bIns="0" rtlCol="0">
            <a:spAutoFit/>
          </a:bodyPr>
          <a:lstStyle/>
          <a:p>
            <a:pPr marL="12700">
              <a:lnSpc>
                <a:spcPct val="100000"/>
              </a:lnSpc>
              <a:spcBef>
                <a:spcPts val="10"/>
              </a:spcBef>
            </a:pPr>
            <a:r>
              <a:rPr sz="1200" spc="-15" dirty="0">
                <a:solidFill>
                  <a:srgbClr val="737373"/>
                </a:solidFill>
                <a:latin typeface="Roboto"/>
                <a:cs typeface="Roboto"/>
              </a:rPr>
              <a:t>Chaina</a:t>
            </a:r>
            <a:r>
              <a:rPr sz="1200" spc="-50" dirty="0">
                <a:solidFill>
                  <a:srgbClr val="737373"/>
                </a:solidFill>
                <a:latin typeface="Roboto"/>
                <a:cs typeface="Roboto"/>
              </a:rPr>
              <a:t> </a:t>
            </a:r>
            <a:r>
              <a:rPr sz="1200" spc="-15" dirty="0">
                <a:solidFill>
                  <a:srgbClr val="737373"/>
                </a:solidFill>
                <a:latin typeface="Roboto"/>
                <a:cs typeface="Roboto"/>
              </a:rPr>
              <a:t>Oliveira</a:t>
            </a:r>
            <a:endParaRPr sz="1200">
              <a:latin typeface="Roboto"/>
              <a:cs typeface="Roboto"/>
            </a:endParaRPr>
          </a:p>
        </p:txBody>
      </p:sp>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5" dirty="0"/>
              <a:t>27</a:t>
            </a:fld>
            <a:endParaRPr spc="-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3633470" cy="513080"/>
          </a:xfrm>
          <a:prstGeom prst="rect">
            <a:avLst/>
          </a:prstGeom>
        </p:spPr>
        <p:txBody>
          <a:bodyPr vert="horz" wrap="square" lIns="0" tIns="12700" rIns="0" bIns="0" rtlCol="0">
            <a:spAutoFit/>
          </a:bodyPr>
          <a:lstStyle/>
          <a:p>
            <a:pPr marL="12700">
              <a:lnSpc>
                <a:spcPct val="100000"/>
              </a:lnSpc>
              <a:spcBef>
                <a:spcPts val="100"/>
              </a:spcBef>
            </a:pPr>
            <a:r>
              <a:rPr spc="-10" dirty="0"/>
              <a:t>Amazon</a:t>
            </a:r>
            <a:r>
              <a:rPr spc="-60" dirty="0"/>
              <a:t> </a:t>
            </a:r>
            <a:r>
              <a:rPr spc="-50" dirty="0"/>
              <a:t>DynamoDB</a:t>
            </a:r>
          </a:p>
        </p:txBody>
      </p:sp>
      <p:sp>
        <p:nvSpPr>
          <p:cNvPr id="3" name="object 3"/>
          <p:cNvSpPr txBox="1"/>
          <p:nvPr/>
        </p:nvSpPr>
        <p:spPr>
          <a:xfrm>
            <a:off x="544925" y="1928908"/>
            <a:ext cx="4392930" cy="2095500"/>
          </a:xfrm>
          <a:prstGeom prst="rect">
            <a:avLst/>
          </a:prstGeom>
        </p:spPr>
        <p:txBody>
          <a:bodyPr vert="horz" wrap="square" lIns="0" tIns="66675" rIns="0" bIns="0" rtlCol="0">
            <a:spAutoFit/>
          </a:bodyPr>
          <a:lstStyle/>
          <a:p>
            <a:pPr marL="469900" indent="-457200">
              <a:lnSpc>
                <a:spcPct val="100000"/>
              </a:lnSpc>
              <a:spcBef>
                <a:spcPts val="525"/>
              </a:spcBef>
              <a:buFont typeface="MS PGothic"/>
              <a:buChar char="➔"/>
              <a:tabLst>
                <a:tab pos="469265" algn="l"/>
                <a:tab pos="469900" algn="l"/>
              </a:tabLst>
            </a:pPr>
            <a:r>
              <a:rPr sz="1800" spc="-20" dirty="0">
                <a:solidFill>
                  <a:srgbClr val="737373"/>
                </a:solidFill>
                <a:latin typeface="Roboto"/>
                <a:cs typeface="Roboto"/>
              </a:rPr>
              <a:t>Outras</a:t>
            </a:r>
            <a:r>
              <a:rPr sz="1800" spc="-30" dirty="0">
                <a:solidFill>
                  <a:srgbClr val="737373"/>
                </a:solidFill>
                <a:latin typeface="Roboto"/>
                <a:cs typeface="Roboto"/>
              </a:rPr>
              <a:t> </a:t>
            </a:r>
            <a:r>
              <a:rPr sz="1800" spc="-15" dirty="0">
                <a:solidFill>
                  <a:srgbClr val="737373"/>
                </a:solidFill>
                <a:latin typeface="Roboto"/>
                <a:cs typeface="Roboto"/>
              </a:rPr>
              <a:t>Característcas:</a:t>
            </a:r>
            <a:endParaRPr sz="1800">
              <a:latin typeface="Roboto"/>
              <a:cs typeface="Roboto"/>
            </a:endParaRPr>
          </a:p>
          <a:p>
            <a:pPr marL="927100" lvl="1" indent="-409575">
              <a:lnSpc>
                <a:spcPct val="100000"/>
              </a:lnSpc>
              <a:spcBef>
                <a:spcPts val="330"/>
              </a:spcBef>
              <a:buFont typeface="MS PGothic"/>
              <a:buChar char="◆"/>
              <a:tabLst>
                <a:tab pos="926465" algn="l"/>
                <a:tab pos="927100" algn="l"/>
              </a:tabLst>
            </a:pPr>
            <a:r>
              <a:rPr sz="1400" spc="-25" dirty="0">
                <a:solidFill>
                  <a:srgbClr val="737373"/>
                </a:solidFill>
                <a:latin typeface="Roboto"/>
                <a:cs typeface="Roboto"/>
              </a:rPr>
              <a:t>DynamoDB</a:t>
            </a:r>
            <a:r>
              <a:rPr sz="1400" spc="-15" dirty="0">
                <a:solidFill>
                  <a:srgbClr val="737373"/>
                </a:solidFill>
                <a:latin typeface="Roboto"/>
                <a:cs typeface="Roboto"/>
              </a:rPr>
              <a:t> </a:t>
            </a:r>
            <a:r>
              <a:rPr sz="1400" spc="-10" dirty="0">
                <a:solidFill>
                  <a:srgbClr val="737373"/>
                </a:solidFill>
                <a:latin typeface="Roboto"/>
                <a:cs typeface="Roboto"/>
              </a:rPr>
              <a:t>Accelerator </a:t>
            </a:r>
            <a:r>
              <a:rPr sz="1400" spc="-5" dirty="0">
                <a:solidFill>
                  <a:srgbClr val="737373"/>
                </a:solidFill>
                <a:latin typeface="Roboto"/>
                <a:cs typeface="Roboto"/>
              </a:rPr>
              <a:t>(DAX)</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20" dirty="0">
                <a:solidFill>
                  <a:srgbClr val="737373"/>
                </a:solidFill>
                <a:latin typeface="Roboto"/>
                <a:cs typeface="Roboto"/>
              </a:rPr>
              <a:t>Suporte</a:t>
            </a:r>
            <a:r>
              <a:rPr sz="1400" spc="-10" dirty="0">
                <a:solidFill>
                  <a:srgbClr val="737373"/>
                </a:solidFill>
                <a:latin typeface="Roboto"/>
                <a:cs typeface="Roboto"/>
              </a:rPr>
              <a:t> ao </a:t>
            </a:r>
            <a:r>
              <a:rPr sz="1400" spc="-5" dirty="0">
                <a:solidFill>
                  <a:srgbClr val="737373"/>
                </a:solidFill>
                <a:latin typeface="Roboto"/>
                <a:cs typeface="Roboto"/>
              </a:rPr>
              <a:t>modelo de</a:t>
            </a:r>
            <a:r>
              <a:rPr sz="1400" spc="-10" dirty="0">
                <a:solidFill>
                  <a:srgbClr val="737373"/>
                </a:solidFill>
                <a:latin typeface="Roboto"/>
                <a:cs typeface="Roboto"/>
              </a:rPr>
              <a:t> documento</a:t>
            </a:r>
            <a:r>
              <a:rPr sz="1400" spc="-5" dirty="0">
                <a:solidFill>
                  <a:srgbClr val="737373"/>
                </a:solidFill>
                <a:latin typeface="Roboto"/>
                <a:cs typeface="Roboto"/>
              </a:rPr>
              <a:t> de</a:t>
            </a:r>
            <a:r>
              <a:rPr sz="1400" spc="-10" dirty="0">
                <a:solidFill>
                  <a:srgbClr val="737373"/>
                </a:solidFill>
                <a:latin typeface="Roboto"/>
                <a:cs typeface="Roboto"/>
              </a:rPr>
              <a:t> </a:t>
            </a:r>
            <a:r>
              <a:rPr sz="1400" spc="-15" dirty="0">
                <a:solidFill>
                  <a:srgbClr val="737373"/>
                </a:solidFill>
                <a:latin typeface="Roboto"/>
                <a:cs typeface="Roboto"/>
              </a:rPr>
              <a:t>dados</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20" dirty="0">
                <a:solidFill>
                  <a:srgbClr val="737373"/>
                </a:solidFill>
                <a:latin typeface="Roboto"/>
                <a:cs typeface="Roboto"/>
              </a:rPr>
              <a:t>Suporte</a:t>
            </a:r>
            <a:r>
              <a:rPr sz="1400" spc="-10" dirty="0">
                <a:solidFill>
                  <a:srgbClr val="737373"/>
                </a:solidFill>
                <a:latin typeface="Roboto"/>
                <a:cs typeface="Roboto"/>
              </a:rPr>
              <a:t> ao</a:t>
            </a:r>
            <a:r>
              <a:rPr sz="1400" spc="-5" dirty="0">
                <a:solidFill>
                  <a:srgbClr val="737373"/>
                </a:solidFill>
                <a:latin typeface="Roboto"/>
                <a:cs typeface="Roboto"/>
              </a:rPr>
              <a:t> modelo de</a:t>
            </a:r>
            <a:r>
              <a:rPr sz="1400" spc="-10" dirty="0">
                <a:solidFill>
                  <a:srgbClr val="737373"/>
                </a:solidFill>
                <a:latin typeface="Roboto"/>
                <a:cs typeface="Roboto"/>
              </a:rPr>
              <a:t> dados</a:t>
            </a:r>
            <a:r>
              <a:rPr sz="1400" spc="-5" dirty="0">
                <a:solidFill>
                  <a:srgbClr val="737373"/>
                </a:solidFill>
                <a:latin typeface="Roboto"/>
                <a:cs typeface="Roboto"/>
              </a:rPr>
              <a:t> de </a:t>
            </a:r>
            <a:r>
              <a:rPr sz="1400" spc="-40" dirty="0">
                <a:solidFill>
                  <a:srgbClr val="737373"/>
                </a:solidFill>
                <a:latin typeface="Roboto"/>
                <a:cs typeface="Roboto"/>
              </a:rPr>
              <a:t>chave-valor</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0" dirty="0">
                <a:solidFill>
                  <a:srgbClr val="737373"/>
                </a:solidFill>
                <a:latin typeface="Roboto"/>
                <a:cs typeface="Roboto"/>
              </a:rPr>
              <a:t>Alta</a:t>
            </a:r>
            <a:r>
              <a:rPr sz="1400" spc="-25" dirty="0">
                <a:solidFill>
                  <a:srgbClr val="737373"/>
                </a:solidFill>
                <a:latin typeface="Roboto"/>
                <a:cs typeface="Roboto"/>
              </a:rPr>
              <a:t> </a:t>
            </a:r>
            <a:r>
              <a:rPr sz="1400" spc="-20" dirty="0">
                <a:solidFill>
                  <a:srgbClr val="737373"/>
                </a:solidFill>
                <a:latin typeface="Roboto"/>
                <a:cs typeface="Roboto"/>
              </a:rPr>
              <a:t>Disponibilidade</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5" dirty="0">
                <a:solidFill>
                  <a:srgbClr val="737373"/>
                </a:solidFill>
                <a:latin typeface="Roboto"/>
                <a:cs typeface="Roboto"/>
              </a:rPr>
              <a:t>Índice</a:t>
            </a:r>
            <a:r>
              <a:rPr sz="1400" spc="-10" dirty="0">
                <a:solidFill>
                  <a:srgbClr val="737373"/>
                </a:solidFill>
                <a:latin typeface="Roboto"/>
                <a:cs typeface="Roboto"/>
              </a:rPr>
              <a:t>s</a:t>
            </a:r>
            <a:r>
              <a:rPr sz="1400" spc="-5" dirty="0">
                <a:solidFill>
                  <a:srgbClr val="737373"/>
                </a:solidFill>
                <a:latin typeface="Roboto"/>
                <a:cs typeface="Roboto"/>
              </a:rPr>
              <a:t> </a:t>
            </a:r>
            <a:r>
              <a:rPr sz="1400" spc="-15" dirty="0">
                <a:solidFill>
                  <a:srgbClr val="737373"/>
                </a:solidFill>
                <a:latin typeface="Roboto"/>
                <a:cs typeface="Roboto"/>
              </a:rPr>
              <a:t>secundários</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5" dirty="0">
                <a:solidFill>
                  <a:srgbClr val="737373"/>
                </a:solidFill>
                <a:latin typeface="Roboto"/>
                <a:cs typeface="Roboto"/>
              </a:rPr>
              <a:t>Triggers</a:t>
            </a:r>
            <a:endParaRPr sz="1400">
              <a:latin typeface="Roboto"/>
              <a:cs typeface="Roboto"/>
            </a:endParaRPr>
          </a:p>
          <a:p>
            <a:pPr marL="927100" lvl="1" indent="-409575">
              <a:lnSpc>
                <a:spcPct val="100000"/>
              </a:lnSpc>
              <a:spcBef>
                <a:spcPts val="270"/>
              </a:spcBef>
              <a:buFont typeface="MS PGothic"/>
              <a:buChar char="◆"/>
              <a:tabLst>
                <a:tab pos="926465" algn="l"/>
                <a:tab pos="927100" algn="l"/>
              </a:tabLst>
            </a:pPr>
            <a:r>
              <a:rPr sz="1400" spc="-10" dirty="0">
                <a:solidFill>
                  <a:srgbClr val="737373"/>
                </a:solidFill>
                <a:latin typeface="Roboto"/>
                <a:cs typeface="Roboto"/>
              </a:rPr>
              <a:t>Forte</a:t>
            </a:r>
            <a:r>
              <a:rPr sz="1400" spc="-25" dirty="0">
                <a:solidFill>
                  <a:srgbClr val="737373"/>
                </a:solidFill>
                <a:latin typeface="Roboto"/>
                <a:cs typeface="Roboto"/>
              </a:rPr>
              <a:t> </a:t>
            </a:r>
            <a:r>
              <a:rPr sz="1400" spc="-15" dirty="0">
                <a:solidFill>
                  <a:srgbClr val="737373"/>
                </a:solidFill>
                <a:latin typeface="Roboto"/>
                <a:cs typeface="Roboto"/>
              </a:rPr>
              <a:t>Consistência</a:t>
            </a:r>
            <a:endParaRPr sz="1400">
              <a:latin typeface="Roboto"/>
              <a:cs typeface="Roboto"/>
            </a:endParaRPr>
          </a:p>
        </p:txBody>
      </p:sp>
      <p:pic>
        <p:nvPicPr>
          <p:cNvPr id="5" name="object 5"/>
          <p:cNvPicPr/>
          <p:nvPr/>
        </p:nvPicPr>
        <p:blipFill>
          <a:blip r:embed="rId2" cstate="print"/>
          <a:stretch>
            <a:fillRect/>
          </a:stretch>
        </p:blipFill>
        <p:spPr>
          <a:xfrm>
            <a:off x="6715275" y="362075"/>
            <a:ext cx="1978734" cy="1231250"/>
          </a:xfrm>
          <a:prstGeom prst="rect">
            <a:avLst/>
          </a:prstGeom>
        </p:spPr>
      </p:pic>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4925" y="1982956"/>
            <a:ext cx="5416550" cy="299720"/>
          </a:xfrm>
          <a:prstGeom prst="rect">
            <a:avLst/>
          </a:prstGeom>
        </p:spPr>
        <p:txBody>
          <a:bodyPr vert="horz" wrap="square" lIns="0" tIns="12700" rIns="0" bIns="0" rtlCol="0">
            <a:spAutoFit/>
          </a:bodyPr>
          <a:lstStyle/>
          <a:p>
            <a:pPr marL="469900" indent="-457200">
              <a:lnSpc>
                <a:spcPct val="100000"/>
              </a:lnSpc>
              <a:spcBef>
                <a:spcPts val="100"/>
              </a:spcBef>
              <a:buFont typeface="MS PGothic"/>
              <a:buChar char="➔"/>
              <a:tabLst>
                <a:tab pos="469265" algn="l"/>
                <a:tab pos="469900" algn="l"/>
              </a:tabLst>
            </a:pPr>
            <a:r>
              <a:rPr sz="1800" spc="-10" dirty="0">
                <a:solidFill>
                  <a:srgbClr val="737373"/>
                </a:solidFill>
                <a:latin typeface="Roboto"/>
                <a:cs typeface="Roboto"/>
              </a:rPr>
              <a:t>Armazenamento</a:t>
            </a:r>
            <a:r>
              <a:rPr sz="1800" spc="-15" dirty="0">
                <a:solidFill>
                  <a:srgbClr val="737373"/>
                </a:solidFill>
                <a:latin typeface="Roboto"/>
                <a:cs typeface="Roboto"/>
              </a:rPr>
              <a:t> por</a:t>
            </a:r>
            <a:r>
              <a:rPr sz="1800" spc="-10" dirty="0">
                <a:solidFill>
                  <a:srgbClr val="737373"/>
                </a:solidFill>
                <a:latin typeface="Roboto"/>
                <a:cs typeface="Roboto"/>
              </a:rPr>
              <a:t> </a:t>
            </a:r>
            <a:r>
              <a:rPr sz="1800" spc="-5" dirty="0">
                <a:solidFill>
                  <a:srgbClr val="737373"/>
                </a:solidFill>
                <a:latin typeface="Roboto"/>
                <a:cs typeface="Roboto"/>
              </a:rPr>
              <a:t>meio</a:t>
            </a:r>
            <a:r>
              <a:rPr sz="1800" spc="-15" dirty="0">
                <a:solidFill>
                  <a:srgbClr val="737373"/>
                </a:solidFill>
                <a:latin typeface="Roboto"/>
                <a:cs typeface="Roboto"/>
              </a:rPr>
              <a:t> </a:t>
            </a:r>
            <a:r>
              <a:rPr sz="1800" spc="-5" dirty="0">
                <a:solidFill>
                  <a:srgbClr val="737373"/>
                </a:solidFill>
                <a:latin typeface="Roboto"/>
                <a:cs typeface="Roboto"/>
              </a:rPr>
              <a:t>de</a:t>
            </a:r>
            <a:r>
              <a:rPr sz="1800" spc="20" dirty="0">
                <a:solidFill>
                  <a:srgbClr val="737373"/>
                </a:solidFill>
                <a:latin typeface="Roboto"/>
                <a:cs typeface="Roboto"/>
              </a:rPr>
              <a:t> </a:t>
            </a:r>
            <a:r>
              <a:rPr sz="1800" i="1" spc="-30" dirty="0">
                <a:solidFill>
                  <a:srgbClr val="737373"/>
                </a:solidFill>
                <a:latin typeface="Roboto"/>
                <a:cs typeface="Roboto"/>
              </a:rPr>
              <a:t>blobs,</a:t>
            </a:r>
            <a:r>
              <a:rPr sz="1800" i="1" spc="-20" dirty="0">
                <a:solidFill>
                  <a:srgbClr val="737373"/>
                </a:solidFill>
                <a:latin typeface="Roboto"/>
                <a:cs typeface="Roboto"/>
              </a:rPr>
              <a:t> </a:t>
            </a:r>
            <a:r>
              <a:rPr sz="1800" i="1" spc="-15" dirty="0">
                <a:solidFill>
                  <a:srgbClr val="737373"/>
                </a:solidFill>
                <a:latin typeface="Roboto"/>
                <a:cs typeface="Roboto"/>
              </a:rPr>
              <a:t>t</a:t>
            </a:r>
            <a:r>
              <a:rPr sz="1800" spc="-15" dirty="0">
                <a:solidFill>
                  <a:srgbClr val="737373"/>
                </a:solidFill>
                <a:latin typeface="Roboto"/>
                <a:cs typeface="Roboto"/>
              </a:rPr>
              <a:t>abelas, </a:t>
            </a:r>
            <a:r>
              <a:rPr sz="1800" spc="-10" dirty="0">
                <a:solidFill>
                  <a:srgbClr val="737373"/>
                </a:solidFill>
                <a:latin typeface="Roboto"/>
                <a:cs typeface="Roboto"/>
              </a:rPr>
              <a:t>filas</a:t>
            </a:r>
            <a:endParaRPr sz="1800">
              <a:latin typeface="Roboto"/>
              <a:cs typeface="Roboto"/>
            </a:endParaRPr>
          </a:p>
        </p:txBody>
      </p:sp>
      <p:sp>
        <p:nvSpPr>
          <p:cNvPr id="4" name="object 4"/>
          <p:cNvSpPr txBox="1">
            <a:spLocks noGrp="1"/>
          </p:cNvSpPr>
          <p:nvPr>
            <p:ph type="title"/>
          </p:nvPr>
        </p:nvSpPr>
        <p:spPr>
          <a:xfrm>
            <a:off x="544925" y="905969"/>
            <a:ext cx="2919095" cy="513080"/>
          </a:xfrm>
          <a:prstGeom prst="rect">
            <a:avLst/>
          </a:prstGeom>
        </p:spPr>
        <p:txBody>
          <a:bodyPr vert="horz" wrap="square" lIns="0" tIns="12700" rIns="0" bIns="0" rtlCol="0">
            <a:spAutoFit/>
          </a:bodyPr>
          <a:lstStyle/>
          <a:p>
            <a:pPr marL="12700">
              <a:lnSpc>
                <a:spcPct val="100000"/>
              </a:lnSpc>
              <a:spcBef>
                <a:spcPts val="100"/>
              </a:spcBef>
            </a:pPr>
            <a:r>
              <a:rPr spc="-10" dirty="0"/>
              <a:t>Microsoft</a:t>
            </a:r>
            <a:r>
              <a:rPr spc="-70" dirty="0"/>
              <a:t> </a:t>
            </a:r>
            <a:r>
              <a:rPr spc="-15" dirty="0"/>
              <a:t>Azure</a:t>
            </a:r>
          </a:p>
        </p:txBody>
      </p:sp>
      <p:grpSp>
        <p:nvGrpSpPr>
          <p:cNvPr id="5" name="object 5"/>
          <p:cNvGrpSpPr/>
          <p:nvPr/>
        </p:nvGrpSpPr>
        <p:grpSpPr>
          <a:xfrm>
            <a:off x="534909" y="2388326"/>
            <a:ext cx="2388870" cy="1670685"/>
            <a:chOff x="534909" y="2388326"/>
            <a:chExt cx="2388870" cy="1670685"/>
          </a:xfrm>
        </p:grpSpPr>
        <p:sp>
          <p:nvSpPr>
            <p:cNvPr id="6" name="object 6"/>
            <p:cNvSpPr/>
            <p:nvPr/>
          </p:nvSpPr>
          <p:spPr>
            <a:xfrm>
              <a:off x="539672" y="2393088"/>
              <a:ext cx="2379345" cy="1661160"/>
            </a:xfrm>
            <a:custGeom>
              <a:avLst/>
              <a:gdLst/>
              <a:ahLst/>
              <a:cxnLst/>
              <a:rect l="l" t="t" r="r" b="b"/>
              <a:pathLst>
                <a:path w="2379345" h="1661160">
                  <a:moveTo>
                    <a:pt x="2049089" y="88984"/>
                  </a:moveTo>
                  <a:lnTo>
                    <a:pt x="1642568" y="88984"/>
                  </a:lnTo>
                  <a:lnTo>
                    <a:pt x="1679071" y="55221"/>
                  </a:lnTo>
                  <a:lnTo>
                    <a:pt x="1720881" y="29062"/>
                  </a:lnTo>
                  <a:lnTo>
                    <a:pt x="1766719" y="10886"/>
                  </a:lnTo>
                  <a:lnTo>
                    <a:pt x="1815306" y="1072"/>
                  </a:lnTo>
                  <a:lnTo>
                    <a:pt x="1865365" y="0"/>
                  </a:lnTo>
                  <a:lnTo>
                    <a:pt x="1915616" y="8046"/>
                  </a:lnTo>
                  <a:lnTo>
                    <a:pt x="1963350" y="24992"/>
                  </a:lnTo>
                  <a:lnTo>
                    <a:pt x="2006104" y="49737"/>
                  </a:lnTo>
                  <a:lnTo>
                    <a:pt x="2042970" y="81347"/>
                  </a:lnTo>
                  <a:lnTo>
                    <a:pt x="2049089" y="88984"/>
                  </a:lnTo>
                  <a:close/>
                </a:path>
                <a:path w="2379345" h="1661160">
                  <a:moveTo>
                    <a:pt x="2076556" y="125561"/>
                  </a:moveTo>
                  <a:lnTo>
                    <a:pt x="1236892" y="125561"/>
                  </a:lnTo>
                  <a:lnTo>
                    <a:pt x="1263165" y="86093"/>
                  </a:lnTo>
                  <a:lnTo>
                    <a:pt x="1296756" y="52997"/>
                  </a:lnTo>
                  <a:lnTo>
                    <a:pt x="1336429" y="27081"/>
                  </a:lnTo>
                  <a:lnTo>
                    <a:pt x="1380945" y="9152"/>
                  </a:lnTo>
                  <a:lnTo>
                    <a:pt x="1429068" y="20"/>
                  </a:lnTo>
                  <a:lnTo>
                    <a:pt x="1478135" y="390"/>
                  </a:lnTo>
                  <a:lnTo>
                    <a:pt x="1525394" y="10043"/>
                  </a:lnTo>
                  <a:lnTo>
                    <a:pt x="1569469" y="28409"/>
                  </a:lnTo>
                  <a:lnTo>
                    <a:pt x="1608985" y="54913"/>
                  </a:lnTo>
                  <a:lnTo>
                    <a:pt x="1642568" y="88984"/>
                  </a:lnTo>
                  <a:lnTo>
                    <a:pt x="2049089" y="88984"/>
                  </a:lnTo>
                  <a:lnTo>
                    <a:pt x="2073044" y="118885"/>
                  </a:lnTo>
                  <a:lnTo>
                    <a:pt x="2076556" y="125561"/>
                  </a:lnTo>
                  <a:close/>
                </a:path>
                <a:path w="2379345" h="1661160">
                  <a:moveTo>
                    <a:pt x="2104938" y="193620"/>
                  </a:moveTo>
                  <a:lnTo>
                    <a:pt x="772158" y="193620"/>
                  </a:lnTo>
                  <a:lnTo>
                    <a:pt x="802354" y="149898"/>
                  </a:lnTo>
                  <a:lnTo>
                    <a:pt x="840051" y="112745"/>
                  </a:lnTo>
                  <a:lnTo>
                    <a:pt x="884095" y="82943"/>
                  </a:lnTo>
                  <a:lnTo>
                    <a:pt x="933332" y="61273"/>
                  </a:lnTo>
                  <a:lnTo>
                    <a:pt x="986607" y="48515"/>
                  </a:lnTo>
                  <a:lnTo>
                    <a:pt x="1032340" y="45270"/>
                  </a:lnTo>
                  <a:lnTo>
                    <a:pt x="1077506" y="48780"/>
                  </a:lnTo>
                  <a:lnTo>
                    <a:pt x="1121323" y="58804"/>
                  </a:lnTo>
                  <a:lnTo>
                    <a:pt x="1163013" y="75102"/>
                  </a:lnTo>
                  <a:lnTo>
                    <a:pt x="1201796" y="97434"/>
                  </a:lnTo>
                  <a:lnTo>
                    <a:pt x="1236892" y="125561"/>
                  </a:lnTo>
                  <a:lnTo>
                    <a:pt x="2076556" y="125561"/>
                  </a:lnTo>
                  <a:lnTo>
                    <a:pt x="2095419" y="161414"/>
                  </a:lnTo>
                  <a:lnTo>
                    <a:pt x="2104938" y="193620"/>
                  </a:lnTo>
                  <a:close/>
                </a:path>
                <a:path w="2379345" h="1661160">
                  <a:moveTo>
                    <a:pt x="271727" y="1358144"/>
                  </a:moveTo>
                  <a:lnTo>
                    <a:pt x="224130" y="1349396"/>
                  </a:lnTo>
                  <a:lnTo>
                    <a:pt x="179750" y="1331935"/>
                  </a:lnTo>
                  <a:lnTo>
                    <a:pt x="139919" y="1306440"/>
                  </a:lnTo>
                  <a:lnTo>
                    <a:pt x="105970" y="1273592"/>
                  </a:lnTo>
                  <a:lnTo>
                    <a:pt x="79234" y="1234069"/>
                  </a:lnTo>
                  <a:lnTo>
                    <a:pt x="61592" y="1190188"/>
                  </a:lnTo>
                  <a:lnTo>
                    <a:pt x="53891" y="1144759"/>
                  </a:lnTo>
                  <a:lnTo>
                    <a:pt x="55917" y="1099203"/>
                  </a:lnTo>
                  <a:lnTo>
                    <a:pt x="67455" y="1054941"/>
                  </a:lnTo>
                  <a:lnTo>
                    <a:pt x="88291" y="1013394"/>
                  </a:lnTo>
                  <a:lnTo>
                    <a:pt x="118209" y="975983"/>
                  </a:lnTo>
                  <a:lnTo>
                    <a:pt x="77375" y="947145"/>
                  </a:lnTo>
                  <a:lnTo>
                    <a:pt x="44478" y="911548"/>
                  </a:lnTo>
                  <a:lnTo>
                    <a:pt x="20177" y="870627"/>
                  </a:lnTo>
                  <a:lnTo>
                    <a:pt x="5131" y="825818"/>
                  </a:lnTo>
                  <a:lnTo>
                    <a:pt x="0" y="778557"/>
                  </a:lnTo>
                  <a:lnTo>
                    <a:pt x="5441" y="730279"/>
                  </a:lnTo>
                  <a:lnTo>
                    <a:pt x="21388" y="684181"/>
                  </a:lnTo>
                  <a:lnTo>
                    <a:pt x="46519" y="643198"/>
                  </a:lnTo>
                  <a:lnTo>
                    <a:pt x="79612" y="608374"/>
                  </a:lnTo>
                  <a:lnTo>
                    <a:pt x="119446" y="580757"/>
                  </a:lnTo>
                  <a:lnTo>
                    <a:pt x="164799" y="561392"/>
                  </a:lnTo>
                  <a:lnTo>
                    <a:pt x="214450" y="551325"/>
                  </a:lnTo>
                  <a:lnTo>
                    <a:pt x="216451" y="546151"/>
                  </a:lnTo>
                  <a:lnTo>
                    <a:pt x="213062" y="496075"/>
                  </a:lnTo>
                  <a:lnTo>
                    <a:pt x="217051" y="446786"/>
                  </a:lnTo>
                  <a:lnTo>
                    <a:pt x="228107" y="398942"/>
                  </a:lnTo>
                  <a:lnTo>
                    <a:pt x="245916" y="353203"/>
                  </a:lnTo>
                  <a:lnTo>
                    <a:pt x="270165" y="310229"/>
                  </a:lnTo>
                  <a:lnTo>
                    <a:pt x="300542" y="270680"/>
                  </a:lnTo>
                  <a:lnTo>
                    <a:pt x="336735" y="235215"/>
                  </a:lnTo>
                  <a:lnTo>
                    <a:pt x="378430" y="204493"/>
                  </a:lnTo>
                  <a:lnTo>
                    <a:pt x="419038" y="182113"/>
                  </a:lnTo>
                  <a:lnTo>
                    <a:pt x="461677" y="164992"/>
                  </a:lnTo>
                  <a:lnTo>
                    <a:pt x="505813" y="153144"/>
                  </a:lnTo>
                  <a:lnTo>
                    <a:pt x="550911" y="146584"/>
                  </a:lnTo>
                  <a:lnTo>
                    <a:pt x="596438" y="145327"/>
                  </a:lnTo>
                  <a:lnTo>
                    <a:pt x="641860" y="149387"/>
                  </a:lnTo>
                  <a:lnTo>
                    <a:pt x="686643" y="158779"/>
                  </a:lnTo>
                  <a:lnTo>
                    <a:pt x="730254" y="173519"/>
                  </a:lnTo>
                  <a:lnTo>
                    <a:pt x="772158" y="193620"/>
                  </a:lnTo>
                  <a:lnTo>
                    <a:pt x="2104938" y="193620"/>
                  </a:lnTo>
                  <a:lnTo>
                    <a:pt x="2109188" y="208000"/>
                  </a:lnTo>
                  <a:lnTo>
                    <a:pt x="2156545" y="224582"/>
                  </a:lnTo>
                  <a:lnTo>
                    <a:pt x="2199773" y="248365"/>
                  </a:lnTo>
                  <a:lnTo>
                    <a:pt x="2238027" y="278678"/>
                  </a:lnTo>
                  <a:lnTo>
                    <a:pt x="2270459" y="314850"/>
                  </a:lnTo>
                  <a:lnTo>
                    <a:pt x="2296224" y="356211"/>
                  </a:lnTo>
                  <a:lnTo>
                    <a:pt x="2314178" y="401170"/>
                  </a:lnTo>
                  <a:lnTo>
                    <a:pt x="2323725" y="447882"/>
                  </a:lnTo>
                  <a:lnTo>
                    <a:pt x="2324841" y="495299"/>
                  </a:lnTo>
                  <a:lnTo>
                    <a:pt x="2317500" y="542373"/>
                  </a:lnTo>
                  <a:lnTo>
                    <a:pt x="2301678" y="588054"/>
                  </a:lnTo>
                  <a:lnTo>
                    <a:pt x="2329011" y="626983"/>
                  </a:lnTo>
                  <a:lnTo>
                    <a:pt x="2350469" y="668444"/>
                  </a:lnTo>
                  <a:lnTo>
                    <a:pt x="2365971" y="711855"/>
                  </a:lnTo>
                  <a:lnTo>
                    <a:pt x="2375433" y="756634"/>
                  </a:lnTo>
                  <a:lnTo>
                    <a:pt x="2378772" y="802198"/>
                  </a:lnTo>
                  <a:lnTo>
                    <a:pt x="2375907" y="847966"/>
                  </a:lnTo>
                  <a:lnTo>
                    <a:pt x="2366756" y="893354"/>
                  </a:lnTo>
                  <a:lnTo>
                    <a:pt x="2351234" y="937782"/>
                  </a:lnTo>
                  <a:lnTo>
                    <a:pt x="2329707" y="979881"/>
                  </a:lnTo>
                  <a:lnTo>
                    <a:pt x="2302918" y="1018432"/>
                  </a:lnTo>
                  <a:lnTo>
                    <a:pt x="2271354" y="1053072"/>
                  </a:lnTo>
                  <a:lnTo>
                    <a:pt x="2235502" y="1083441"/>
                  </a:lnTo>
                  <a:lnTo>
                    <a:pt x="2195848" y="1109178"/>
                  </a:lnTo>
                  <a:lnTo>
                    <a:pt x="2152878" y="1129919"/>
                  </a:lnTo>
                  <a:lnTo>
                    <a:pt x="2107079" y="1145304"/>
                  </a:lnTo>
                  <a:lnTo>
                    <a:pt x="2058939" y="1154971"/>
                  </a:lnTo>
                  <a:lnTo>
                    <a:pt x="2054808" y="1201235"/>
                  </a:lnTo>
                  <a:lnTo>
                    <a:pt x="2043490" y="1245717"/>
                  </a:lnTo>
                  <a:lnTo>
                    <a:pt x="2025411" y="1287739"/>
                  </a:lnTo>
                  <a:lnTo>
                    <a:pt x="2000997" y="1326624"/>
                  </a:lnTo>
                  <a:lnTo>
                    <a:pt x="1974298" y="1357500"/>
                  </a:lnTo>
                  <a:lnTo>
                    <a:pt x="321209" y="1357500"/>
                  </a:lnTo>
                  <a:lnTo>
                    <a:pt x="271727" y="1358144"/>
                  </a:lnTo>
                  <a:close/>
                </a:path>
                <a:path w="2379345" h="1661160">
                  <a:moveTo>
                    <a:pt x="678387" y="1561201"/>
                  </a:moveTo>
                  <a:lnTo>
                    <a:pt x="630319" y="1557375"/>
                  </a:lnTo>
                  <a:lnTo>
                    <a:pt x="582635" y="1548271"/>
                  </a:lnTo>
                  <a:lnTo>
                    <a:pt x="536353" y="1534023"/>
                  </a:lnTo>
                  <a:lnTo>
                    <a:pt x="492430" y="1514988"/>
                  </a:lnTo>
                  <a:lnTo>
                    <a:pt x="451238" y="1491437"/>
                  </a:lnTo>
                  <a:lnTo>
                    <a:pt x="413147" y="1463641"/>
                  </a:lnTo>
                  <a:lnTo>
                    <a:pt x="378531" y="1431872"/>
                  </a:lnTo>
                  <a:lnTo>
                    <a:pt x="347761" y="1396401"/>
                  </a:lnTo>
                  <a:lnTo>
                    <a:pt x="321209" y="1357500"/>
                  </a:lnTo>
                  <a:lnTo>
                    <a:pt x="1974298" y="1357500"/>
                  </a:lnTo>
                  <a:lnTo>
                    <a:pt x="1970672" y="1361693"/>
                  </a:lnTo>
                  <a:lnTo>
                    <a:pt x="1934862" y="1392270"/>
                  </a:lnTo>
                  <a:lnTo>
                    <a:pt x="1907707" y="1409151"/>
                  </a:lnTo>
                  <a:lnTo>
                    <a:pt x="1572347" y="1409151"/>
                  </a:lnTo>
                  <a:lnTo>
                    <a:pt x="1555749" y="1451527"/>
                  </a:lnTo>
                  <a:lnTo>
                    <a:pt x="1533975" y="1490993"/>
                  </a:lnTo>
                  <a:lnTo>
                    <a:pt x="1524888" y="1503395"/>
                  </a:lnTo>
                  <a:lnTo>
                    <a:pt x="908283" y="1503395"/>
                  </a:lnTo>
                  <a:lnTo>
                    <a:pt x="865240" y="1525001"/>
                  </a:lnTo>
                  <a:lnTo>
                    <a:pt x="820266" y="1541649"/>
                  </a:lnTo>
                  <a:lnTo>
                    <a:pt x="773824" y="1553274"/>
                  </a:lnTo>
                  <a:lnTo>
                    <a:pt x="726376" y="1559812"/>
                  </a:lnTo>
                  <a:lnTo>
                    <a:pt x="678387" y="1561201"/>
                  </a:lnTo>
                  <a:close/>
                </a:path>
                <a:path w="2379345" h="1661160">
                  <a:moveTo>
                    <a:pt x="1755781" y="1454717"/>
                  </a:moveTo>
                  <a:lnTo>
                    <a:pt x="1708173" y="1453455"/>
                  </a:lnTo>
                  <a:lnTo>
                    <a:pt x="1661178" y="1445425"/>
                  </a:lnTo>
                  <a:lnTo>
                    <a:pt x="1615626" y="1430650"/>
                  </a:lnTo>
                  <a:lnTo>
                    <a:pt x="1572347" y="1409151"/>
                  </a:lnTo>
                  <a:lnTo>
                    <a:pt x="1907707" y="1409151"/>
                  </a:lnTo>
                  <a:lnTo>
                    <a:pt x="1893992" y="1417677"/>
                  </a:lnTo>
                  <a:lnTo>
                    <a:pt x="1849520" y="1436850"/>
                  </a:lnTo>
                  <a:lnTo>
                    <a:pt x="1803173" y="1449189"/>
                  </a:lnTo>
                  <a:lnTo>
                    <a:pt x="1755781" y="1454717"/>
                  </a:lnTo>
                  <a:close/>
                </a:path>
                <a:path w="2379345" h="1661160">
                  <a:moveTo>
                    <a:pt x="1224350" y="1660747"/>
                  </a:moveTo>
                  <a:lnTo>
                    <a:pt x="1177655" y="1658830"/>
                  </a:lnTo>
                  <a:lnTo>
                    <a:pt x="1132008" y="1651416"/>
                  </a:lnTo>
                  <a:lnTo>
                    <a:pt x="1087910" y="1638717"/>
                  </a:lnTo>
                  <a:lnTo>
                    <a:pt x="1045866" y="1620946"/>
                  </a:lnTo>
                  <a:lnTo>
                    <a:pt x="1006378" y="1598316"/>
                  </a:lnTo>
                  <a:lnTo>
                    <a:pt x="969950" y="1571039"/>
                  </a:lnTo>
                  <a:lnTo>
                    <a:pt x="937083" y="1539327"/>
                  </a:lnTo>
                  <a:lnTo>
                    <a:pt x="908283" y="1503395"/>
                  </a:lnTo>
                  <a:lnTo>
                    <a:pt x="1524888" y="1503395"/>
                  </a:lnTo>
                  <a:lnTo>
                    <a:pt x="1476562" y="1559822"/>
                  </a:lnTo>
                  <a:lnTo>
                    <a:pt x="1441757" y="1588499"/>
                  </a:lnTo>
                  <a:lnTo>
                    <a:pt x="1403440" y="1612894"/>
                  </a:lnTo>
                  <a:lnTo>
                    <a:pt x="1362029" y="1632664"/>
                  </a:lnTo>
                  <a:lnTo>
                    <a:pt x="1317939" y="1647465"/>
                  </a:lnTo>
                  <a:lnTo>
                    <a:pt x="1271588" y="1656954"/>
                  </a:lnTo>
                  <a:lnTo>
                    <a:pt x="1224350" y="1660747"/>
                  </a:lnTo>
                  <a:close/>
                </a:path>
              </a:pathLst>
            </a:custGeom>
            <a:solidFill>
              <a:srgbClr val="B7B7B7"/>
            </a:solidFill>
          </p:spPr>
          <p:txBody>
            <a:bodyPr wrap="square" lIns="0" tIns="0" rIns="0" bIns="0" rtlCol="0"/>
            <a:lstStyle/>
            <a:p>
              <a:endParaRPr/>
            </a:p>
          </p:txBody>
        </p:sp>
        <p:sp>
          <p:nvSpPr>
            <p:cNvPr id="7" name="object 7"/>
            <p:cNvSpPr/>
            <p:nvPr/>
          </p:nvSpPr>
          <p:spPr>
            <a:xfrm>
              <a:off x="539672" y="2393088"/>
              <a:ext cx="2379345" cy="1661160"/>
            </a:xfrm>
            <a:custGeom>
              <a:avLst/>
              <a:gdLst/>
              <a:ahLst/>
              <a:cxnLst/>
              <a:rect l="l" t="t" r="r" b="b"/>
              <a:pathLst>
                <a:path w="2379345" h="1661160">
                  <a:moveTo>
                    <a:pt x="216451" y="546151"/>
                  </a:moveTo>
                  <a:lnTo>
                    <a:pt x="213062" y="496075"/>
                  </a:lnTo>
                  <a:lnTo>
                    <a:pt x="217051" y="446786"/>
                  </a:lnTo>
                  <a:lnTo>
                    <a:pt x="228107" y="398942"/>
                  </a:lnTo>
                  <a:lnTo>
                    <a:pt x="245916" y="353203"/>
                  </a:lnTo>
                  <a:lnTo>
                    <a:pt x="270165" y="310229"/>
                  </a:lnTo>
                  <a:lnTo>
                    <a:pt x="300542" y="270680"/>
                  </a:lnTo>
                  <a:lnTo>
                    <a:pt x="336735" y="235215"/>
                  </a:lnTo>
                  <a:lnTo>
                    <a:pt x="378430" y="204493"/>
                  </a:lnTo>
                  <a:lnTo>
                    <a:pt x="419038" y="182113"/>
                  </a:lnTo>
                  <a:lnTo>
                    <a:pt x="461677" y="164992"/>
                  </a:lnTo>
                  <a:lnTo>
                    <a:pt x="505813" y="153144"/>
                  </a:lnTo>
                  <a:lnTo>
                    <a:pt x="550911" y="146584"/>
                  </a:lnTo>
                  <a:lnTo>
                    <a:pt x="596438" y="145327"/>
                  </a:lnTo>
                  <a:lnTo>
                    <a:pt x="641860" y="149387"/>
                  </a:lnTo>
                  <a:lnTo>
                    <a:pt x="686643" y="158779"/>
                  </a:lnTo>
                  <a:lnTo>
                    <a:pt x="730254" y="173519"/>
                  </a:lnTo>
                  <a:lnTo>
                    <a:pt x="772158" y="193620"/>
                  </a:lnTo>
                  <a:lnTo>
                    <a:pt x="802354" y="149898"/>
                  </a:lnTo>
                  <a:lnTo>
                    <a:pt x="840051" y="112745"/>
                  </a:lnTo>
                  <a:lnTo>
                    <a:pt x="884095" y="82943"/>
                  </a:lnTo>
                  <a:lnTo>
                    <a:pt x="933332" y="61273"/>
                  </a:lnTo>
                  <a:lnTo>
                    <a:pt x="986607" y="48515"/>
                  </a:lnTo>
                  <a:lnTo>
                    <a:pt x="1032340" y="45270"/>
                  </a:lnTo>
                  <a:lnTo>
                    <a:pt x="1077506" y="48780"/>
                  </a:lnTo>
                  <a:lnTo>
                    <a:pt x="1121323" y="58804"/>
                  </a:lnTo>
                  <a:lnTo>
                    <a:pt x="1163013" y="75102"/>
                  </a:lnTo>
                  <a:lnTo>
                    <a:pt x="1201796" y="97434"/>
                  </a:lnTo>
                  <a:lnTo>
                    <a:pt x="1236892" y="125561"/>
                  </a:lnTo>
                  <a:lnTo>
                    <a:pt x="1263165" y="86093"/>
                  </a:lnTo>
                  <a:lnTo>
                    <a:pt x="1296756" y="52997"/>
                  </a:lnTo>
                  <a:lnTo>
                    <a:pt x="1336429" y="27081"/>
                  </a:lnTo>
                  <a:lnTo>
                    <a:pt x="1380945" y="9152"/>
                  </a:lnTo>
                  <a:lnTo>
                    <a:pt x="1429068" y="20"/>
                  </a:lnTo>
                  <a:lnTo>
                    <a:pt x="1478135" y="390"/>
                  </a:lnTo>
                  <a:lnTo>
                    <a:pt x="1525394" y="10043"/>
                  </a:lnTo>
                  <a:lnTo>
                    <a:pt x="1569469" y="28409"/>
                  </a:lnTo>
                  <a:lnTo>
                    <a:pt x="1608985" y="54913"/>
                  </a:lnTo>
                  <a:lnTo>
                    <a:pt x="1642568" y="88984"/>
                  </a:lnTo>
                  <a:lnTo>
                    <a:pt x="1679071" y="55221"/>
                  </a:lnTo>
                  <a:lnTo>
                    <a:pt x="1720881" y="29062"/>
                  </a:lnTo>
                  <a:lnTo>
                    <a:pt x="1766719" y="10886"/>
                  </a:lnTo>
                  <a:lnTo>
                    <a:pt x="1815306" y="1072"/>
                  </a:lnTo>
                  <a:lnTo>
                    <a:pt x="1865365" y="0"/>
                  </a:lnTo>
                  <a:lnTo>
                    <a:pt x="1915616" y="8046"/>
                  </a:lnTo>
                  <a:lnTo>
                    <a:pt x="1963350" y="24992"/>
                  </a:lnTo>
                  <a:lnTo>
                    <a:pt x="2006104" y="49737"/>
                  </a:lnTo>
                  <a:lnTo>
                    <a:pt x="2042970" y="81347"/>
                  </a:lnTo>
                  <a:lnTo>
                    <a:pt x="2073044" y="118885"/>
                  </a:lnTo>
                  <a:lnTo>
                    <a:pt x="2095419" y="161414"/>
                  </a:lnTo>
                  <a:lnTo>
                    <a:pt x="2109188" y="208000"/>
                  </a:lnTo>
                  <a:lnTo>
                    <a:pt x="2156545" y="224582"/>
                  </a:lnTo>
                  <a:lnTo>
                    <a:pt x="2199773" y="248365"/>
                  </a:lnTo>
                  <a:lnTo>
                    <a:pt x="2238027" y="278678"/>
                  </a:lnTo>
                  <a:lnTo>
                    <a:pt x="2270459" y="314850"/>
                  </a:lnTo>
                  <a:lnTo>
                    <a:pt x="2296224" y="356211"/>
                  </a:lnTo>
                  <a:lnTo>
                    <a:pt x="2314178" y="401170"/>
                  </a:lnTo>
                  <a:lnTo>
                    <a:pt x="2323725" y="447882"/>
                  </a:lnTo>
                  <a:lnTo>
                    <a:pt x="2324841" y="495299"/>
                  </a:lnTo>
                  <a:lnTo>
                    <a:pt x="2317500" y="542373"/>
                  </a:lnTo>
                  <a:lnTo>
                    <a:pt x="2301678" y="588054"/>
                  </a:lnTo>
                  <a:lnTo>
                    <a:pt x="2329011" y="626983"/>
                  </a:lnTo>
                  <a:lnTo>
                    <a:pt x="2350469" y="668444"/>
                  </a:lnTo>
                  <a:lnTo>
                    <a:pt x="2365971" y="711855"/>
                  </a:lnTo>
                  <a:lnTo>
                    <a:pt x="2375433" y="756634"/>
                  </a:lnTo>
                  <a:lnTo>
                    <a:pt x="2378772" y="802198"/>
                  </a:lnTo>
                  <a:lnTo>
                    <a:pt x="2375907" y="847966"/>
                  </a:lnTo>
                  <a:lnTo>
                    <a:pt x="2366756" y="893354"/>
                  </a:lnTo>
                  <a:lnTo>
                    <a:pt x="2351234" y="937782"/>
                  </a:lnTo>
                  <a:lnTo>
                    <a:pt x="2329707" y="979881"/>
                  </a:lnTo>
                  <a:lnTo>
                    <a:pt x="2302918" y="1018432"/>
                  </a:lnTo>
                  <a:lnTo>
                    <a:pt x="2271355" y="1053072"/>
                  </a:lnTo>
                  <a:lnTo>
                    <a:pt x="2235502" y="1083441"/>
                  </a:lnTo>
                  <a:lnTo>
                    <a:pt x="2195848" y="1109178"/>
                  </a:lnTo>
                  <a:lnTo>
                    <a:pt x="2152878" y="1129919"/>
                  </a:lnTo>
                  <a:lnTo>
                    <a:pt x="2107079" y="1145304"/>
                  </a:lnTo>
                  <a:lnTo>
                    <a:pt x="2058939" y="1154971"/>
                  </a:lnTo>
                  <a:lnTo>
                    <a:pt x="2054808" y="1201235"/>
                  </a:lnTo>
                  <a:lnTo>
                    <a:pt x="2043490" y="1245717"/>
                  </a:lnTo>
                  <a:lnTo>
                    <a:pt x="2025411" y="1287739"/>
                  </a:lnTo>
                  <a:lnTo>
                    <a:pt x="2000997" y="1326624"/>
                  </a:lnTo>
                  <a:lnTo>
                    <a:pt x="1970672" y="1361693"/>
                  </a:lnTo>
                  <a:lnTo>
                    <a:pt x="1934862" y="1392270"/>
                  </a:lnTo>
                  <a:lnTo>
                    <a:pt x="1893992" y="1417677"/>
                  </a:lnTo>
                  <a:lnTo>
                    <a:pt x="1849520" y="1436850"/>
                  </a:lnTo>
                  <a:lnTo>
                    <a:pt x="1803173" y="1449189"/>
                  </a:lnTo>
                  <a:lnTo>
                    <a:pt x="1755781" y="1454717"/>
                  </a:lnTo>
                  <a:lnTo>
                    <a:pt x="1708173" y="1453455"/>
                  </a:lnTo>
                  <a:lnTo>
                    <a:pt x="1661178" y="1445425"/>
                  </a:lnTo>
                  <a:lnTo>
                    <a:pt x="1615626" y="1430650"/>
                  </a:lnTo>
                  <a:lnTo>
                    <a:pt x="1572347" y="1409151"/>
                  </a:lnTo>
                  <a:lnTo>
                    <a:pt x="1555749" y="1451527"/>
                  </a:lnTo>
                  <a:lnTo>
                    <a:pt x="1533975" y="1490993"/>
                  </a:lnTo>
                  <a:lnTo>
                    <a:pt x="1507441" y="1527205"/>
                  </a:lnTo>
                  <a:lnTo>
                    <a:pt x="1476562" y="1559822"/>
                  </a:lnTo>
                  <a:lnTo>
                    <a:pt x="1441757" y="1588499"/>
                  </a:lnTo>
                  <a:lnTo>
                    <a:pt x="1403440" y="1612894"/>
                  </a:lnTo>
                  <a:lnTo>
                    <a:pt x="1362029" y="1632664"/>
                  </a:lnTo>
                  <a:lnTo>
                    <a:pt x="1317939" y="1647465"/>
                  </a:lnTo>
                  <a:lnTo>
                    <a:pt x="1271588" y="1656954"/>
                  </a:lnTo>
                  <a:lnTo>
                    <a:pt x="1224350" y="1660747"/>
                  </a:lnTo>
                  <a:lnTo>
                    <a:pt x="1177655" y="1658830"/>
                  </a:lnTo>
                  <a:lnTo>
                    <a:pt x="1132008" y="1651416"/>
                  </a:lnTo>
                  <a:lnTo>
                    <a:pt x="1087910" y="1638717"/>
                  </a:lnTo>
                  <a:lnTo>
                    <a:pt x="1045866" y="1620946"/>
                  </a:lnTo>
                  <a:lnTo>
                    <a:pt x="1006378" y="1598316"/>
                  </a:lnTo>
                  <a:lnTo>
                    <a:pt x="969950" y="1571039"/>
                  </a:lnTo>
                  <a:lnTo>
                    <a:pt x="937083" y="1539327"/>
                  </a:lnTo>
                  <a:lnTo>
                    <a:pt x="908283" y="1503395"/>
                  </a:lnTo>
                  <a:lnTo>
                    <a:pt x="865240" y="1525001"/>
                  </a:lnTo>
                  <a:lnTo>
                    <a:pt x="820266" y="1541649"/>
                  </a:lnTo>
                  <a:lnTo>
                    <a:pt x="773824" y="1553274"/>
                  </a:lnTo>
                  <a:lnTo>
                    <a:pt x="726376" y="1559812"/>
                  </a:lnTo>
                  <a:lnTo>
                    <a:pt x="678387" y="1561201"/>
                  </a:lnTo>
                  <a:lnTo>
                    <a:pt x="630319" y="1557375"/>
                  </a:lnTo>
                  <a:lnTo>
                    <a:pt x="582635" y="1548271"/>
                  </a:lnTo>
                  <a:lnTo>
                    <a:pt x="536353" y="1534023"/>
                  </a:lnTo>
                  <a:lnTo>
                    <a:pt x="492430" y="1514988"/>
                  </a:lnTo>
                  <a:lnTo>
                    <a:pt x="451238" y="1491437"/>
                  </a:lnTo>
                  <a:lnTo>
                    <a:pt x="413147" y="1463641"/>
                  </a:lnTo>
                  <a:lnTo>
                    <a:pt x="378531" y="1431872"/>
                  </a:lnTo>
                  <a:lnTo>
                    <a:pt x="347761" y="1396401"/>
                  </a:lnTo>
                  <a:lnTo>
                    <a:pt x="321209" y="1357500"/>
                  </a:lnTo>
                  <a:lnTo>
                    <a:pt x="271727" y="1358144"/>
                  </a:lnTo>
                  <a:lnTo>
                    <a:pt x="224130" y="1349396"/>
                  </a:lnTo>
                  <a:lnTo>
                    <a:pt x="179750" y="1331935"/>
                  </a:lnTo>
                  <a:lnTo>
                    <a:pt x="139919" y="1306440"/>
                  </a:lnTo>
                  <a:lnTo>
                    <a:pt x="105970" y="1273592"/>
                  </a:lnTo>
                  <a:lnTo>
                    <a:pt x="79234" y="1234069"/>
                  </a:lnTo>
                  <a:lnTo>
                    <a:pt x="61592" y="1190188"/>
                  </a:lnTo>
                  <a:lnTo>
                    <a:pt x="53891" y="1144759"/>
                  </a:lnTo>
                  <a:lnTo>
                    <a:pt x="55917" y="1099203"/>
                  </a:lnTo>
                  <a:lnTo>
                    <a:pt x="67455" y="1054941"/>
                  </a:lnTo>
                  <a:lnTo>
                    <a:pt x="88291" y="1013394"/>
                  </a:lnTo>
                  <a:lnTo>
                    <a:pt x="118209" y="975983"/>
                  </a:lnTo>
                  <a:lnTo>
                    <a:pt x="77375" y="947145"/>
                  </a:lnTo>
                  <a:lnTo>
                    <a:pt x="44478" y="911548"/>
                  </a:lnTo>
                  <a:lnTo>
                    <a:pt x="20177" y="870627"/>
                  </a:lnTo>
                  <a:lnTo>
                    <a:pt x="5131" y="825818"/>
                  </a:lnTo>
                  <a:lnTo>
                    <a:pt x="0" y="778557"/>
                  </a:lnTo>
                  <a:lnTo>
                    <a:pt x="5441" y="730279"/>
                  </a:lnTo>
                  <a:lnTo>
                    <a:pt x="21388" y="684181"/>
                  </a:lnTo>
                  <a:lnTo>
                    <a:pt x="46519" y="643198"/>
                  </a:lnTo>
                  <a:lnTo>
                    <a:pt x="79612" y="608374"/>
                  </a:lnTo>
                  <a:lnTo>
                    <a:pt x="119446" y="580757"/>
                  </a:lnTo>
                  <a:lnTo>
                    <a:pt x="164799" y="561392"/>
                  </a:lnTo>
                  <a:lnTo>
                    <a:pt x="214450" y="551325"/>
                  </a:lnTo>
                  <a:lnTo>
                    <a:pt x="216451" y="546151"/>
                  </a:lnTo>
                  <a:close/>
                </a:path>
                <a:path w="2379345" h="1661160">
                  <a:moveTo>
                    <a:pt x="118235" y="975973"/>
                  </a:moveTo>
                  <a:lnTo>
                    <a:pt x="150916" y="991216"/>
                  </a:lnTo>
                  <a:lnTo>
                    <a:pt x="185434" y="1001495"/>
                  </a:lnTo>
                  <a:lnTo>
                    <a:pt x="221179" y="1006675"/>
                  </a:lnTo>
                  <a:lnTo>
                    <a:pt x="257537" y="1006620"/>
                  </a:lnTo>
                </a:path>
                <a:path w="2379345" h="1661160">
                  <a:moveTo>
                    <a:pt x="321212" y="1357499"/>
                  </a:moveTo>
                  <a:lnTo>
                    <a:pt x="336806" y="1355266"/>
                  </a:lnTo>
                  <a:lnTo>
                    <a:pt x="352194" y="1352069"/>
                  </a:lnTo>
                  <a:lnTo>
                    <a:pt x="367329" y="1347920"/>
                  </a:lnTo>
                  <a:lnTo>
                    <a:pt x="382159" y="1342831"/>
                  </a:lnTo>
                </a:path>
                <a:path w="2379345" h="1661160">
                  <a:moveTo>
                    <a:pt x="908257" y="1503387"/>
                  </a:moveTo>
                  <a:lnTo>
                    <a:pt x="897681" y="1487380"/>
                  </a:lnTo>
                  <a:lnTo>
                    <a:pt x="888022" y="1470870"/>
                  </a:lnTo>
                  <a:lnTo>
                    <a:pt x="879299" y="1453891"/>
                  </a:lnTo>
                  <a:lnTo>
                    <a:pt x="871534" y="1436479"/>
                  </a:lnTo>
                </a:path>
                <a:path w="2379345" h="1661160">
                  <a:moveTo>
                    <a:pt x="1572346" y="1409140"/>
                  </a:moveTo>
                  <a:lnTo>
                    <a:pt x="1577534" y="1391083"/>
                  </a:lnTo>
                  <a:lnTo>
                    <a:pt x="1581712" y="1372802"/>
                  </a:lnTo>
                  <a:lnTo>
                    <a:pt x="1584873" y="1354337"/>
                  </a:lnTo>
                  <a:lnTo>
                    <a:pt x="1587010" y="1335724"/>
                  </a:lnTo>
                </a:path>
                <a:path w="2379345" h="1661160">
                  <a:moveTo>
                    <a:pt x="2058920" y="1154969"/>
                  </a:moveTo>
                  <a:lnTo>
                    <a:pt x="2055109" y="1105741"/>
                  </a:lnTo>
                  <a:lnTo>
                    <a:pt x="2043184" y="1058520"/>
                  </a:lnTo>
                  <a:lnTo>
                    <a:pt x="2023665" y="1014108"/>
                  </a:lnTo>
                  <a:lnTo>
                    <a:pt x="1997076" y="973306"/>
                  </a:lnTo>
                  <a:lnTo>
                    <a:pt x="1963940" y="936917"/>
                  </a:lnTo>
                  <a:lnTo>
                    <a:pt x="1924779" y="905743"/>
                  </a:lnTo>
                  <a:lnTo>
                    <a:pt x="1880116" y="880586"/>
                  </a:lnTo>
                </a:path>
                <a:path w="2379345" h="1661160">
                  <a:moveTo>
                    <a:pt x="2301657" y="588064"/>
                  </a:moveTo>
                  <a:lnTo>
                    <a:pt x="2286539" y="616954"/>
                  </a:lnTo>
                  <a:lnTo>
                    <a:pt x="2268097" y="643905"/>
                  </a:lnTo>
                  <a:lnTo>
                    <a:pt x="2246531" y="668657"/>
                  </a:lnTo>
                  <a:lnTo>
                    <a:pt x="2222040" y="690951"/>
                  </a:lnTo>
                </a:path>
                <a:path w="2379345" h="1661160">
                  <a:moveTo>
                    <a:pt x="2109183" y="208000"/>
                  </a:moveTo>
                  <a:lnTo>
                    <a:pt x="2111158" y="220065"/>
                  </a:lnTo>
                  <a:lnTo>
                    <a:pt x="2112518" y="232199"/>
                  </a:lnTo>
                  <a:lnTo>
                    <a:pt x="2113261" y="244381"/>
                  </a:lnTo>
                  <a:lnTo>
                    <a:pt x="2113386" y="256590"/>
                  </a:lnTo>
                </a:path>
                <a:path w="2379345" h="1661160">
                  <a:moveTo>
                    <a:pt x="1642572" y="88989"/>
                  </a:moveTo>
                  <a:lnTo>
                    <a:pt x="1630623" y="103399"/>
                  </a:lnTo>
                  <a:lnTo>
                    <a:pt x="1619815" y="118571"/>
                  </a:lnTo>
                  <a:lnTo>
                    <a:pt x="1610189" y="134444"/>
                  </a:lnTo>
                  <a:lnTo>
                    <a:pt x="1601785" y="150957"/>
                  </a:lnTo>
                </a:path>
                <a:path w="2379345" h="1661160">
                  <a:moveTo>
                    <a:pt x="1236892" y="125557"/>
                  </a:moveTo>
                  <a:lnTo>
                    <a:pt x="1230652" y="138460"/>
                  </a:lnTo>
                  <a:lnTo>
                    <a:pt x="1225269" y="151694"/>
                  </a:lnTo>
                  <a:lnTo>
                    <a:pt x="1220760" y="165220"/>
                  </a:lnTo>
                  <a:lnTo>
                    <a:pt x="1217137" y="179000"/>
                  </a:lnTo>
                </a:path>
                <a:path w="2379345" h="1661160">
                  <a:moveTo>
                    <a:pt x="772150" y="193618"/>
                  </a:moveTo>
                  <a:lnTo>
                    <a:pt x="791237" y="205013"/>
                  </a:lnTo>
                  <a:lnTo>
                    <a:pt x="809546" y="217477"/>
                  </a:lnTo>
                  <a:lnTo>
                    <a:pt x="827028" y="230974"/>
                  </a:lnTo>
                  <a:lnTo>
                    <a:pt x="843633" y="245467"/>
                  </a:lnTo>
                </a:path>
                <a:path w="2379345" h="1661160">
                  <a:moveTo>
                    <a:pt x="216451" y="546151"/>
                  </a:moveTo>
                  <a:lnTo>
                    <a:pt x="218718" y="559957"/>
                  </a:lnTo>
                  <a:lnTo>
                    <a:pt x="221555" y="573661"/>
                  </a:lnTo>
                  <a:lnTo>
                    <a:pt x="224959" y="587248"/>
                  </a:lnTo>
                  <a:lnTo>
                    <a:pt x="228926" y="600702"/>
                  </a:lnTo>
                </a:path>
              </a:pathLst>
            </a:custGeom>
            <a:ln w="9524">
              <a:solidFill>
                <a:srgbClr val="424242"/>
              </a:solidFill>
            </a:ln>
          </p:spPr>
          <p:txBody>
            <a:bodyPr wrap="square" lIns="0" tIns="0" rIns="0" bIns="0" rtlCol="0"/>
            <a:lstStyle/>
            <a:p>
              <a:endParaRPr/>
            </a:p>
          </p:txBody>
        </p:sp>
      </p:grpSp>
      <p:sp>
        <p:nvSpPr>
          <p:cNvPr id="8" name="object 8"/>
          <p:cNvSpPr txBox="1"/>
          <p:nvPr/>
        </p:nvSpPr>
        <p:spPr>
          <a:xfrm>
            <a:off x="975358" y="2844624"/>
            <a:ext cx="1337945" cy="448309"/>
          </a:xfrm>
          <a:prstGeom prst="rect">
            <a:avLst/>
          </a:prstGeom>
        </p:spPr>
        <p:txBody>
          <a:bodyPr vert="horz" wrap="square" lIns="0" tIns="22860" rIns="0" bIns="0" rtlCol="0">
            <a:spAutoFit/>
          </a:bodyPr>
          <a:lstStyle/>
          <a:p>
            <a:pPr marL="491490" marR="5080" indent="-479425">
              <a:lnSpc>
                <a:spcPts val="1650"/>
              </a:lnSpc>
              <a:spcBef>
                <a:spcPts val="180"/>
              </a:spcBef>
            </a:pPr>
            <a:r>
              <a:rPr sz="1400" spc="-5" dirty="0">
                <a:latin typeface="Arial MT"/>
                <a:cs typeface="Arial MT"/>
              </a:rPr>
              <a:t>Banco</a:t>
            </a:r>
            <a:r>
              <a:rPr sz="1400" spc="-50" dirty="0">
                <a:latin typeface="Arial MT"/>
                <a:cs typeface="Arial MT"/>
              </a:rPr>
              <a:t> </a:t>
            </a:r>
            <a:r>
              <a:rPr sz="1400" spc="-5" dirty="0">
                <a:latin typeface="Arial MT"/>
                <a:cs typeface="Arial MT"/>
              </a:rPr>
              <a:t>de</a:t>
            </a:r>
            <a:r>
              <a:rPr sz="1400" spc="-45" dirty="0">
                <a:latin typeface="Arial MT"/>
                <a:cs typeface="Arial MT"/>
              </a:rPr>
              <a:t> </a:t>
            </a:r>
            <a:r>
              <a:rPr sz="1400" spc="-5" dirty="0">
                <a:latin typeface="Arial MT"/>
                <a:cs typeface="Arial MT"/>
              </a:rPr>
              <a:t>Dados </a:t>
            </a:r>
            <a:r>
              <a:rPr sz="1400" spc="-375" dirty="0">
                <a:latin typeface="Arial MT"/>
                <a:cs typeface="Arial MT"/>
              </a:rPr>
              <a:t> </a:t>
            </a:r>
            <a:r>
              <a:rPr sz="1400" spc="-5" dirty="0">
                <a:latin typeface="Arial MT"/>
                <a:cs typeface="Arial MT"/>
              </a:rPr>
              <a:t>SQL</a:t>
            </a:r>
            <a:endParaRPr sz="1400">
              <a:latin typeface="Arial MT"/>
              <a:cs typeface="Arial MT"/>
            </a:endParaRPr>
          </a:p>
        </p:txBody>
      </p:sp>
      <p:grpSp>
        <p:nvGrpSpPr>
          <p:cNvPr id="9" name="object 9"/>
          <p:cNvGrpSpPr/>
          <p:nvPr/>
        </p:nvGrpSpPr>
        <p:grpSpPr>
          <a:xfrm>
            <a:off x="5702794" y="2975888"/>
            <a:ext cx="2250440" cy="1577340"/>
            <a:chOff x="5702794" y="2975888"/>
            <a:chExt cx="2250440" cy="1577340"/>
          </a:xfrm>
        </p:grpSpPr>
        <p:sp>
          <p:nvSpPr>
            <p:cNvPr id="10" name="object 10"/>
            <p:cNvSpPr/>
            <p:nvPr/>
          </p:nvSpPr>
          <p:spPr>
            <a:xfrm>
              <a:off x="5707556" y="2980650"/>
              <a:ext cx="2240915" cy="1567815"/>
            </a:xfrm>
            <a:custGeom>
              <a:avLst/>
              <a:gdLst/>
              <a:ahLst/>
              <a:cxnLst/>
              <a:rect l="l" t="t" r="r" b="b"/>
              <a:pathLst>
                <a:path w="2240915" h="1567814">
                  <a:moveTo>
                    <a:pt x="1930412" y="83974"/>
                  </a:moveTo>
                  <a:lnTo>
                    <a:pt x="1547436" y="83974"/>
                  </a:lnTo>
                  <a:lnTo>
                    <a:pt x="1581825" y="52112"/>
                  </a:lnTo>
                  <a:lnTo>
                    <a:pt x="1621213" y="27426"/>
                  </a:lnTo>
                  <a:lnTo>
                    <a:pt x="1664396" y="10273"/>
                  </a:lnTo>
                  <a:lnTo>
                    <a:pt x="1710169" y="1012"/>
                  </a:lnTo>
                  <a:lnTo>
                    <a:pt x="1757329" y="0"/>
                  </a:lnTo>
                  <a:lnTo>
                    <a:pt x="1804670" y="7593"/>
                  </a:lnTo>
                  <a:lnTo>
                    <a:pt x="1849639" y="23584"/>
                  </a:lnTo>
                  <a:lnTo>
                    <a:pt x="1889916" y="46937"/>
                  </a:lnTo>
                  <a:lnTo>
                    <a:pt x="1924648" y="76767"/>
                  </a:lnTo>
                  <a:lnTo>
                    <a:pt x="1930412" y="83974"/>
                  </a:lnTo>
                  <a:close/>
                </a:path>
                <a:path w="2240915" h="1567814">
                  <a:moveTo>
                    <a:pt x="1956288" y="118491"/>
                  </a:moveTo>
                  <a:lnTo>
                    <a:pt x="1165255" y="118491"/>
                  </a:lnTo>
                  <a:lnTo>
                    <a:pt x="1190006" y="81246"/>
                  </a:lnTo>
                  <a:lnTo>
                    <a:pt x="1221652" y="50013"/>
                  </a:lnTo>
                  <a:lnTo>
                    <a:pt x="1259026" y="25556"/>
                  </a:lnTo>
                  <a:lnTo>
                    <a:pt x="1300965" y="8637"/>
                  </a:lnTo>
                  <a:lnTo>
                    <a:pt x="1346300" y="19"/>
                  </a:lnTo>
                  <a:lnTo>
                    <a:pt x="1392526" y="367"/>
                  </a:lnTo>
                  <a:lnTo>
                    <a:pt x="1437047" y="9478"/>
                  </a:lnTo>
                  <a:lnTo>
                    <a:pt x="1478570" y="26809"/>
                  </a:lnTo>
                  <a:lnTo>
                    <a:pt x="1515798" y="51822"/>
                  </a:lnTo>
                  <a:lnTo>
                    <a:pt x="1547436" y="83974"/>
                  </a:lnTo>
                  <a:lnTo>
                    <a:pt x="1930412" y="83974"/>
                  </a:lnTo>
                  <a:lnTo>
                    <a:pt x="1952979" y="112191"/>
                  </a:lnTo>
                  <a:lnTo>
                    <a:pt x="1956288" y="118491"/>
                  </a:lnTo>
                  <a:close/>
                </a:path>
                <a:path w="2240915" h="1567814">
                  <a:moveTo>
                    <a:pt x="1983026" y="182719"/>
                  </a:moveTo>
                  <a:lnTo>
                    <a:pt x="727436" y="182719"/>
                  </a:lnTo>
                  <a:lnTo>
                    <a:pt x="755884" y="141458"/>
                  </a:lnTo>
                  <a:lnTo>
                    <a:pt x="791398" y="106397"/>
                  </a:lnTo>
                  <a:lnTo>
                    <a:pt x="832891" y="78273"/>
                  </a:lnTo>
                  <a:lnTo>
                    <a:pt x="879276" y="57823"/>
                  </a:lnTo>
                  <a:lnTo>
                    <a:pt x="929465" y="45783"/>
                  </a:lnTo>
                  <a:lnTo>
                    <a:pt x="981126" y="42881"/>
                  </a:lnTo>
                  <a:lnTo>
                    <a:pt x="1031805" y="49093"/>
                  </a:lnTo>
                  <a:lnTo>
                    <a:pt x="1080232" y="64026"/>
                  </a:lnTo>
                  <a:lnTo>
                    <a:pt x="1125138" y="87289"/>
                  </a:lnTo>
                  <a:lnTo>
                    <a:pt x="1165255" y="118491"/>
                  </a:lnTo>
                  <a:lnTo>
                    <a:pt x="1956288" y="118491"/>
                  </a:lnTo>
                  <a:lnTo>
                    <a:pt x="1974058" y="152326"/>
                  </a:lnTo>
                  <a:lnTo>
                    <a:pt x="1983026" y="182719"/>
                  </a:lnTo>
                  <a:close/>
                </a:path>
                <a:path w="2240915" h="1567814">
                  <a:moveTo>
                    <a:pt x="255989" y="1281676"/>
                  </a:moveTo>
                  <a:lnTo>
                    <a:pt x="211149" y="1273421"/>
                  </a:lnTo>
                  <a:lnTo>
                    <a:pt x="169339" y="1256943"/>
                  </a:lnTo>
                  <a:lnTo>
                    <a:pt x="131815" y="1232883"/>
                  </a:lnTo>
                  <a:lnTo>
                    <a:pt x="99832" y="1201884"/>
                  </a:lnTo>
                  <a:lnTo>
                    <a:pt x="74645" y="1164587"/>
                  </a:lnTo>
                  <a:lnTo>
                    <a:pt x="58025" y="1123177"/>
                  </a:lnTo>
                  <a:lnTo>
                    <a:pt x="50770" y="1080305"/>
                  </a:lnTo>
                  <a:lnTo>
                    <a:pt x="52679" y="1037314"/>
                  </a:lnTo>
                  <a:lnTo>
                    <a:pt x="63548" y="995544"/>
                  </a:lnTo>
                  <a:lnTo>
                    <a:pt x="83177" y="956336"/>
                  </a:lnTo>
                  <a:lnTo>
                    <a:pt x="111363" y="921031"/>
                  </a:lnTo>
                  <a:lnTo>
                    <a:pt x="72894" y="893818"/>
                  </a:lnTo>
                  <a:lnTo>
                    <a:pt x="41902" y="860225"/>
                  </a:lnTo>
                  <a:lnTo>
                    <a:pt x="19008" y="821608"/>
                  </a:lnTo>
                  <a:lnTo>
                    <a:pt x="4834" y="779322"/>
                  </a:lnTo>
                  <a:lnTo>
                    <a:pt x="0" y="734721"/>
                  </a:lnTo>
                  <a:lnTo>
                    <a:pt x="5126" y="689162"/>
                  </a:lnTo>
                  <a:lnTo>
                    <a:pt x="20149" y="645660"/>
                  </a:lnTo>
                  <a:lnTo>
                    <a:pt x="43825" y="606983"/>
                  </a:lnTo>
                  <a:lnTo>
                    <a:pt x="75001" y="574121"/>
                  </a:lnTo>
                  <a:lnTo>
                    <a:pt x="112528" y="548059"/>
                  </a:lnTo>
                  <a:lnTo>
                    <a:pt x="155254" y="529784"/>
                  </a:lnTo>
                  <a:lnTo>
                    <a:pt x="202030" y="520283"/>
                  </a:lnTo>
                  <a:lnTo>
                    <a:pt x="203915" y="515400"/>
                  </a:lnTo>
                  <a:lnTo>
                    <a:pt x="200722" y="468144"/>
                  </a:lnTo>
                  <a:lnTo>
                    <a:pt x="204480" y="421630"/>
                  </a:lnTo>
                  <a:lnTo>
                    <a:pt x="214895" y="376480"/>
                  </a:lnTo>
                  <a:lnTo>
                    <a:pt x="231673" y="333316"/>
                  </a:lnTo>
                  <a:lnTo>
                    <a:pt x="254518" y="292762"/>
                  </a:lnTo>
                  <a:lnTo>
                    <a:pt x="283136" y="255440"/>
                  </a:lnTo>
                  <a:lnTo>
                    <a:pt x="317232" y="221971"/>
                  </a:lnTo>
                  <a:lnTo>
                    <a:pt x="356513" y="192979"/>
                  </a:lnTo>
                  <a:lnTo>
                    <a:pt x="399696" y="169568"/>
                  </a:lnTo>
                  <a:lnTo>
                    <a:pt x="445221" y="152440"/>
                  </a:lnTo>
                  <a:lnTo>
                    <a:pt x="492371" y="141614"/>
                  </a:lnTo>
                  <a:lnTo>
                    <a:pt x="540430" y="137111"/>
                  </a:lnTo>
                  <a:lnTo>
                    <a:pt x="588682" y="138950"/>
                  </a:lnTo>
                  <a:lnTo>
                    <a:pt x="636411" y="147151"/>
                  </a:lnTo>
                  <a:lnTo>
                    <a:pt x="682902" y="161734"/>
                  </a:lnTo>
                  <a:lnTo>
                    <a:pt x="727436" y="182719"/>
                  </a:lnTo>
                  <a:lnTo>
                    <a:pt x="1983026" y="182719"/>
                  </a:lnTo>
                  <a:lnTo>
                    <a:pt x="1987029" y="196288"/>
                  </a:lnTo>
                  <a:lnTo>
                    <a:pt x="2031644" y="211938"/>
                  </a:lnTo>
                  <a:lnTo>
                    <a:pt x="2072369" y="234382"/>
                  </a:lnTo>
                  <a:lnTo>
                    <a:pt x="2108407" y="262988"/>
                  </a:lnTo>
                  <a:lnTo>
                    <a:pt x="2138961" y="297123"/>
                  </a:lnTo>
                  <a:lnTo>
                    <a:pt x="2163233" y="336156"/>
                  </a:lnTo>
                  <a:lnTo>
                    <a:pt x="2180148" y="378583"/>
                  </a:lnTo>
                  <a:lnTo>
                    <a:pt x="2189142" y="422665"/>
                  </a:lnTo>
                  <a:lnTo>
                    <a:pt x="2190193" y="467412"/>
                  </a:lnTo>
                  <a:lnTo>
                    <a:pt x="2183277" y="511835"/>
                  </a:lnTo>
                  <a:lnTo>
                    <a:pt x="2168372" y="554944"/>
                  </a:lnTo>
                  <a:lnTo>
                    <a:pt x="2197350" y="597137"/>
                  </a:lnTo>
                  <a:lnTo>
                    <a:pt x="2219086" y="642349"/>
                  </a:lnTo>
                  <a:lnTo>
                    <a:pt x="2233462" y="689759"/>
                  </a:lnTo>
                  <a:lnTo>
                    <a:pt x="2240364" y="738548"/>
                  </a:lnTo>
                  <a:lnTo>
                    <a:pt x="2239674" y="787895"/>
                  </a:lnTo>
                  <a:lnTo>
                    <a:pt x="2231277" y="836979"/>
                  </a:lnTo>
                  <a:lnTo>
                    <a:pt x="2215058" y="884981"/>
                  </a:lnTo>
                  <a:lnTo>
                    <a:pt x="2191465" y="930120"/>
                  </a:lnTo>
                  <a:lnTo>
                    <a:pt x="2161483" y="970822"/>
                  </a:lnTo>
                  <a:lnTo>
                    <a:pt x="2125797" y="1006577"/>
                  </a:lnTo>
                  <a:lnTo>
                    <a:pt x="2085090" y="1036876"/>
                  </a:lnTo>
                  <a:lnTo>
                    <a:pt x="2040047" y="1061209"/>
                  </a:lnTo>
                  <a:lnTo>
                    <a:pt x="1991353" y="1079068"/>
                  </a:lnTo>
                  <a:lnTo>
                    <a:pt x="1939691" y="1089942"/>
                  </a:lnTo>
                  <a:lnTo>
                    <a:pt x="1934482" y="1140732"/>
                  </a:lnTo>
                  <a:lnTo>
                    <a:pt x="1920148" y="1189087"/>
                  </a:lnTo>
                  <a:lnTo>
                    <a:pt x="1897327" y="1233993"/>
                  </a:lnTo>
                  <a:lnTo>
                    <a:pt x="1866653" y="1274433"/>
                  </a:lnTo>
                  <a:lnTo>
                    <a:pt x="1859462" y="1281068"/>
                  </a:lnTo>
                  <a:lnTo>
                    <a:pt x="302605" y="1281068"/>
                  </a:lnTo>
                  <a:lnTo>
                    <a:pt x="255989" y="1281676"/>
                  </a:lnTo>
                  <a:close/>
                </a:path>
                <a:path w="2240915" h="1567814">
                  <a:moveTo>
                    <a:pt x="654197" y="1473407"/>
                  </a:moveTo>
                  <a:lnTo>
                    <a:pt x="601347" y="1470635"/>
                  </a:lnTo>
                  <a:lnTo>
                    <a:pt x="548891" y="1461098"/>
                  </a:lnTo>
                  <a:lnTo>
                    <a:pt x="498229" y="1444966"/>
                  </a:lnTo>
                  <a:lnTo>
                    <a:pt x="450672" y="1422742"/>
                  </a:lnTo>
                  <a:lnTo>
                    <a:pt x="406774" y="1394834"/>
                  </a:lnTo>
                  <a:lnTo>
                    <a:pt x="367093" y="1361647"/>
                  </a:lnTo>
                  <a:lnTo>
                    <a:pt x="332185" y="1323590"/>
                  </a:lnTo>
                  <a:lnTo>
                    <a:pt x="302605" y="1281068"/>
                  </a:lnTo>
                  <a:lnTo>
                    <a:pt x="1859462" y="1281068"/>
                  </a:lnTo>
                  <a:lnTo>
                    <a:pt x="1828765" y="1309393"/>
                  </a:lnTo>
                  <a:lnTo>
                    <a:pt x="1796867" y="1329811"/>
                  </a:lnTo>
                  <a:lnTo>
                    <a:pt x="1481281" y="1329811"/>
                  </a:lnTo>
                  <a:lnTo>
                    <a:pt x="1463339" y="1374613"/>
                  </a:lnTo>
                  <a:lnTo>
                    <a:pt x="1439288" y="1415889"/>
                  </a:lnTo>
                  <a:lnTo>
                    <a:pt x="1437017" y="1418748"/>
                  </a:lnTo>
                  <a:lnTo>
                    <a:pt x="855678" y="1418748"/>
                  </a:lnTo>
                  <a:lnTo>
                    <a:pt x="808181" y="1442083"/>
                  </a:lnTo>
                  <a:lnTo>
                    <a:pt x="758307" y="1459035"/>
                  </a:lnTo>
                  <a:lnTo>
                    <a:pt x="706748" y="1469508"/>
                  </a:lnTo>
                  <a:lnTo>
                    <a:pt x="654197" y="1473407"/>
                  </a:lnTo>
                  <a:close/>
                </a:path>
                <a:path w="2240915" h="1567814">
                  <a:moveTo>
                    <a:pt x="1654091" y="1372811"/>
                  </a:moveTo>
                  <a:lnTo>
                    <a:pt x="1609240" y="1371620"/>
                  </a:lnTo>
                  <a:lnTo>
                    <a:pt x="1564967" y="1364043"/>
                  </a:lnTo>
                  <a:lnTo>
                    <a:pt x="1522054" y="1350100"/>
                  </a:lnTo>
                  <a:lnTo>
                    <a:pt x="1481281" y="1329811"/>
                  </a:lnTo>
                  <a:lnTo>
                    <a:pt x="1796867" y="1329811"/>
                  </a:lnTo>
                  <a:lnTo>
                    <a:pt x="1784298" y="1337857"/>
                  </a:lnTo>
                  <a:lnTo>
                    <a:pt x="1742401" y="1355950"/>
                  </a:lnTo>
                  <a:lnTo>
                    <a:pt x="1698739" y="1367595"/>
                  </a:lnTo>
                  <a:lnTo>
                    <a:pt x="1654091" y="1372811"/>
                  </a:lnTo>
                  <a:close/>
                </a:path>
                <a:path w="2240915" h="1567814">
                  <a:moveTo>
                    <a:pt x="1147903" y="1567306"/>
                  </a:moveTo>
                  <a:lnTo>
                    <a:pt x="1098587" y="1564162"/>
                  </a:lnTo>
                  <a:lnTo>
                    <a:pt x="1050670" y="1554515"/>
                  </a:lnTo>
                  <a:lnTo>
                    <a:pt x="1004826" y="1538652"/>
                  </a:lnTo>
                  <a:lnTo>
                    <a:pt x="961730" y="1516858"/>
                  </a:lnTo>
                  <a:lnTo>
                    <a:pt x="922056" y="1489419"/>
                  </a:lnTo>
                  <a:lnTo>
                    <a:pt x="886481" y="1456621"/>
                  </a:lnTo>
                  <a:lnTo>
                    <a:pt x="855678" y="1418748"/>
                  </a:lnTo>
                  <a:lnTo>
                    <a:pt x="1437017" y="1418748"/>
                  </a:lnTo>
                  <a:lnTo>
                    <a:pt x="1409684" y="1453177"/>
                  </a:lnTo>
                  <a:lnTo>
                    <a:pt x="1375087" y="1486015"/>
                  </a:lnTo>
                  <a:lnTo>
                    <a:pt x="1336056" y="1513945"/>
                  </a:lnTo>
                  <a:lnTo>
                    <a:pt x="1293149" y="1536503"/>
                  </a:lnTo>
                  <a:lnTo>
                    <a:pt x="1246925" y="1553229"/>
                  </a:lnTo>
                  <a:lnTo>
                    <a:pt x="1197942" y="1563662"/>
                  </a:lnTo>
                  <a:lnTo>
                    <a:pt x="1147903" y="1567306"/>
                  </a:lnTo>
                  <a:close/>
                </a:path>
              </a:pathLst>
            </a:custGeom>
            <a:solidFill>
              <a:srgbClr val="B7B7B7"/>
            </a:solidFill>
          </p:spPr>
          <p:txBody>
            <a:bodyPr wrap="square" lIns="0" tIns="0" rIns="0" bIns="0" rtlCol="0"/>
            <a:lstStyle/>
            <a:p>
              <a:endParaRPr/>
            </a:p>
          </p:txBody>
        </p:sp>
        <p:sp>
          <p:nvSpPr>
            <p:cNvPr id="11" name="object 11"/>
            <p:cNvSpPr/>
            <p:nvPr/>
          </p:nvSpPr>
          <p:spPr>
            <a:xfrm>
              <a:off x="5707556" y="2980650"/>
              <a:ext cx="2240915" cy="1567815"/>
            </a:xfrm>
            <a:custGeom>
              <a:avLst/>
              <a:gdLst/>
              <a:ahLst/>
              <a:cxnLst/>
              <a:rect l="l" t="t" r="r" b="b"/>
              <a:pathLst>
                <a:path w="2240915" h="1567814">
                  <a:moveTo>
                    <a:pt x="203915" y="515400"/>
                  </a:moveTo>
                  <a:lnTo>
                    <a:pt x="200722" y="468144"/>
                  </a:lnTo>
                  <a:lnTo>
                    <a:pt x="204480" y="421630"/>
                  </a:lnTo>
                  <a:lnTo>
                    <a:pt x="214895" y="376480"/>
                  </a:lnTo>
                  <a:lnTo>
                    <a:pt x="231673" y="333316"/>
                  </a:lnTo>
                  <a:lnTo>
                    <a:pt x="254518" y="292762"/>
                  </a:lnTo>
                  <a:lnTo>
                    <a:pt x="283136" y="255440"/>
                  </a:lnTo>
                  <a:lnTo>
                    <a:pt x="317232" y="221971"/>
                  </a:lnTo>
                  <a:lnTo>
                    <a:pt x="356513" y="192979"/>
                  </a:lnTo>
                  <a:lnTo>
                    <a:pt x="399696" y="169568"/>
                  </a:lnTo>
                  <a:lnTo>
                    <a:pt x="445221" y="152440"/>
                  </a:lnTo>
                  <a:lnTo>
                    <a:pt x="492371" y="141614"/>
                  </a:lnTo>
                  <a:lnTo>
                    <a:pt x="540430" y="137111"/>
                  </a:lnTo>
                  <a:lnTo>
                    <a:pt x="588682" y="138950"/>
                  </a:lnTo>
                  <a:lnTo>
                    <a:pt x="636411" y="147151"/>
                  </a:lnTo>
                  <a:lnTo>
                    <a:pt x="682902" y="161734"/>
                  </a:lnTo>
                  <a:lnTo>
                    <a:pt x="727436" y="182719"/>
                  </a:lnTo>
                  <a:lnTo>
                    <a:pt x="755884" y="141458"/>
                  </a:lnTo>
                  <a:lnTo>
                    <a:pt x="791398" y="106397"/>
                  </a:lnTo>
                  <a:lnTo>
                    <a:pt x="832891" y="78273"/>
                  </a:lnTo>
                  <a:lnTo>
                    <a:pt x="879276" y="57823"/>
                  </a:lnTo>
                  <a:lnTo>
                    <a:pt x="929465" y="45783"/>
                  </a:lnTo>
                  <a:lnTo>
                    <a:pt x="981126" y="42881"/>
                  </a:lnTo>
                  <a:lnTo>
                    <a:pt x="1031805" y="49093"/>
                  </a:lnTo>
                  <a:lnTo>
                    <a:pt x="1080232" y="64026"/>
                  </a:lnTo>
                  <a:lnTo>
                    <a:pt x="1125138" y="87289"/>
                  </a:lnTo>
                  <a:lnTo>
                    <a:pt x="1165255" y="118491"/>
                  </a:lnTo>
                  <a:lnTo>
                    <a:pt x="1190006" y="81246"/>
                  </a:lnTo>
                  <a:lnTo>
                    <a:pt x="1221652" y="50013"/>
                  </a:lnTo>
                  <a:lnTo>
                    <a:pt x="1259026" y="25556"/>
                  </a:lnTo>
                  <a:lnTo>
                    <a:pt x="1300965" y="8637"/>
                  </a:lnTo>
                  <a:lnTo>
                    <a:pt x="1346300" y="19"/>
                  </a:lnTo>
                  <a:lnTo>
                    <a:pt x="1392526" y="367"/>
                  </a:lnTo>
                  <a:lnTo>
                    <a:pt x="1437047" y="9478"/>
                  </a:lnTo>
                  <a:lnTo>
                    <a:pt x="1478570" y="26809"/>
                  </a:lnTo>
                  <a:lnTo>
                    <a:pt x="1515798" y="51822"/>
                  </a:lnTo>
                  <a:lnTo>
                    <a:pt x="1547436" y="83974"/>
                  </a:lnTo>
                  <a:lnTo>
                    <a:pt x="1581825" y="52112"/>
                  </a:lnTo>
                  <a:lnTo>
                    <a:pt x="1621213" y="27426"/>
                  </a:lnTo>
                  <a:lnTo>
                    <a:pt x="1664396" y="10273"/>
                  </a:lnTo>
                  <a:lnTo>
                    <a:pt x="1710169" y="1012"/>
                  </a:lnTo>
                  <a:lnTo>
                    <a:pt x="1757329" y="0"/>
                  </a:lnTo>
                  <a:lnTo>
                    <a:pt x="1804670" y="7593"/>
                  </a:lnTo>
                  <a:lnTo>
                    <a:pt x="1849639" y="23584"/>
                  </a:lnTo>
                  <a:lnTo>
                    <a:pt x="1889916" y="46937"/>
                  </a:lnTo>
                  <a:lnTo>
                    <a:pt x="1924648" y="76767"/>
                  </a:lnTo>
                  <a:lnTo>
                    <a:pt x="1952979" y="112191"/>
                  </a:lnTo>
                  <a:lnTo>
                    <a:pt x="1974058" y="152326"/>
                  </a:lnTo>
                  <a:lnTo>
                    <a:pt x="1987029" y="196288"/>
                  </a:lnTo>
                  <a:lnTo>
                    <a:pt x="2031644" y="211938"/>
                  </a:lnTo>
                  <a:lnTo>
                    <a:pt x="2072369" y="234382"/>
                  </a:lnTo>
                  <a:lnTo>
                    <a:pt x="2108407" y="262988"/>
                  </a:lnTo>
                  <a:lnTo>
                    <a:pt x="2138961" y="297123"/>
                  </a:lnTo>
                  <a:lnTo>
                    <a:pt x="2163233" y="336156"/>
                  </a:lnTo>
                  <a:lnTo>
                    <a:pt x="2180148" y="378583"/>
                  </a:lnTo>
                  <a:lnTo>
                    <a:pt x="2189142" y="422665"/>
                  </a:lnTo>
                  <a:lnTo>
                    <a:pt x="2190193" y="467412"/>
                  </a:lnTo>
                  <a:lnTo>
                    <a:pt x="2183277" y="511835"/>
                  </a:lnTo>
                  <a:lnTo>
                    <a:pt x="2168372" y="554944"/>
                  </a:lnTo>
                  <a:lnTo>
                    <a:pt x="2197350" y="597137"/>
                  </a:lnTo>
                  <a:lnTo>
                    <a:pt x="2219086" y="642349"/>
                  </a:lnTo>
                  <a:lnTo>
                    <a:pt x="2233462" y="689759"/>
                  </a:lnTo>
                  <a:lnTo>
                    <a:pt x="2240364" y="738548"/>
                  </a:lnTo>
                  <a:lnTo>
                    <a:pt x="2239674" y="787895"/>
                  </a:lnTo>
                  <a:lnTo>
                    <a:pt x="2231277" y="836979"/>
                  </a:lnTo>
                  <a:lnTo>
                    <a:pt x="2215058" y="884981"/>
                  </a:lnTo>
                  <a:lnTo>
                    <a:pt x="2191465" y="930120"/>
                  </a:lnTo>
                  <a:lnTo>
                    <a:pt x="2161483" y="970822"/>
                  </a:lnTo>
                  <a:lnTo>
                    <a:pt x="2125797" y="1006577"/>
                  </a:lnTo>
                  <a:lnTo>
                    <a:pt x="2085090" y="1036876"/>
                  </a:lnTo>
                  <a:lnTo>
                    <a:pt x="2040047" y="1061209"/>
                  </a:lnTo>
                  <a:lnTo>
                    <a:pt x="1991353" y="1079068"/>
                  </a:lnTo>
                  <a:lnTo>
                    <a:pt x="1939691" y="1089942"/>
                  </a:lnTo>
                  <a:lnTo>
                    <a:pt x="1934482" y="1140732"/>
                  </a:lnTo>
                  <a:lnTo>
                    <a:pt x="1920148" y="1189087"/>
                  </a:lnTo>
                  <a:lnTo>
                    <a:pt x="1897327" y="1233993"/>
                  </a:lnTo>
                  <a:lnTo>
                    <a:pt x="1866653" y="1274433"/>
                  </a:lnTo>
                  <a:lnTo>
                    <a:pt x="1828765" y="1309393"/>
                  </a:lnTo>
                  <a:lnTo>
                    <a:pt x="1784298" y="1337857"/>
                  </a:lnTo>
                  <a:lnTo>
                    <a:pt x="1742401" y="1355951"/>
                  </a:lnTo>
                  <a:lnTo>
                    <a:pt x="1698739" y="1367595"/>
                  </a:lnTo>
                  <a:lnTo>
                    <a:pt x="1654091" y="1372811"/>
                  </a:lnTo>
                  <a:lnTo>
                    <a:pt x="1609240" y="1371620"/>
                  </a:lnTo>
                  <a:lnTo>
                    <a:pt x="1564967" y="1364043"/>
                  </a:lnTo>
                  <a:lnTo>
                    <a:pt x="1522054" y="1350100"/>
                  </a:lnTo>
                  <a:lnTo>
                    <a:pt x="1481281" y="1329811"/>
                  </a:lnTo>
                  <a:lnTo>
                    <a:pt x="1463339" y="1374614"/>
                  </a:lnTo>
                  <a:lnTo>
                    <a:pt x="1439288" y="1415889"/>
                  </a:lnTo>
                  <a:lnTo>
                    <a:pt x="1409684" y="1453177"/>
                  </a:lnTo>
                  <a:lnTo>
                    <a:pt x="1375087" y="1486015"/>
                  </a:lnTo>
                  <a:lnTo>
                    <a:pt x="1336056" y="1513945"/>
                  </a:lnTo>
                  <a:lnTo>
                    <a:pt x="1293149" y="1536503"/>
                  </a:lnTo>
                  <a:lnTo>
                    <a:pt x="1246925" y="1553229"/>
                  </a:lnTo>
                  <a:lnTo>
                    <a:pt x="1197942" y="1563662"/>
                  </a:lnTo>
                  <a:lnTo>
                    <a:pt x="1147903" y="1567306"/>
                  </a:lnTo>
                  <a:lnTo>
                    <a:pt x="1098587" y="1564162"/>
                  </a:lnTo>
                  <a:lnTo>
                    <a:pt x="1050670" y="1554515"/>
                  </a:lnTo>
                  <a:lnTo>
                    <a:pt x="1004826" y="1538652"/>
                  </a:lnTo>
                  <a:lnTo>
                    <a:pt x="961730" y="1516858"/>
                  </a:lnTo>
                  <a:lnTo>
                    <a:pt x="922056" y="1489419"/>
                  </a:lnTo>
                  <a:lnTo>
                    <a:pt x="886481" y="1456621"/>
                  </a:lnTo>
                  <a:lnTo>
                    <a:pt x="855678" y="1418748"/>
                  </a:lnTo>
                  <a:lnTo>
                    <a:pt x="808181" y="1442083"/>
                  </a:lnTo>
                  <a:lnTo>
                    <a:pt x="758307" y="1459035"/>
                  </a:lnTo>
                  <a:lnTo>
                    <a:pt x="706748" y="1469508"/>
                  </a:lnTo>
                  <a:lnTo>
                    <a:pt x="654197" y="1473407"/>
                  </a:lnTo>
                  <a:lnTo>
                    <a:pt x="601347" y="1470635"/>
                  </a:lnTo>
                  <a:lnTo>
                    <a:pt x="548891" y="1461098"/>
                  </a:lnTo>
                  <a:lnTo>
                    <a:pt x="498229" y="1444966"/>
                  </a:lnTo>
                  <a:lnTo>
                    <a:pt x="450672" y="1422742"/>
                  </a:lnTo>
                  <a:lnTo>
                    <a:pt x="406774" y="1394834"/>
                  </a:lnTo>
                  <a:lnTo>
                    <a:pt x="367093" y="1361647"/>
                  </a:lnTo>
                  <a:lnTo>
                    <a:pt x="332185" y="1323590"/>
                  </a:lnTo>
                  <a:lnTo>
                    <a:pt x="302605" y="1281068"/>
                  </a:lnTo>
                  <a:lnTo>
                    <a:pt x="255989" y="1281676"/>
                  </a:lnTo>
                  <a:lnTo>
                    <a:pt x="211149" y="1273421"/>
                  </a:lnTo>
                  <a:lnTo>
                    <a:pt x="169339" y="1256943"/>
                  </a:lnTo>
                  <a:lnTo>
                    <a:pt x="131815" y="1232883"/>
                  </a:lnTo>
                  <a:lnTo>
                    <a:pt x="99832" y="1201884"/>
                  </a:lnTo>
                  <a:lnTo>
                    <a:pt x="74645" y="1164587"/>
                  </a:lnTo>
                  <a:lnTo>
                    <a:pt x="58025" y="1123177"/>
                  </a:lnTo>
                  <a:lnTo>
                    <a:pt x="50770" y="1080305"/>
                  </a:lnTo>
                  <a:lnTo>
                    <a:pt x="52679" y="1037314"/>
                  </a:lnTo>
                  <a:lnTo>
                    <a:pt x="63548" y="995544"/>
                  </a:lnTo>
                  <a:lnTo>
                    <a:pt x="83177" y="956336"/>
                  </a:lnTo>
                  <a:lnTo>
                    <a:pt x="111363" y="921031"/>
                  </a:lnTo>
                  <a:lnTo>
                    <a:pt x="72894" y="893818"/>
                  </a:lnTo>
                  <a:lnTo>
                    <a:pt x="41902" y="860225"/>
                  </a:lnTo>
                  <a:lnTo>
                    <a:pt x="19008" y="821608"/>
                  </a:lnTo>
                  <a:lnTo>
                    <a:pt x="4834" y="779322"/>
                  </a:lnTo>
                  <a:lnTo>
                    <a:pt x="0" y="734721"/>
                  </a:lnTo>
                  <a:lnTo>
                    <a:pt x="5126" y="689162"/>
                  </a:lnTo>
                  <a:lnTo>
                    <a:pt x="20149" y="645660"/>
                  </a:lnTo>
                  <a:lnTo>
                    <a:pt x="43825" y="606983"/>
                  </a:lnTo>
                  <a:lnTo>
                    <a:pt x="75001" y="574121"/>
                  </a:lnTo>
                  <a:lnTo>
                    <a:pt x="112528" y="548059"/>
                  </a:lnTo>
                  <a:lnTo>
                    <a:pt x="155254" y="529784"/>
                  </a:lnTo>
                  <a:lnTo>
                    <a:pt x="202030" y="520283"/>
                  </a:lnTo>
                  <a:lnTo>
                    <a:pt x="203915" y="515400"/>
                  </a:lnTo>
                  <a:close/>
                </a:path>
                <a:path w="2240915" h="1567814">
                  <a:moveTo>
                    <a:pt x="111387" y="921022"/>
                  </a:moveTo>
                  <a:lnTo>
                    <a:pt x="142175" y="935408"/>
                  </a:lnTo>
                  <a:lnTo>
                    <a:pt x="174694" y="945108"/>
                  </a:lnTo>
                  <a:lnTo>
                    <a:pt x="208369" y="949995"/>
                  </a:lnTo>
                  <a:lnTo>
                    <a:pt x="242621" y="949943"/>
                  </a:lnTo>
                </a:path>
                <a:path w="2240915" h="1567814">
                  <a:moveTo>
                    <a:pt x="302608" y="1281067"/>
                  </a:moveTo>
                  <a:lnTo>
                    <a:pt x="317299" y="1278960"/>
                  </a:lnTo>
                  <a:lnTo>
                    <a:pt x="331796" y="1275943"/>
                  </a:lnTo>
                  <a:lnTo>
                    <a:pt x="346054" y="1272028"/>
                  </a:lnTo>
                  <a:lnTo>
                    <a:pt x="360026" y="1267225"/>
                  </a:lnTo>
                </a:path>
                <a:path w="2240915" h="1567814">
                  <a:moveTo>
                    <a:pt x="855654" y="1418742"/>
                  </a:moveTo>
                  <a:lnTo>
                    <a:pt x="845690" y="1403636"/>
                  </a:lnTo>
                  <a:lnTo>
                    <a:pt x="836590" y="1388055"/>
                  </a:lnTo>
                  <a:lnTo>
                    <a:pt x="828373" y="1372032"/>
                  </a:lnTo>
                  <a:lnTo>
                    <a:pt x="821057" y="1355601"/>
                  </a:lnTo>
                </a:path>
                <a:path w="2240915" h="1567814">
                  <a:moveTo>
                    <a:pt x="1481281" y="1329801"/>
                  </a:moveTo>
                  <a:lnTo>
                    <a:pt x="1486168" y="1312760"/>
                  </a:lnTo>
                  <a:lnTo>
                    <a:pt x="1490104" y="1295509"/>
                  </a:lnTo>
                  <a:lnTo>
                    <a:pt x="1493082" y="1278083"/>
                  </a:lnTo>
                  <a:lnTo>
                    <a:pt x="1495095" y="1260518"/>
                  </a:lnTo>
                </a:path>
                <a:path w="2240915" h="1567814">
                  <a:moveTo>
                    <a:pt x="1939673" y="1089941"/>
                  </a:moveTo>
                  <a:lnTo>
                    <a:pt x="1936083" y="1043484"/>
                  </a:lnTo>
                  <a:lnTo>
                    <a:pt x="1924848" y="998922"/>
                  </a:lnTo>
                  <a:lnTo>
                    <a:pt x="1906460" y="957010"/>
                  </a:lnTo>
                  <a:lnTo>
                    <a:pt x="1881412" y="918506"/>
                  </a:lnTo>
                  <a:lnTo>
                    <a:pt x="1850195" y="884166"/>
                  </a:lnTo>
                  <a:lnTo>
                    <a:pt x="1813302" y="854747"/>
                  </a:lnTo>
                  <a:lnTo>
                    <a:pt x="1771225" y="831006"/>
                  </a:lnTo>
                </a:path>
                <a:path w="2240915" h="1567814">
                  <a:moveTo>
                    <a:pt x="2168352" y="554954"/>
                  </a:moveTo>
                  <a:lnTo>
                    <a:pt x="2154110" y="582218"/>
                  </a:lnTo>
                  <a:lnTo>
                    <a:pt x="2136736" y="607651"/>
                  </a:lnTo>
                  <a:lnTo>
                    <a:pt x="2116418" y="631009"/>
                  </a:lnTo>
                  <a:lnTo>
                    <a:pt x="2093346" y="652048"/>
                  </a:lnTo>
                </a:path>
                <a:path w="2240915" h="1567814">
                  <a:moveTo>
                    <a:pt x="1987025" y="196288"/>
                  </a:moveTo>
                  <a:lnTo>
                    <a:pt x="1988886" y="207674"/>
                  </a:lnTo>
                  <a:lnTo>
                    <a:pt x="1990167" y="219125"/>
                  </a:lnTo>
                  <a:lnTo>
                    <a:pt x="1990867" y="230622"/>
                  </a:lnTo>
                  <a:lnTo>
                    <a:pt x="1990986" y="242143"/>
                  </a:lnTo>
                </a:path>
                <a:path w="2240915" h="1567814">
                  <a:moveTo>
                    <a:pt x="1547439" y="83979"/>
                  </a:moveTo>
                  <a:lnTo>
                    <a:pt x="1536182" y="97577"/>
                  </a:lnTo>
                  <a:lnTo>
                    <a:pt x="1526000" y="111895"/>
                  </a:lnTo>
                  <a:lnTo>
                    <a:pt x="1516932" y="126874"/>
                  </a:lnTo>
                  <a:lnTo>
                    <a:pt x="1509015" y="142457"/>
                  </a:lnTo>
                </a:path>
                <a:path w="2240915" h="1567814">
                  <a:moveTo>
                    <a:pt x="1165255" y="118488"/>
                  </a:moveTo>
                  <a:lnTo>
                    <a:pt x="1159376" y="130664"/>
                  </a:lnTo>
                  <a:lnTo>
                    <a:pt x="1154305" y="143153"/>
                  </a:lnTo>
                  <a:lnTo>
                    <a:pt x="1150057" y="155918"/>
                  </a:lnTo>
                  <a:lnTo>
                    <a:pt x="1146644" y="168922"/>
                  </a:lnTo>
                </a:path>
                <a:path w="2240915" h="1567814">
                  <a:moveTo>
                    <a:pt x="727430" y="182717"/>
                  </a:moveTo>
                  <a:lnTo>
                    <a:pt x="745411" y="193471"/>
                  </a:lnTo>
                  <a:lnTo>
                    <a:pt x="762660" y="205232"/>
                  </a:lnTo>
                  <a:lnTo>
                    <a:pt x="779129" y="217969"/>
                  </a:lnTo>
                  <a:lnTo>
                    <a:pt x="794773" y="231646"/>
                  </a:lnTo>
                </a:path>
                <a:path w="2240915" h="1567814">
                  <a:moveTo>
                    <a:pt x="203915" y="515400"/>
                  </a:moveTo>
                  <a:lnTo>
                    <a:pt x="206050" y="528429"/>
                  </a:lnTo>
                  <a:lnTo>
                    <a:pt x="208723" y="541362"/>
                  </a:lnTo>
                  <a:lnTo>
                    <a:pt x="211930" y="554184"/>
                  </a:lnTo>
                  <a:lnTo>
                    <a:pt x="215667" y="566880"/>
                  </a:lnTo>
                </a:path>
              </a:pathLst>
            </a:custGeom>
            <a:ln w="9524">
              <a:solidFill>
                <a:srgbClr val="424242"/>
              </a:solidFill>
            </a:ln>
          </p:spPr>
          <p:txBody>
            <a:bodyPr wrap="square" lIns="0" tIns="0" rIns="0" bIns="0" rtlCol="0"/>
            <a:lstStyle/>
            <a:p>
              <a:endParaRPr/>
            </a:p>
          </p:txBody>
        </p:sp>
      </p:grpSp>
      <p:sp>
        <p:nvSpPr>
          <p:cNvPr id="12" name="object 12"/>
          <p:cNvSpPr txBox="1"/>
          <p:nvPr/>
        </p:nvSpPr>
        <p:spPr>
          <a:xfrm>
            <a:off x="6127037" y="3532348"/>
            <a:ext cx="1240790" cy="364490"/>
          </a:xfrm>
          <a:prstGeom prst="rect">
            <a:avLst/>
          </a:prstGeom>
        </p:spPr>
        <p:txBody>
          <a:bodyPr vert="horz" wrap="square" lIns="0" tIns="8890" rIns="0" bIns="0" rtlCol="0">
            <a:spAutoFit/>
          </a:bodyPr>
          <a:lstStyle/>
          <a:p>
            <a:pPr marL="373380" marR="5080" indent="-361315">
              <a:lnSpc>
                <a:spcPct val="102299"/>
              </a:lnSpc>
              <a:spcBef>
                <a:spcPts val="70"/>
              </a:spcBef>
            </a:pPr>
            <a:r>
              <a:rPr sz="1100" spc="-5" dirty="0">
                <a:latin typeface="Arial MT"/>
                <a:cs typeface="Arial MT"/>
              </a:rPr>
              <a:t>Armazenament</a:t>
            </a:r>
            <a:r>
              <a:rPr sz="1100" dirty="0">
                <a:latin typeface="Arial MT"/>
                <a:cs typeface="Arial MT"/>
              </a:rPr>
              <a:t>o</a:t>
            </a:r>
            <a:r>
              <a:rPr sz="1100" spc="-5" dirty="0">
                <a:latin typeface="Arial MT"/>
                <a:cs typeface="Arial MT"/>
              </a:rPr>
              <a:t> de  Tabelas</a:t>
            </a:r>
            <a:endParaRPr sz="1100">
              <a:latin typeface="Arial MT"/>
              <a:cs typeface="Arial MT"/>
            </a:endParaRPr>
          </a:p>
        </p:txBody>
      </p:sp>
      <p:grpSp>
        <p:nvGrpSpPr>
          <p:cNvPr id="13" name="object 13"/>
          <p:cNvGrpSpPr/>
          <p:nvPr/>
        </p:nvGrpSpPr>
        <p:grpSpPr>
          <a:xfrm>
            <a:off x="3769141" y="3106623"/>
            <a:ext cx="1350010" cy="882650"/>
            <a:chOff x="3769141" y="3106623"/>
            <a:chExt cx="1350010" cy="882650"/>
          </a:xfrm>
        </p:grpSpPr>
        <p:sp>
          <p:nvSpPr>
            <p:cNvPr id="14" name="object 14"/>
            <p:cNvSpPr/>
            <p:nvPr/>
          </p:nvSpPr>
          <p:spPr>
            <a:xfrm>
              <a:off x="3773903" y="3111385"/>
              <a:ext cx="1340485" cy="873125"/>
            </a:xfrm>
            <a:custGeom>
              <a:avLst/>
              <a:gdLst/>
              <a:ahLst/>
              <a:cxnLst/>
              <a:rect l="l" t="t" r="r" b="b"/>
              <a:pathLst>
                <a:path w="1340485" h="873125">
                  <a:moveTo>
                    <a:pt x="1155260" y="47073"/>
                  </a:moveTo>
                  <a:lnTo>
                    <a:pt x="926182" y="47073"/>
                  </a:lnTo>
                  <a:lnTo>
                    <a:pt x="958249" y="21941"/>
                  </a:lnTo>
                  <a:lnTo>
                    <a:pt x="996241" y="6026"/>
                  </a:lnTo>
                  <a:lnTo>
                    <a:pt x="1037725" y="0"/>
                  </a:lnTo>
                  <a:lnTo>
                    <a:pt x="1080265" y="4533"/>
                  </a:lnTo>
                  <a:lnTo>
                    <a:pt x="1119648" y="19461"/>
                  </a:lnTo>
                  <a:lnTo>
                    <a:pt x="1152131" y="43059"/>
                  </a:lnTo>
                  <a:lnTo>
                    <a:pt x="1155260" y="47073"/>
                  </a:lnTo>
                  <a:close/>
                </a:path>
                <a:path w="1340485" h="873125">
                  <a:moveTo>
                    <a:pt x="1170245" y="66297"/>
                  </a:moveTo>
                  <a:lnTo>
                    <a:pt x="697258" y="66297"/>
                  </a:lnTo>
                  <a:lnTo>
                    <a:pt x="716463" y="40874"/>
                  </a:lnTo>
                  <a:lnTo>
                    <a:pt x="741848" y="20850"/>
                  </a:lnTo>
                  <a:lnTo>
                    <a:pt x="772049" y="7054"/>
                  </a:lnTo>
                  <a:lnTo>
                    <a:pt x="805703" y="315"/>
                  </a:lnTo>
                  <a:lnTo>
                    <a:pt x="840185" y="1332"/>
                  </a:lnTo>
                  <a:lnTo>
                    <a:pt x="872769" y="9856"/>
                  </a:lnTo>
                  <a:lnTo>
                    <a:pt x="901940" y="25299"/>
                  </a:lnTo>
                  <a:lnTo>
                    <a:pt x="926182" y="47073"/>
                  </a:lnTo>
                  <a:lnTo>
                    <a:pt x="1155260" y="47073"/>
                  </a:lnTo>
                  <a:lnTo>
                    <a:pt x="1170245" y="66297"/>
                  </a:lnTo>
                  <a:close/>
                </a:path>
                <a:path w="1340485" h="873125">
                  <a:moveTo>
                    <a:pt x="1186659" y="102068"/>
                  </a:moveTo>
                  <a:lnTo>
                    <a:pt x="435006" y="102068"/>
                  </a:lnTo>
                  <a:lnTo>
                    <a:pt x="456993" y="73867"/>
                  </a:lnTo>
                  <a:lnTo>
                    <a:pt x="485339" y="51221"/>
                  </a:lnTo>
                  <a:lnTo>
                    <a:pt x="518772" y="34932"/>
                  </a:lnTo>
                  <a:lnTo>
                    <a:pt x="556021" y="25803"/>
                  </a:lnTo>
                  <a:lnTo>
                    <a:pt x="594639" y="24584"/>
                  </a:lnTo>
                  <a:lnTo>
                    <a:pt x="632042" y="31211"/>
                  </a:lnTo>
                  <a:lnTo>
                    <a:pt x="666743" y="45257"/>
                  </a:lnTo>
                  <a:lnTo>
                    <a:pt x="697258" y="66297"/>
                  </a:lnTo>
                  <a:lnTo>
                    <a:pt x="1170245" y="66297"/>
                  </a:lnTo>
                  <a:lnTo>
                    <a:pt x="1175990" y="73667"/>
                  </a:lnTo>
                  <a:lnTo>
                    <a:pt x="1186659" y="102068"/>
                  </a:lnTo>
                  <a:close/>
                </a:path>
                <a:path w="1340485" h="873125">
                  <a:moveTo>
                    <a:pt x="375304" y="820601"/>
                  </a:moveTo>
                  <a:lnTo>
                    <a:pt x="328058" y="814050"/>
                  </a:lnTo>
                  <a:lnTo>
                    <a:pt x="283215" y="799286"/>
                  </a:lnTo>
                  <a:lnTo>
                    <a:pt x="242930" y="777145"/>
                  </a:lnTo>
                  <a:lnTo>
                    <a:pt x="208329" y="748389"/>
                  </a:lnTo>
                  <a:lnTo>
                    <a:pt x="180534" y="713784"/>
                  </a:lnTo>
                  <a:lnTo>
                    <a:pt x="139002" y="712418"/>
                  </a:lnTo>
                  <a:lnTo>
                    <a:pt x="100708" y="700347"/>
                  </a:lnTo>
                  <a:lnTo>
                    <a:pt x="68191" y="678776"/>
                  </a:lnTo>
                  <a:lnTo>
                    <a:pt x="43987" y="648911"/>
                  </a:lnTo>
                  <a:lnTo>
                    <a:pt x="30829" y="578027"/>
                  </a:lnTo>
                  <a:lnTo>
                    <a:pt x="42570" y="543620"/>
                  </a:lnTo>
                  <a:lnTo>
                    <a:pt x="65980" y="513264"/>
                  </a:lnTo>
                  <a:lnTo>
                    <a:pt x="33072" y="489151"/>
                  </a:lnTo>
                  <a:lnTo>
                    <a:pt x="10660" y="457891"/>
                  </a:lnTo>
                  <a:lnTo>
                    <a:pt x="0" y="422035"/>
                  </a:lnTo>
                  <a:lnTo>
                    <a:pt x="2345" y="384127"/>
                  </a:lnTo>
                  <a:lnTo>
                    <a:pt x="17830" y="348758"/>
                  </a:lnTo>
                  <a:lnTo>
                    <a:pt x="44200" y="320056"/>
                  </a:lnTo>
                  <a:lnTo>
                    <a:pt x="79128" y="299875"/>
                  </a:lnTo>
                  <a:lnTo>
                    <a:pt x="120289" y="290071"/>
                  </a:lnTo>
                  <a:lnTo>
                    <a:pt x="121419" y="287352"/>
                  </a:lnTo>
                  <a:lnTo>
                    <a:pt x="121757" y="235128"/>
                  </a:lnTo>
                  <a:lnTo>
                    <a:pt x="138046" y="185942"/>
                  </a:lnTo>
                  <a:lnTo>
                    <a:pt x="168872" y="142569"/>
                  </a:lnTo>
                  <a:lnTo>
                    <a:pt x="212824" y="107782"/>
                  </a:lnTo>
                  <a:lnTo>
                    <a:pt x="254911" y="88600"/>
                  </a:lnTo>
                  <a:lnTo>
                    <a:pt x="299930" y="78391"/>
                  </a:lnTo>
                  <a:lnTo>
                    <a:pt x="346124" y="77203"/>
                  </a:lnTo>
                  <a:lnTo>
                    <a:pt x="391735" y="85080"/>
                  </a:lnTo>
                  <a:lnTo>
                    <a:pt x="435006" y="102068"/>
                  </a:lnTo>
                  <a:lnTo>
                    <a:pt x="1186659" y="102068"/>
                  </a:lnTo>
                  <a:lnTo>
                    <a:pt x="1189498" y="109625"/>
                  </a:lnTo>
                  <a:lnTo>
                    <a:pt x="1222557" y="121125"/>
                  </a:lnTo>
                  <a:lnTo>
                    <a:pt x="1251790" y="138400"/>
                  </a:lnTo>
                  <a:lnTo>
                    <a:pt x="1276263" y="160762"/>
                  </a:lnTo>
                  <a:lnTo>
                    <a:pt x="1295043" y="187523"/>
                  </a:lnTo>
                  <a:lnTo>
                    <a:pt x="1306967" y="217226"/>
                  </a:lnTo>
                  <a:lnTo>
                    <a:pt x="1311473" y="248153"/>
                  </a:lnTo>
                  <a:lnTo>
                    <a:pt x="1308533" y="279228"/>
                  </a:lnTo>
                  <a:lnTo>
                    <a:pt x="1298121" y="309375"/>
                  </a:lnTo>
                  <a:lnTo>
                    <a:pt x="1325654" y="351627"/>
                  </a:lnTo>
                  <a:lnTo>
                    <a:pt x="1339741" y="397979"/>
                  </a:lnTo>
                  <a:lnTo>
                    <a:pt x="1340009" y="445981"/>
                  </a:lnTo>
                  <a:lnTo>
                    <a:pt x="1326086" y="493187"/>
                  </a:lnTo>
                  <a:lnTo>
                    <a:pt x="1298821" y="535575"/>
                  </a:lnTo>
                  <a:lnTo>
                    <a:pt x="1260778" y="569743"/>
                  </a:lnTo>
                  <a:lnTo>
                    <a:pt x="1214152" y="594171"/>
                  </a:lnTo>
                  <a:lnTo>
                    <a:pt x="1161142" y="607338"/>
                  </a:lnTo>
                  <a:lnTo>
                    <a:pt x="1154388" y="649295"/>
                  </a:lnTo>
                  <a:lnTo>
                    <a:pt x="1135766" y="687566"/>
                  </a:lnTo>
                  <a:lnTo>
                    <a:pt x="1106562" y="720241"/>
                  </a:lnTo>
                  <a:lnTo>
                    <a:pt x="1074916" y="740931"/>
                  </a:lnTo>
                  <a:lnTo>
                    <a:pt x="886556" y="740931"/>
                  </a:lnTo>
                  <a:lnTo>
                    <a:pt x="867583" y="779928"/>
                  </a:lnTo>
                  <a:lnTo>
                    <a:pt x="858850" y="790464"/>
                  </a:lnTo>
                  <a:lnTo>
                    <a:pt x="511822" y="790464"/>
                  </a:lnTo>
                  <a:lnTo>
                    <a:pt x="468587" y="808628"/>
                  </a:lnTo>
                  <a:lnTo>
                    <a:pt x="422613" y="818734"/>
                  </a:lnTo>
                  <a:lnTo>
                    <a:pt x="375304" y="820601"/>
                  </a:lnTo>
                  <a:close/>
                </a:path>
                <a:path w="1340485" h="873125">
                  <a:moveTo>
                    <a:pt x="976622" y="764993"/>
                  </a:moveTo>
                  <a:lnTo>
                    <a:pt x="930163" y="758386"/>
                  </a:lnTo>
                  <a:lnTo>
                    <a:pt x="886556" y="740931"/>
                  </a:lnTo>
                  <a:lnTo>
                    <a:pt x="1074916" y="740931"/>
                  </a:lnTo>
                  <a:lnTo>
                    <a:pt x="1068062" y="745412"/>
                  </a:lnTo>
                  <a:lnTo>
                    <a:pt x="1023425" y="760689"/>
                  </a:lnTo>
                  <a:lnTo>
                    <a:pt x="976622" y="764993"/>
                  </a:lnTo>
                  <a:close/>
                </a:path>
                <a:path w="1340485" h="873125">
                  <a:moveTo>
                    <a:pt x="669062" y="872594"/>
                  </a:moveTo>
                  <a:lnTo>
                    <a:pt x="623018" y="864583"/>
                  </a:lnTo>
                  <a:lnTo>
                    <a:pt x="580359" y="847790"/>
                  </a:lnTo>
                  <a:lnTo>
                    <a:pt x="542742" y="822866"/>
                  </a:lnTo>
                  <a:lnTo>
                    <a:pt x="511822" y="790464"/>
                  </a:lnTo>
                  <a:lnTo>
                    <a:pt x="858850" y="790464"/>
                  </a:lnTo>
                  <a:lnTo>
                    <a:pt x="804439" y="840602"/>
                  </a:lnTo>
                  <a:lnTo>
                    <a:pt x="763010" y="860176"/>
                  </a:lnTo>
                  <a:lnTo>
                    <a:pt x="716837" y="871172"/>
                  </a:lnTo>
                  <a:lnTo>
                    <a:pt x="669062" y="872594"/>
                  </a:lnTo>
                  <a:close/>
                </a:path>
              </a:pathLst>
            </a:custGeom>
            <a:solidFill>
              <a:srgbClr val="B7B7B7"/>
            </a:solidFill>
          </p:spPr>
          <p:txBody>
            <a:bodyPr wrap="square" lIns="0" tIns="0" rIns="0" bIns="0" rtlCol="0"/>
            <a:lstStyle/>
            <a:p>
              <a:endParaRPr/>
            </a:p>
          </p:txBody>
        </p:sp>
        <p:sp>
          <p:nvSpPr>
            <p:cNvPr id="15" name="object 15"/>
            <p:cNvSpPr/>
            <p:nvPr/>
          </p:nvSpPr>
          <p:spPr>
            <a:xfrm>
              <a:off x="3773903" y="3111385"/>
              <a:ext cx="1340485" cy="873125"/>
            </a:xfrm>
            <a:custGeom>
              <a:avLst/>
              <a:gdLst/>
              <a:ahLst/>
              <a:cxnLst/>
              <a:rect l="l" t="t" r="r" b="b"/>
              <a:pathLst>
                <a:path w="1340485" h="873125">
                  <a:moveTo>
                    <a:pt x="121419" y="287352"/>
                  </a:moveTo>
                  <a:lnTo>
                    <a:pt x="121757" y="235128"/>
                  </a:lnTo>
                  <a:lnTo>
                    <a:pt x="138046" y="185942"/>
                  </a:lnTo>
                  <a:lnTo>
                    <a:pt x="168872" y="142569"/>
                  </a:lnTo>
                  <a:lnTo>
                    <a:pt x="212824" y="107782"/>
                  </a:lnTo>
                  <a:lnTo>
                    <a:pt x="254911" y="88600"/>
                  </a:lnTo>
                  <a:lnTo>
                    <a:pt x="299930" y="78391"/>
                  </a:lnTo>
                  <a:lnTo>
                    <a:pt x="346124" y="77203"/>
                  </a:lnTo>
                  <a:lnTo>
                    <a:pt x="391735" y="85080"/>
                  </a:lnTo>
                  <a:lnTo>
                    <a:pt x="435006" y="102068"/>
                  </a:lnTo>
                  <a:lnTo>
                    <a:pt x="485339" y="51221"/>
                  </a:lnTo>
                  <a:lnTo>
                    <a:pt x="556021" y="25803"/>
                  </a:lnTo>
                  <a:lnTo>
                    <a:pt x="594639" y="24584"/>
                  </a:lnTo>
                  <a:lnTo>
                    <a:pt x="632042" y="31211"/>
                  </a:lnTo>
                  <a:lnTo>
                    <a:pt x="666743" y="45257"/>
                  </a:lnTo>
                  <a:lnTo>
                    <a:pt x="697258" y="66297"/>
                  </a:lnTo>
                  <a:lnTo>
                    <a:pt x="716463" y="40874"/>
                  </a:lnTo>
                  <a:lnTo>
                    <a:pt x="741848" y="20850"/>
                  </a:lnTo>
                  <a:lnTo>
                    <a:pt x="772049" y="7054"/>
                  </a:lnTo>
                  <a:lnTo>
                    <a:pt x="805703" y="315"/>
                  </a:lnTo>
                  <a:lnTo>
                    <a:pt x="840185" y="1332"/>
                  </a:lnTo>
                  <a:lnTo>
                    <a:pt x="872769" y="9856"/>
                  </a:lnTo>
                  <a:lnTo>
                    <a:pt x="901940" y="25299"/>
                  </a:lnTo>
                  <a:lnTo>
                    <a:pt x="926182" y="47073"/>
                  </a:lnTo>
                  <a:lnTo>
                    <a:pt x="958249" y="21941"/>
                  </a:lnTo>
                  <a:lnTo>
                    <a:pt x="996241" y="6026"/>
                  </a:lnTo>
                  <a:lnTo>
                    <a:pt x="1037725" y="0"/>
                  </a:lnTo>
                  <a:lnTo>
                    <a:pt x="1080265" y="4533"/>
                  </a:lnTo>
                  <a:lnTo>
                    <a:pt x="1119648" y="19461"/>
                  </a:lnTo>
                  <a:lnTo>
                    <a:pt x="1152131" y="43059"/>
                  </a:lnTo>
                  <a:lnTo>
                    <a:pt x="1175990" y="73667"/>
                  </a:lnTo>
                  <a:lnTo>
                    <a:pt x="1189498" y="109625"/>
                  </a:lnTo>
                  <a:lnTo>
                    <a:pt x="1251790" y="138400"/>
                  </a:lnTo>
                  <a:lnTo>
                    <a:pt x="1295043" y="187523"/>
                  </a:lnTo>
                  <a:lnTo>
                    <a:pt x="1311473" y="248153"/>
                  </a:lnTo>
                  <a:lnTo>
                    <a:pt x="1308533" y="279228"/>
                  </a:lnTo>
                  <a:lnTo>
                    <a:pt x="1298121" y="309375"/>
                  </a:lnTo>
                  <a:lnTo>
                    <a:pt x="1325654" y="351627"/>
                  </a:lnTo>
                  <a:lnTo>
                    <a:pt x="1339741" y="397979"/>
                  </a:lnTo>
                  <a:lnTo>
                    <a:pt x="1340009" y="445981"/>
                  </a:lnTo>
                  <a:lnTo>
                    <a:pt x="1326086" y="493187"/>
                  </a:lnTo>
                  <a:lnTo>
                    <a:pt x="1298821" y="535575"/>
                  </a:lnTo>
                  <a:lnTo>
                    <a:pt x="1260778" y="569743"/>
                  </a:lnTo>
                  <a:lnTo>
                    <a:pt x="1214152" y="594171"/>
                  </a:lnTo>
                  <a:lnTo>
                    <a:pt x="1161142" y="607338"/>
                  </a:lnTo>
                  <a:lnTo>
                    <a:pt x="1154388" y="649295"/>
                  </a:lnTo>
                  <a:lnTo>
                    <a:pt x="1135766" y="687566"/>
                  </a:lnTo>
                  <a:lnTo>
                    <a:pt x="1106562" y="720241"/>
                  </a:lnTo>
                  <a:lnTo>
                    <a:pt x="1068062" y="745412"/>
                  </a:lnTo>
                  <a:lnTo>
                    <a:pt x="1023425" y="760689"/>
                  </a:lnTo>
                  <a:lnTo>
                    <a:pt x="976622" y="764993"/>
                  </a:lnTo>
                  <a:lnTo>
                    <a:pt x="930163" y="758386"/>
                  </a:lnTo>
                  <a:lnTo>
                    <a:pt x="886556" y="740931"/>
                  </a:lnTo>
                  <a:lnTo>
                    <a:pt x="867583" y="779928"/>
                  </a:lnTo>
                  <a:lnTo>
                    <a:pt x="839754" y="813502"/>
                  </a:lnTo>
                  <a:lnTo>
                    <a:pt x="804439" y="840602"/>
                  </a:lnTo>
                  <a:lnTo>
                    <a:pt x="763010" y="860176"/>
                  </a:lnTo>
                  <a:lnTo>
                    <a:pt x="716837" y="871172"/>
                  </a:lnTo>
                  <a:lnTo>
                    <a:pt x="669062" y="872594"/>
                  </a:lnTo>
                  <a:lnTo>
                    <a:pt x="623018" y="864583"/>
                  </a:lnTo>
                  <a:lnTo>
                    <a:pt x="580359" y="847790"/>
                  </a:lnTo>
                  <a:lnTo>
                    <a:pt x="542742" y="822866"/>
                  </a:lnTo>
                  <a:lnTo>
                    <a:pt x="511822" y="790464"/>
                  </a:lnTo>
                  <a:lnTo>
                    <a:pt x="468587" y="808628"/>
                  </a:lnTo>
                  <a:lnTo>
                    <a:pt x="422613" y="818734"/>
                  </a:lnTo>
                  <a:lnTo>
                    <a:pt x="375304" y="820601"/>
                  </a:lnTo>
                  <a:lnTo>
                    <a:pt x="328058" y="814050"/>
                  </a:lnTo>
                  <a:lnTo>
                    <a:pt x="283215" y="799286"/>
                  </a:lnTo>
                  <a:lnTo>
                    <a:pt x="242930" y="777145"/>
                  </a:lnTo>
                  <a:lnTo>
                    <a:pt x="208329" y="748389"/>
                  </a:lnTo>
                  <a:lnTo>
                    <a:pt x="180534" y="713784"/>
                  </a:lnTo>
                  <a:lnTo>
                    <a:pt x="139002" y="712418"/>
                  </a:lnTo>
                  <a:lnTo>
                    <a:pt x="100708" y="700347"/>
                  </a:lnTo>
                  <a:lnTo>
                    <a:pt x="68191" y="678776"/>
                  </a:lnTo>
                  <a:lnTo>
                    <a:pt x="43987" y="648911"/>
                  </a:lnTo>
                  <a:lnTo>
                    <a:pt x="30829" y="578027"/>
                  </a:lnTo>
                  <a:lnTo>
                    <a:pt x="42570" y="543620"/>
                  </a:lnTo>
                  <a:lnTo>
                    <a:pt x="65980" y="513264"/>
                  </a:lnTo>
                  <a:lnTo>
                    <a:pt x="33072" y="489151"/>
                  </a:lnTo>
                  <a:lnTo>
                    <a:pt x="10660" y="457891"/>
                  </a:lnTo>
                  <a:lnTo>
                    <a:pt x="0" y="422035"/>
                  </a:lnTo>
                  <a:lnTo>
                    <a:pt x="2345" y="384127"/>
                  </a:lnTo>
                  <a:lnTo>
                    <a:pt x="17830" y="348758"/>
                  </a:lnTo>
                  <a:lnTo>
                    <a:pt x="44200" y="320056"/>
                  </a:lnTo>
                  <a:lnTo>
                    <a:pt x="79128" y="299875"/>
                  </a:lnTo>
                  <a:lnTo>
                    <a:pt x="120289" y="290071"/>
                  </a:lnTo>
                  <a:lnTo>
                    <a:pt x="121419" y="287352"/>
                  </a:lnTo>
                  <a:close/>
                </a:path>
                <a:path w="1340485" h="873125">
                  <a:moveTo>
                    <a:pt x="65994" y="513259"/>
                  </a:moveTo>
                  <a:lnTo>
                    <a:pt x="84437" y="521272"/>
                  </a:lnTo>
                  <a:lnTo>
                    <a:pt x="103916" y="526674"/>
                  </a:lnTo>
                  <a:lnTo>
                    <a:pt x="124086" y="529396"/>
                  </a:lnTo>
                  <a:lnTo>
                    <a:pt x="144603" y="529367"/>
                  </a:lnTo>
                </a:path>
                <a:path w="1340485" h="873125">
                  <a:moveTo>
                    <a:pt x="180536" y="713783"/>
                  </a:moveTo>
                  <a:lnTo>
                    <a:pt x="189335" y="712610"/>
                  </a:lnTo>
                  <a:lnTo>
                    <a:pt x="198019" y="710930"/>
                  </a:lnTo>
                  <a:lnTo>
                    <a:pt x="206560" y="708749"/>
                  </a:lnTo>
                  <a:lnTo>
                    <a:pt x="214928" y="706074"/>
                  </a:lnTo>
                </a:path>
                <a:path w="1340485" h="873125">
                  <a:moveTo>
                    <a:pt x="511807" y="790460"/>
                  </a:moveTo>
                  <a:lnTo>
                    <a:pt x="505839" y="782047"/>
                  </a:lnTo>
                  <a:lnTo>
                    <a:pt x="500389" y="773369"/>
                  </a:lnTo>
                  <a:lnTo>
                    <a:pt x="495467" y="764445"/>
                  </a:lnTo>
                  <a:lnTo>
                    <a:pt x="491084" y="755294"/>
                  </a:lnTo>
                </a:path>
                <a:path w="1340485" h="873125">
                  <a:moveTo>
                    <a:pt x="886556" y="740925"/>
                  </a:moveTo>
                  <a:lnTo>
                    <a:pt x="889483" y="731434"/>
                  </a:lnTo>
                  <a:lnTo>
                    <a:pt x="891841" y="721826"/>
                  </a:lnTo>
                  <a:lnTo>
                    <a:pt x="893625" y="712121"/>
                  </a:lnTo>
                  <a:lnTo>
                    <a:pt x="894831" y="702339"/>
                  </a:lnTo>
                </a:path>
                <a:path w="1340485" h="873125">
                  <a:moveTo>
                    <a:pt x="1161132" y="607337"/>
                  </a:moveTo>
                  <a:lnTo>
                    <a:pt x="1154347" y="562728"/>
                  </a:lnTo>
                  <a:lnTo>
                    <a:pt x="1134215" y="522317"/>
                  </a:lnTo>
                  <a:lnTo>
                    <a:pt x="1102317" y="488363"/>
                  </a:lnTo>
                  <a:lnTo>
                    <a:pt x="1060232" y="463126"/>
                  </a:lnTo>
                </a:path>
                <a:path w="1340485" h="873125">
                  <a:moveTo>
                    <a:pt x="1298109" y="309381"/>
                  </a:moveTo>
                  <a:lnTo>
                    <a:pt x="1289578" y="324566"/>
                  </a:lnTo>
                  <a:lnTo>
                    <a:pt x="1279171" y="338730"/>
                  </a:lnTo>
                  <a:lnTo>
                    <a:pt x="1267001" y="351739"/>
                  </a:lnTo>
                  <a:lnTo>
                    <a:pt x="1253181" y="363457"/>
                  </a:lnTo>
                </a:path>
                <a:path w="1340485" h="873125">
                  <a:moveTo>
                    <a:pt x="1189495" y="109625"/>
                  </a:moveTo>
                  <a:lnTo>
                    <a:pt x="1190609" y="115967"/>
                  </a:lnTo>
                  <a:lnTo>
                    <a:pt x="1191377" y="122344"/>
                  </a:lnTo>
                  <a:lnTo>
                    <a:pt x="1191796" y="128747"/>
                  </a:lnTo>
                  <a:lnTo>
                    <a:pt x="1191867" y="135164"/>
                  </a:lnTo>
                </a:path>
                <a:path w="1340485" h="873125">
                  <a:moveTo>
                    <a:pt x="926184" y="47075"/>
                  </a:moveTo>
                  <a:lnTo>
                    <a:pt x="919442" y="54649"/>
                  </a:lnTo>
                  <a:lnTo>
                    <a:pt x="913343" y="62623"/>
                  </a:lnTo>
                  <a:lnTo>
                    <a:pt x="907911" y="70966"/>
                  </a:lnTo>
                  <a:lnTo>
                    <a:pt x="903168" y="79645"/>
                  </a:lnTo>
                </a:path>
                <a:path w="1340485" h="873125">
                  <a:moveTo>
                    <a:pt x="697258" y="66295"/>
                  </a:moveTo>
                  <a:lnTo>
                    <a:pt x="693736" y="73077"/>
                  </a:lnTo>
                  <a:lnTo>
                    <a:pt x="690699" y="80032"/>
                  </a:lnTo>
                  <a:lnTo>
                    <a:pt x="688154" y="87141"/>
                  </a:lnTo>
                  <a:lnTo>
                    <a:pt x="686110" y="94384"/>
                  </a:lnTo>
                </a:path>
                <a:path w="1340485" h="873125">
                  <a:moveTo>
                    <a:pt x="435002" y="102067"/>
                  </a:moveTo>
                  <a:lnTo>
                    <a:pt x="445773" y="108056"/>
                  </a:lnTo>
                  <a:lnTo>
                    <a:pt x="456105" y="114607"/>
                  </a:lnTo>
                  <a:lnTo>
                    <a:pt x="465970" y="121700"/>
                  </a:lnTo>
                  <a:lnTo>
                    <a:pt x="475340" y="129318"/>
                  </a:lnTo>
                </a:path>
                <a:path w="1340485" h="873125">
                  <a:moveTo>
                    <a:pt x="121419" y="287352"/>
                  </a:moveTo>
                  <a:lnTo>
                    <a:pt x="122698" y="294608"/>
                  </a:lnTo>
                  <a:lnTo>
                    <a:pt x="124299" y="301811"/>
                  </a:lnTo>
                  <a:lnTo>
                    <a:pt x="126220" y="308952"/>
                  </a:lnTo>
                  <a:lnTo>
                    <a:pt x="128458" y="316023"/>
                  </a:lnTo>
                </a:path>
              </a:pathLst>
            </a:custGeom>
            <a:ln w="9524">
              <a:solidFill>
                <a:srgbClr val="424242"/>
              </a:solidFill>
            </a:ln>
          </p:spPr>
          <p:txBody>
            <a:bodyPr wrap="square" lIns="0" tIns="0" rIns="0" bIns="0" rtlCol="0"/>
            <a:lstStyle/>
            <a:p>
              <a:endParaRPr/>
            </a:p>
          </p:txBody>
        </p:sp>
      </p:grpSp>
      <p:sp>
        <p:nvSpPr>
          <p:cNvPr id="16" name="object 16"/>
          <p:cNvSpPr txBox="1"/>
          <p:nvPr/>
        </p:nvSpPr>
        <p:spPr>
          <a:xfrm>
            <a:off x="4107781" y="3260212"/>
            <a:ext cx="577850" cy="518795"/>
          </a:xfrm>
          <a:prstGeom prst="rect">
            <a:avLst/>
          </a:prstGeom>
        </p:spPr>
        <p:txBody>
          <a:bodyPr vert="horz" wrap="square" lIns="0" tIns="10795" rIns="0" bIns="0" rtlCol="0">
            <a:spAutoFit/>
          </a:bodyPr>
          <a:lstStyle/>
          <a:p>
            <a:pPr marL="12700" marR="5080" indent="61594" algn="just">
              <a:lnSpc>
                <a:spcPct val="101600"/>
              </a:lnSpc>
              <a:spcBef>
                <a:spcPts val="85"/>
              </a:spcBef>
            </a:pPr>
            <a:r>
              <a:rPr sz="800" spc="-5" dirty="0">
                <a:latin typeface="Arial MT"/>
                <a:cs typeface="Arial MT"/>
              </a:rPr>
              <a:t>Banco de </a:t>
            </a:r>
            <a:r>
              <a:rPr sz="800" dirty="0">
                <a:latin typeface="Arial MT"/>
                <a:cs typeface="Arial MT"/>
              </a:rPr>
              <a:t> </a:t>
            </a:r>
            <a:r>
              <a:rPr sz="800" spc="-5" dirty="0">
                <a:latin typeface="Arial MT"/>
                <a:cs typeface="Arial MT"/>
              </a:rPr>
              <a:t>Dados do </a:t>
            </a:r>
            <a:r>
              <a:rPr sz="800" dirty="0">
                <a:latin typeface="Arial MT"/>
                <a:cs typeface="Arial MT"/>
              </a:rPr>
              <a:t> </a:t>
            </a:r>
            <a:r>
              <a:rPr sz="800" spc="-5" dirty="0">
                <a:latin typeface="Arial MT"/>
                <a:cs typeface="Arial MT"/>
              </a:rPr>
              <a:t>Azure para </a:t>
            </a:r>
            <a:r>
              <a:rPr sz="800" dirty="0">
                <a:latin typeface="Arial MT"/>
                <a:cs typeface="Arial MT"/>
              </a:rPr>
              <a:t> </a:t>
            </a:r>
            <a:r>
              <a:rPr sz="800" spc="-5" dirty="0">
                <a:latin typeface="Arial MT"/>
                <a:cs typeface="Arial MT"/>
              </a:rPr>
              <a:t>PostgreSQL</a:t>
            </a:r>
            <a:endParaRPr sz="800">
              <a:latin typeface="Arial MT"/>
              <a:cs typeface="Arial MT"/>
            </a:endParaRPr>
          </a:p>
        </p:txBody>
      </p:sp>
      <p:pic>
        <p:nvPicPr>
          <p:cNvPr id="17" name="object 17"/>
          <p:cNvPicPr/>
          <p:nvPr/>
        </p:nvPicPr>
        <p:blipFill>
          <a:blip r:embed="rId2" cstate="print"/>
          <a:stretch>
            <a:fillRect/>
          </a:stretch>
        </p:blipFill>
        <p:spPr>
          <a:xfrm>
            <a:off x="6674775" y="432950"/>
            <a:ext cx="1966575" cy="1123750"/>
          </a:xfrm>
          <a:prstGeom prst="rect">
            <a:avLst/>
          </a:prstGeom>
        </p:spPr>
      </p:pic>
      <p:sp>
        <p:nvSpPr>
          <p:cNvPr id="19" name="object 19"/>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20" name="object 20"/>
          <p:cNvSpPr txBox="1">
            <a:spLocks noGrp="1"/>
          </p:cNvSpPr>
          <p:nvPr>
            <p:ph type="sldNum" sz="quarter" idx="7"/>
          </p:nvPr>
        </p:nvSpPr>
        <p:spPr>
          <a:xfrm>
            <a:off x="8805845" y="4807620"/>
            <a:ext cx="219075" cy="157094"/>
          </a:xfrm>
          <a:prstGeom prst="rect">
            <a:avLst/>
          </a:prstGeom>
        </p:spPr>
        <p:txBody>
          <a:bodyPr vert="horz" wrap="square" lIns="0" tIns="3175" rIns="0" bIns="0" rtlCol="0">
            <a:spAutoFit/>
          </a:bodyPr>
          <a:lstStyle/>
          <a:p>
            <a:pPr marL="38100">
              <a:lnSpc>
                <a:spcPct val="100000"/>
              </a:lnSpc>
              <a:spcBef>
                <a:spcPts val="25"/>
              </a:spcBef>
            </a:pPr>
            <a:endParaRPr spc="-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48" y="178116"/>
            <a:ext cx="7700234" cy="471318"/>
          </a:xfrm>
          <a:prstGeom prst="rect">
            <a:avLst/>
          </a:prstGeom>
        </p:spPr>
        <p:txBody>
          <a:bodyPr vert="horz" wrap="square" lIns="0" tIns="9560" rIns="0" bIns="0" rtlCol="0" anchor="ctr">
            <a:spAutoFit/>
          </a:bodyPr>
          <a:lstStyle/>
          <a:p>
            <a:pPr marL="9560">
              <a:spcBef>
                <a:spcPts val="75"/>
              </a:spcBef>
            </a:pPr>
            <a:r>
              <a:rPr lang="pt-BR" sz="3000" spc="-4" dirty="0"/>
              <a:t>Por que Computação em Nuvem</a:t>
            </a:r>
            <a:r>
              <a:rPr sz="3000" spc="-4" dirty="0"/>
              <a:t>?</a:t>
            </a:r>
          </a:p>
        </p:txBody>
      </p:sp>
      <p:sp>
        <p:nvSpPr>
          <p:cNvPr id="3" name="object 3"/>
          <p:cNvSpPr/>
          <p:nvPr/>
        </p:nvSpPr>
        <p:spPr>
          <a:xfrm>
            <a:off x="1898130" y="803259"/>
            <a:ext cx="3443181" cy="1428325"/>
          </a:xfrm>
          <a:custGeom>
            <a:avLst/>
            <a:gdLst/>
            <a:ahLst/>
            <a:cxnLst/>
            <a:rect l="l" t="t" r="r" b="b"/>
            <a:pathLst>
              <a:path w="4573905" h="1897380">
                <a:moveTo>
                  <a:pt x="4573524" y="1897379"/>
                </a:moveTo>
                <a:lnTo>
                  <a:pt x="4573524" y="0"/>
                </a:lnTo>
                <a:lnTo>
                  <a:pt x="0" y="0"/>
                </a:lnTo>
                <a:lnTo>
                  <a:pt x="0" y="1897380"/>
                </a:lnTo>
                <a:lnTo>
                  <a:pt x="4573524" y="1897379"/>
                </a:lnTo>
                <a:close/>
              </a:path>
            </a:pathLst>
          </a:custGeom>
          <a:solidFill>
            <a:srgbClr val="C0C0C0"/>
          </a:solidFill>
        </p:spPr>
        <p:txBody>
          <a:bodyPr wrap="square" lIns="0" tIns="0" rIns="0" bIns="0" rtlCol="0"/>
          <a:lstStyle/>
          <a:p>
            <a:endParaRPr sz="1355"/>
          </a:p>
        </p:txBody>
      </p:sp>
      <p:sp>
        <p:nvSpPr>
          <p:cNvPr id="4" name="object 4"/>
          <p:cNvSpPr txBox="1"/>
          <p:nvPr/>
        </p:nvSpPr>
        <p:spPr>
          <a:xfrm>
            <a:off x="1966789" y="869366"/>
            <a:ext cx="3278742" cy="1278639"/>
          </a:xfrm>
          <a:prstGeom prst="rect">
            <a:avLst/>
          </a:prstGeom>
        </p:spPr>
        <p:txBody>
          <a:bodyPr vert="horz" wrap="square" lIns="0" tIns="31071" rIns="0" bIns="0" rtlCol="0">
            <a:spAutoFit/>
          </a:bodyPr>
          <a:lstStyle/>
          <a:p>
            <a:pPr marL="70268" indent="-60707">
              <a:spcBef>
                <a:spcPts val="244"/>
              </a:spcBef>
              <a:buClr>
                <a:srgbClr val="FF0000"/>
              </a:buClr>
              <a:buSzPct val="94444"/>
              <a:buFont typeface="Times New Roman"/>
              <a:buChar char="•"/>
              <a:tabLst>
                <a:tab pos="70268" algn="l"/>
              </a:tabLst>
            </a:pPr>
            <a:r>
              <a:rPr sz="1355" spc="-4" dirty="0">
                <a:latin typeface="Arial"/>
                <a:cs typeface="Arial"/>
              </a:rPr>
              <a:t>Cost</a:t>
            </a:r>
            <a:r>
              <a:rPr sz="1355" spc="-8" dirty="0">
                <a:latin typeface="Arial"/>
                <a:cs typeface="Arial"/>
              </a:rPr>
              <a:t> </a:t>
            </a:r>
            <a:r>
              <a:rPr sz="1355" spc="-4" dirty="0">
                <a:latin typeface="Arial"/>
                <a:cs typeface="Arial"/>
              </a:rPr>
              <a:t>Savings</a:t>
            </a:r>
            <a:endParaRPr sz="1355" dirty="0">
              <a:latin typeface="Arial"/>
              <a:cs typeface="Arial"/>
            </a:endParaRPr>
          </a:p>
          <a:p>
            <a:pPr marL="353251" marR="156788" lvl="1" indent="-128108">
              <a:lnSpc>
                <a:spcPts val="1468"/>
              </a:lnSpc>
              <a:spcBef>
                <a:spcPts val="354"/>
              </a:spcBef>
              <a:buClr>
                <a:srgbClr val="4C4C4C"/>
              </a:buClr>
              <a:buFont typeface="Times New Roman"/>
              <a:buChar char="–"/>
              <a:tabLst>
                <a:tab pos="353729" algn="l"/>
              </a:tabLst>
            </a:pPr>
            <a:r>
              <a:rPr sz="1355" spc="-4" dirty="0">
                <a:latin typeface="Arial"/>
                <a:cs typeface="Arial"/>
              </a:rPr>
              <a:t>Pay only for what you use and </a:t>
            </a:r>
            <a:r>
              <a:rPr sz="1355" spc="-8" dirty="0">
                <a:latin typeface="Arial"/>
                <a:cs typeface="Arial"/>
              </a:rPr>
              <a:t>when  </a:t>
            </a:r>
            <a:r>
              <a:rPr sz="1355" spc="-4" dirty="0">
                <a:latin typeface="Arial"/>
                <a:cs typeface="Arial"/>
              </a:rPr>
              <a:t>you use it ($0.40/hour Vs. $700 </a:t>
            </a:r>
            <a:r>
              <a:rPr sz="1355" spc="-8" dirty="0">
                <a:latin typeface="Arial"/>
                <a:cs typeface="Arial"/>
              </a:rPr>
              <a:t>per  </a:t>
            </a:r>
            <a:r>
              <a:rPr sz="1355" spc="-4" dirty="0">
                <a:latin typeface="Arial"/>
                <a:cs typeface="Arial"/>
              </a:rPr>
              <a:t>month+$800 set</a:t>
            </a:r>
            <a:r>
              <a:rPr sz="1355" spc="-11" dirty="0">
                <a:latin typeface="Arial"/>
                <a:cs typeface="Arial"/>
              </a:rPr>
              <a:t> </a:t>
            </a:r>
            <a:r>
              <a:rPr sz="1355" spc="-8" dirty="0">
                <a:latin typeface="Arial"/>
                <a:cs typeface="Arial"/>
              </a:rPr>
              <a:t>up)</a:t>
            </a:r>
            <a:endParaRPr sz="1355" dirty="0">
              <a:latin typeface="Arial"/>
              <a:cs typeface="Arial"/>
            </a:endParaRPr>
          </a:p>
          <a:p>
            <a:pPr marL="353729" marR="3824" lvl="1" indent="-128108">
              <a:lnSpc>
                <a:spcPts val="1430"/>
              </a:lnSpc>
              <a:spcBef>
                <a:spcPts val="362"/>
              </a:spcBef>
              <a:buClr>
                <a:srgbClr val="4C4C4C"/>
              </a:buClr>
              <a:buFont typeface="Times New Roman"/>
              <a:buChar char="–"/>
              <a:tabLst>
                <a:tab pos="353729" algn="l"/>
              </a:tabLst>
            </a:pPr>
            <a:r>
              <a:rPr sz="1355" spc="-4" dirty="0">
                <a:latin typeface="Arial"/>
                <a:cs typeface="Arial"/>
              </a:rPr>
              <a:t>Better per unit rates due to </a:t>
            </a:r>
            <a:r>
              <a:rPr sz="1355" spc="-8" dirty="0">
                <a:latin typeface="Arial"/>
                <a:cs typeface="Arial"/>
              </a:rPr>
              <a:t>economies  </a:t>
            </a:r>
            <a:r>
              <a:rPr sz="1355" dirty="0">
                <a:latin typeface="Arial"/>
                <a:cs typeface="Arial"/>
              </a:rPr>
              <a:t>of</a:t>
            </a:r>
            <a:r>
              <a:rPr sz="1355" spc="-8" dirty="0">
                <a:latin typeface="Arial"/>
                <a:cs typeface="Arial"/>
              </a:rPr>
              <a:t> </a:t>
            </a:r>
            <a:r>
              <a:rPr sz="1355" spc="-4" dirty="0">
                <a:latin typeface="Arial"/>
                <a:cs typeface="Arial"/>
              </a:rPr>
              <a:t>scale</a:t>
            </a:r>
            <a:endParaRPr sz="1355" dirty="0">
              <a:latin typeface="Arial"/>
              <a:cs typeface="Arial"/>
            </a:endParaRPr>
          </a:p>
        </p:txBody>
      </p:sp>
      <p:sp>
        <p:nvSpPr>
          <p:cNvPr id="5" name="object 5"/>
          <p:cNvSpPr/>
          <p:nvPr/>
        </p:nvSpPr>
        <p:spPr>
          <a:xfrm>
            <a:off x="1332169" y="810149"/>
            <a:ext cx="539207" cy="1428325"/>
          </a:xfrm>
          <a:custGeom>
            <a:avLst/>
            <a:gdLst/>
            <a:ahLst/>
            <a:cxnLst/>
            <a:rect l="l" t="t" r="r" b="b"/>
            <a:pathLst>
              <a:path w="716280" h="1897380">
                <a:moveTo>
                  <a:pt x="716280" y="1897379"/>
                </a:moveTo>
                <a:lnTo>
                  <a:pt x="716280" y="0"/>
                </a:lnTo>
                <a:lnTo>
                  <a:pt x="0" y="0"/>
                </a:lnTo>
                <a:lnTo>
                  <a:pt x="0" y="1897379"/>
                </a:lnTo>
                <a:lnTo>
                  <a:pt x="716280" y="1897379"/>
                </a:lnTo>
                <a:close/>
              </a:path>
            </a:pathLst>
          </a:custGeom>
          <a:solidFill>
            <a:srgbClr val="C0C0C0"/>
          </a:solidFill>
        </p:spPr>
        <p:txBody>
          <a:bodyPr wrap="square" lIns="0" tIns="0" rIns="0" bIns="0" rtlCol="0"/>
          <a:lstStyle/>
          <a:p>
            <a:endParaRPr sz="1355"/>
          </a:p>
        </p:txBody>
      </p:sp>
      <p:sp>
        <p:nvSpPr>
          <p:cNvPr id="6" name="object 6"/>
          <p:cNvSpPr txBox="1"/>
          <p:nvPr/>
        </p:nvSpPr>
        <p:spPr>
          <a:xfrm>
            <a:off x="1490419" y="1318583"/>
            <a:ext cx="218008" cy="413010"/>
          </a:xfrm>
          <a:prstGeom prst="rect">
            <a:avLst/>
          </a:prstGeom>
        </p:spPr>
        <p:txBody>
          <a:bodyPr vert="vert270" wrap="square" lIns="0" tIns="0" rIns="0" bIns="0" rtlCol="0">
            <a:spAutoFit/>
          </a:bodyPr>
          <a:lstStyle/>
          <a:p>
            <a:pPr marL="9560">
              <a:lnSpc>
                <a:spcPts val="1739"/>
              </a:lnSpc>
            </a:pPr>
            <a:r>
              <a:rPr sz="1505" dirty="0">
                <a:latin typeface="Arial"/>
                <a:cs typeface="Arial"/>
              </a:rPr>
              <a:t>Cost</a:t>
            </a:r>
            <a:endParaRPr sz="1505">
              <a:latin typeface="Arial"/>
              <a:cs typeface="Arial"/>
            </a:endParaRPr>
          </a:p>
        </p:txBody>
      </p:sp>
      <p:sp>
        <p:nvSpPr>
          <p:cNvPr id="7" name="object 7"/>
          <p:cNvSpPr/>
          <p:nvPr/>
        </p:nvSpPr>
        <p:spPr>
          <a:xfrm>
            <a:off x="1909235" y="2391059"/>
            <a:ext cx="3441747" cy="2011988"/>
          </a:xfrm>
          <a:custGeom>
            <a:avLst/>
            <a:gdLst/>
            <a:ahLst/>
            <a:cxnLst/>
            <a:rect l="l" t="t" r="r" b="b"/>
            <a:pathLst>
              <a:path w="4572000" h="2672715">
                <a:moveTo>
                  <a:pt x="4572000" y="2672333"/>
                </a:moveTo>
                <a:lnTo>
                  <a:pt x="4572000" y="0"/>
                </a:lnTo>
                <a:lnTo>
                  <a:pt x="0" y="0"/>
                </a:lnTo>
                <a:lnTo>
                  <a:pt x="0" y="2672334"/>
                </a:lnTo>
                <a:lnTo>
                  <a:pt x="4572000" y="2672333"/>
                </a:lnTo>
                <a:close/>
              </a:path>
            </a:pathLst>
          </a:custGeom>
          <a:solidFill>
            <a:srgbClr val="657163"/>
          </a:solidFill>
        </p:spPr>
        <p:txBody>
          <a:bodyPr wrap="square" lIns="0" tIns="0" rIns="0" bIns="0" rtlCol="0"/>
          <a:lstStyle/>
          <a:p>
            <a:endParaRPr sz="1355"/>
          </a:p>
        </p:txBody>
      </p:sp>
      <p:sp>
        <p:nvSpPr>
          <p:cNvPr id="8" name="object 8"/>
          <p:cNvSpPr txBox="1"/>
          <p:nvPr/>
        </p:nvSpPr>
        <p:spPr>
          <a:xfrm>
            <a:off x="1969084" y="2533566"/>
            <a:ext cx="3207995" cy="1665167"/>
          </a:xfrm>
          <a:prstGeom prst="rect">
            <a:avLst/>
          </a:prstGeom>
        </p:spPr>
        <p:txBody>
          <a:bodyPr vert="horz" wrap="square" lIns="0" tIns="51149" rIns="0" bIns="0" rtlCol="0">
            <a:spAutoFit/>
          </a:bodyPr>
          <a:lstStyle/>
          <a:p>
            <a:pPr marL="98948" indent="-89867">
              <a:spcBef>
                <a:spcPts val="403"/>
              </a:spcBef>
              <a:buClr>
                <a:srgbClr val="FF0000"/>
              </a:buClr>
              <a:buFont typeface="Times New Roman"/>
              <a:buChar char="•"/>
              <a:tabLst>
                <a:tab pos="99427" algn="l"/>
              </a:tabLst>
            </a:pPr>
            <a:r>
              <a:rPr sz="1355" spc="-4" dirty="0">
                <a:solidFill>
                  <a:srgbClr val="FFFFFF"/>
                </a:solidFill>
                <a:latin typeface="Arial"/>
                <a:cs typeface="Arial"/>
              </a:rPr>
              <a:t>Quick, Self-Service</a:t>
            </a:r>
            <a:r>
              <a:rPr sz="1355" spc="-8" dirty="0">
                <a:solidFill>
                  <a:srgbClr val="FFFFFF"/>
                </a:solidFill>
                <a:latin typeface="Arial"/>
                <a:cs typeface="Arial"/>
              </a:rPr>
              <a:t> Provisioning</a:t>
            </a:r>
            <a:endParaRPr sz="1355">
              <a:latin typeface="Arial"/>
              <a:cs typeface="Arial"/>
            </a:endParaRPr>
          </a:p>
          <a:p>
            <a:pPr marL="349905" marR="3824" lvl="1" indent="-124761">
              <a:spcBef>
                <a:spcPts val="331"/>
              </a:spcBef>
              <a:buClr>
                <a:srgbClr val="4C4C4C"/>
              </a:buClr>
              <a:buFont typeface="Times New Roman"/>
              <a:buChar char="–"/>
              <a:tabLst>
                <a:tab pos="350383" algn="l"/>
              </a:tabLst>
            </a:pPr>
            <a:r>
              <a:rPr sz="1355" spc="-4" dirty="0">
                <a:solidFill>
                  <a:srgbClr val="FFFFFF"/>
                </a:solidFill>
                <a:latin typeface="Arial"/>
                <a:cs typeface="Arial"/>
              </a:rPr>
              <a:t>Developers no longer waiting on IT to  </a:t>
            </a:r>
            <a:r>
              <a:rPr sz="1355" spc="-8" dirty="0">
                <a:solidFill>
                  <a:srgbClr val="FFFFFF"/>
                </a:solidFill>
                <a:latin typeface="Arial"/>
                <a:cs typeface="Arial"/>
              </a:rPr>
              <a:t>respond</a:t>
            </a:r>
            <a:endParaRPr sz="1355">
              <a:latin typeface="Arial"/>
              <a:cs typeface="Arial"/>
            </a:endParaRPr>
          </a:p>
          <a:p>
            <a:pPr marL="349905" marR="250478" lvl="1" indent="-124761">
              <a:spcBef>
                <a:spcPts val="335"/>
              </a:spcBef>
              <a:buClr>
                <a:srgbClr val="4C4C4C"/>
              </a:buClr>
              <a:buFont typeface="Times New Roman"/>
              <a:buChar char="–"/>
              <a:tabLst>
                <a:tab pos="350383" algn="l"/>
              </a:tabLst>
            </a:pPr>
            <a:r>
              <a:rPr sz="1355" spc="-4" dirty="0">
                <a:solidFill>
                  <a:srgbClr val="FFFFFF"/>
                </a:solidFill>
                <a:latin typeface="Arial"/>
                <a:cs typeface="Arial"/>
              </a:rPr>
              <a:t>Eases and Speeds Up Application  Development</a:t>
            </a:r>
            <a:endParaRPr sz="1355">
              <a:latin typeface="Arial"/>
              <a:cs typeface="Arial"/>
            </a:endParaRPr>
          </a:p>
          <a:p>
            <a:pPr marL="98948" indent="-89867">
              <a:spcBef>
                <a:spcPts val="332"/>
              </a:spcBef>
              <a:buClr>
                <a:srgbClr val="FF0000"/>
              </a:buClr>
              <a:buFont typeface="Times New Roman"/>
              <a:buChar char="•"/>
              <a:tabLst>
                <a:tab pos="99427" algn="l"/>
              </a:tabLst>
            </a:pPr>
            <a:r>
              <a:rPr sz="1355" spc="-4" dirty="0">
                <a:solidFill>
                  <a:srgbClr val="FFFFFF"/>
                </a:solidFill>
                <a:latin typeface="Arial"/>
                <a:cs typeface="Arial"/>
              </a:rPr>
              <a:t>Elastic</a:t>
            </a:r>
            <a:endParaRPr sz="1355">
              <a:latin typeface="Arial"/>
              <a:cs typeface="Arial"/>
            </a:endParaRPr>
          </a:p>
          <a:p>
            <a:pPr marL="349905" lvl="1" indent="-124761">
              <a:spcBef>
                <a:spcPts val="332"/>
              </a:spcBef>
              <a:buClr>
                <a:srgbClr val="4C4C4C"/>
              </a:buClr>
              <a:buFont typeface="Times New Roman"/>
              <a:buChar char="–"/>
              <a:tabLst>
                <a:tab pos="350383" algn="l"/>
              </a:tabLst>
            </a:pPr>
            <a:r>
              <a:rPr sz="1355" spc="-4" dirty="0">
                <a:solidFill>
                  <a:srgbClr val="FFFFFF"/>
                </a:solidFill>
                <a:latin typeface="Arial"/>
                <a:cs typeface="Arial"/>
              </a:rPr>
              <a:t>Scale up and down rapidly</a:t>
            </a:r>
            <a:endParaRPr sz="1355">
              <a:latin typeface="Arial"/>
              <a:cs typeface="Arial"/>
            </a:endParaRPr>
          </a:p>
        </p:txBody>
      </p:sp>
      <p:sp>
        <p:nvSpPr>
          <p:cNvPr id="9" name="object 9"/>
          <p:cNvSpPr/>
          <p:nvPr/>
        </p:nvSpPr>
        <p:spPr>
          <a:xfrm>
            <a:off x="1332169" y="2391059"/>
            <a:ext cx="539207" cy="2011988"/>
          </a:xfrm>
          <a:custGeom>
            <a:avLst/>
            <a:gdLst/>
            <a:ahLst/>
            <a:cxnLst/>
            <a:rect l="l" t="t" r="r" b="b"/>
            <a:pathLst>
              <a:path w="716280" h="2672715">
                <a:moveTo>
                  <a:pt x="716280" y="2672333"/>
                </a:moveTo>
                <a:lnTo>
                  <a:pt x="716280" y="0"/>
                </a:lnTo>
                <a:lnTo>
                  <a:pt x="0" y="0"/>
                </a:lnTo>
                <a:lnTo>
                  <a:pt x="0" y="2672333"/>
                </a:lnTo>
                <a:lnTo>
                  <a:pt x="716280" y="2672333"/>
                </a:lnTo>
                <a:close/>
              </a:path>
            </a:pathLst>
          </a:custGeom>
          <a:solidFill>
            <a:srgbClr val="657163"/>
          </a:solidFill>
        </p:spPr>
        <p:txBody>
          <a:bodyPr wrap="square" lIns="0" tIns="0" rIns="0" bIns="0" rtlCol="0"/>
          <a:lstStyle/>
          <a:p>
            <a:endParaRPr sz="1355"/>
          </a:p>
        </p:txBody>
      </p:sp>
      <p:sp>
        <p:nvSpPr>
          <p:cNvPr id="10" name="object 10"/>
          <p:cNvSpPr txBox="1"/>
          <p:nvPr/>
        </p:nvSpPr>
        <p:spPr>
          <a:xfrm>
            <a:off x="1490419" y="2621776"/>
            <a:ext cx="218008" cy="1552610"/>
          </a:xfrm>
          <a:prstGeom prst="rect">
            <a:avLst/>
          </a:prstGeom>
        </p:spPr>
        <p:txBody>
          <a:bodyPr vert="vert270" wrap="square" lIns="0" tIns="0" rIns="0" bIns="0" rtlCol="0">
            <a:spAutoFit/>
          </a:bodyPr>
          <a:lstStyle/>
          <a:p>
            <a:pPr marL="9560">
              <a:lnSpc>
                <a:spcPts val="1739"/>
              </a:lnSpc>
            </a:pPr>
            <a:r>
              <a:rPr sz="1505" spc="-4" dirty="0">
                <a:solidFill>
                  <a:srgbClr val="FFFFFF"/>
                </a:solidFill>
                <a:latin typeface="Arial"/>
                <a:cs typeface="Arial"/>
              </a:rPr>
              <a:t>Flexibility &amp;</a:t>
            </a:r>
            <a:r>
              <a:rPr sz="1505" spc="-11" dirty="0">
                <a:solidFill>
                  <a:srgbClr val="FFFFFF"/>
                </a:solidFill>
                <a:latin typeface="Arial"/>
                <a:cs typeface="Arial"/>
              </a:rPr>
              <a:t> </a:t>
            </a:r>
            <a:r>
              <a:rPr sz="1505" spc="-4" dirty="0">
                <a:solidFill>
                  <a:srgbClr val="FFFFFF"/>
                </a:solidFill>
                <a:latin typeface="Arial"/>
                <a:cs typeface="Arial"/>
              </a:rPr>
              <a:t>Agility</a:t>
            </a:r>
            <a:endParaRPr sz="1505">
              <a:latin typeface="Arial"/>
              <a:cs typeface="Arial"/>
            </a:endParaRPr>
          </a:p>
        </p:txBody>
      </p:sp>
      <p:grpSp>
        <p:nvGrpSpPr>
          <p:cNvPr id="11" name="object 11"/>
          <p:cNvGrpSpPr/>
          <p:nvPr/>
        </p:nvGrpSpPr>
        <p:grpSpPr>
          <a:xfrm>
            <a:off x="6990975" y="1871355"/>
            <a:ext cx="201725" cy="847530"/>
            <a:chOff x="7772654" y="2485898"/>
            <a:chExt cx="267970" cy="1125855"/>
          </a:xfrm>
        </p:grpSpPr>
        <p:sp>
          <p:nvSpPr>
            <p:cNvPr id="12" name="object 12"/>
            <p:cNvSpPr/>
            <p:nvPr/>
          </p:nvSpPr>
          <p:spPr>
            <a:xfrm>
              <a:off x="7777226" y="2490470"/>
              <a:ext cx="163830" cy="1070610"/>
            </a:xfrm>
            <a:custGeom>
              <a:avLst/>
              <a:gdLst/>
              <a:ahLst/>
              <a:cxnLst/>
              <a:rect l="l" t="t" r="r" b="b"/>
              <a:pathLst>
                <a:path w="163829" h="1070610">
                  <a:moveTo>
                    <a:pt x="0" y="0"/>
                  </a:moveTo>
                  <a:lnTo>
                    <a:pt x="0" y="1070609"/>
                  </a:lnTo>
                  <a:lnTo>
                    <a:pt x="163829" y="1070609"/>
                  </a:lnTo>
                </a:path>
              </a:pathLst>
            </a:custGeom>
            <a:ln w="9143">
              <a:solidFill>
                <a:srgbClr val="7F7F7F"/>
              </a:solidFill>
            </a:ln>
          </p:spPr>
          <p:txBody>
            <a:bodyPr wrap="square" lIns="0" tIns="0" rIns="0" bIns="0" rtlCol="0"/>
            <a:lstStyle/>
            <a:p>
              <a:endParaRPr sz="1355"/>
            </a:p>
          </p:txBody>
        </p:sp>
        <p:sp>
          <p:nvSpPr>
            <p:cNvPr id="13" name="object 13"/>
            <p:cNvSpPr/>
            <p:nvPr/>
          </p:nvSpPr>
          <p:spPr>
            <a:xfrm>
              <a:off x="7939532" y="3511550"/>
              <a:ext cx="100965" cy="100330"/>
            </a:xfrm>
            <a:custGeom>
              <a:avLst/>
              <a:gdLst/>
              <a:ahLst/>
              <a:cxnLst/>
              <a:rect l="l" t="t" r="r" b="b"/>
              <a:pathLst>
                <a:path w="100965" h="100329">
                  <a:moveTo>
                    <a:pt x="100584" y="49529"/>
                  </a:moveTo>
                  <a:lnTo>
                    <a:pt x="0" y="0"/>
                  </a:lnTo>
                  <a:lnTo>
                    <a:pt x="0" y="99822"/>
                  </a:lnTo>
                  <a:lnTo>
                    <a:pt x="100584" y="49529"/>
                  </a:lnTo>
                  <a:close/>
                </a:path>
              </a:pathLst>
            </a:custGeom>
            <a:solidFill>
              <a:srgbClr val="7F7F7F"/>
            </a:solidFill>
          </p:spPr>
          <p:txBody>
            <a:bodyPr wrap="square" lIns="0" tIns="0" rIns="0" bIns="0" rtlCol="0"/>
            <a:lstStyle/>
            <a:p>
              <a:endParaRPr sz="1355"/>
            </a:p>
          </p:txBody>
        </p:sp>
      </p:grpSp>
      <p:sp>
        <p:nvSpPr>
          <p:cNvPr id="14" name="object 14"/>
          <p:cNvSpPr txBox="1"/>
          <p:nvPr/>
        </p:nvSpPr>
        <p:spPr>
          <a:xfrm>
            <a:off x="6641829" y="1476892"/>
            <a:ext cx="813113" cy="398272"/>
          </a:xfrm>
          <a:prstGeom prst="rect">
            <a:avLst/>
          </a:prstGeom>
        </p:spPr>
        <p:txBody>
          <a:bodyPr vert="horz" wrap="square" lIns="0" tIns="22945" rIns="0" bIns="0" rtlCol="0">
            <a:spAutoFit/>
          </a:bodyPr>
          <a:lstStyle/>
          <a:p>
            <a:pPr marL="9560" marR="3824">
              <a:lnSpc>
                <a:spcPct val="90200"/>
              </a:lnSpc>
              <a:spcBef>
                <a:spcPts val="181"/>
              </a:spcBef>
            </a:pPr>
            <a:r>
              <a:rPr sz="903" spc="-4" dirty="0">
                <a:latin typeface="Arial"/>
                <a:cs typeface="Arial"/>
              </a:rPr>
              <a:t>Flexibility to  scale</a:t>
            </a:r>
            <a:r>
              <a:rPr sz="903" spc="-41" dirty="0">
                <a:latin typeface="Arial"/>
                <a:cs typeface="Arial"/>
              </a:rPr>
              <a:t> </a:t>
            </a:r>
            <a:r>
              <a:rPr sz="903" spc="-8" dirty="0">
                <a:latin typeface="Arial"/>
                <a:cs typeface="Arial"/>
              </a:rPr>
              <a:t>according  </a:t>
            </a:r>
            <a:r>
              <a:rPr sz="903" spc="-4" dirty="0">
                <a:latin typeface="Arial"/>
                <a:cs typeface="Arial"/>
              </a:rPr>
              <a:t>to</a:t>
            </a:r>
            <a:r>
              <a:rPr sz="903" spc="-8" dirty="0">
                <a:latin typeface="Arial"/>
                <a:cs typeface="Arial"/>
              </a:rPr>
              <a:t> demand</a:t>
            </a:r>
            <a:endParaRPr sz="903">
              <a:latin typeface="Arial"/>
              <a:cs typeface="Arial"/>
            </a:endParaRPr>
          </a:p>
        </p:txBody>
      </p:sp>
      <p:grpSp>
        <p:nvGrpSpPr>
          <p:cNvPr id="15" name="object 15"/>
          <p:cNvGrpSpPr/>
          <p:nvPr/>
        </p:nvGrpSpPr>
        <p:grpSpPr>
          <a:xfrm>
            <a:off x="5624601" y="2196599"/>
            <a:ext cx="2098032" cy="1979961"/>
            <a:chOff x="5957570" y="2917951"/>
            <a:chExt cx="2787015" cy="2630170"/>
          </a:xfrm>
        </p:grpSpPr>
        <p:sp>
          <p:nvSpPr>
            <p:cNvPr id="16" name="object 16"/>
            <p:cNvSpPr/>
            <p:nvPr/>
          </p:nvSpPr>
          <p:spPr>
            <a:xfrm>
              <a:off x="6007100" y="3016249"/>
              <a:ext cx="0" cy="977900"/>
            </a:xfrm>
            <a:custGeom>
              <a:avLst/>
              <a:gdLst/>
              <a:ahLst/>
              <a:cxnLst/>
              <a:rect l="l" t="t" r="r" b="b"/>
              <a:pathLst>
                <a:path h="977900">
                  <a:moveTo>
                    <a:pt x="0" y="0"/>
                  </a:moveTo>
                  <a:lnTo>
                    <a:pt x="0" y="977646"/>
                  </a:lnTo>
                </a:path>
              </a:pathLst>
            </a:custGeom>
            <a:ln w="9144">
              <a:solidFill>
                <a:srgbClr val="7F7F7F"/>
              </a:solidFill>
            </a:ln>
          </p:spPr>
          <p:txBody>
            <a:bodyPr wrap="square" lIns="0" tIns="0" rIns="0" bIns="0" rtlCol="0"/>
            <a:lstStyle/>
            <a:p>
              <a:endParaRPr sz="1355"/>
            </a:p>
          </p:txBody>
        </p:sp>
        <p:sp>
          <p:nvSpPr>
            <p:cNvPr id="17" name="object 17"/>
            <p:cNvSpPr/>
            <p:nvPr/>
          </p:nvSpPr>
          <p:spPr>
            <a:xfrm>
              <a:off x="5957570" y="2917951"/>
              <a:ext cx="100330" cy="100965"/>
            </a:xfrm>
            <a:custGeom>
              <a:avLst/>
              <a:gdLst/>
              <a:ahLst/>
              <a:cxnLst/>
              <a:rect l="l" t="t" r="r" b="b"/>
              <a:pathLst>
                <a:path w="100329" h="100964">
                  <a:moveTo>
                    <a:pt x="99822" y="100584"/>
                  </a:moveTo>
                  <a:lnTo>
                    <a:pt x="49529" y="0"/>
                  </a:lnTo>
                  <a:lnTo>
                    <a:pt x="0" y="100584"/>
                  </a:lnTo>
                  <a:lnTo>
                    <a:pt x="99822" y="100584"/>
                  </a:lnTo>
                  <a:close/>
                </a:path>
              </a:pathLst>
            </a:custGeom>
            <a:solidFill>
              <a:srgbClr val="7F7F7F"/>
            </a:solidFill>
          </p:spPr>
          <p:txBody>
            <a:bodyPr wrap="square" lIns="0" tIns="0" rIns="0" bIns="0" rtlCol="0"/>
            <a:lstStyle/>
            <a:p>
              <a:endParaRPr sz="1355"/>
            </a:p>
          </p:txBody>
        </p:sp>
        <p:sp>
          <p:nvSpPr>
            <p:cNvPr id="18" name="object 18"/>
            <p:cNvSpPr/>
            <p:nvPr/>
          </p:nvSpPr>
          <p:spPr>
            <a:xfrm>
              <a:off x="6002528" y="3991609"/>
              <a:ext cx="2643505" cy="1508125"/>
            </a:xfrm>
            <a:custGeom>
              <a:avLst/>
              <a:gdLst/>
              <a:ahLst/>
              <a:cxnLst/>
              <a:rect l="l" t="t" r="r" b="b"/>
              <a:pathLst>
                <a:path w="2643504" h="1508125">
                  <a:moveTo>
                    <a:pt x="7619" y="4572"/>
                  </a:moveTo>
                  <a:lnTo>
                    <a:pt x="2109977" y="4572"/>
                  </a:lnTo>
                </a:path>
                <a:path w="2643504" h="1508125">
                  <a:moveTo>
                    <a:pt x="7619" y="0"/>
                  </a:moveTo>
                  <a:lnTo>
                    <a:pt x="2109977" y="0"/>
                  </a:lnTo>
                </a:path>
                <a:path w="2643504" h="1508125">
                  <a:moveTo>
                    <a:pt x="0" y="1503426"/>
                  </a:moveTo>
                  <a:lnTo>
                    <a:pt x="2109977" y="1503426"/>
                  </a:lnTo>
                </a:path>
                <a:path w="2643504" h="1508125">
                  <a:moveTo>
                    <a:pt x="0" y="1507998"/>
                  </a:moveTo>
                  <a:lnTo>
                    <a:pt x="2109977" y="1507998"/>
                  </a:lnTo>
                </a:path>
                <a:path w="2643504" h="1508125">
                  <a:moveTo>
                    <a:pt x="2416301" y="1503426"/>
                  </a:moveTo>
                  <a:lnTo>
                    <a:pt x="2643377" y="1503426"/>
                  </a:lnTo>
                </a:path>
                <a:path w="2643504" h="1508125">
                  <a:moveTo>
                    <a:pt x="2416301" y="1507998"/>
                  </a:moveTo>
                  <a:lnTo>
                    <a:pt x="2643377" y="1507998"/>
                  </a:lnTo>
                </a:path>
              </a:pathLst>
            </a:custGeom>
            <a:ln w="4572">
              <a:solidFill>
                <a:srgbClr val="7F7F7F"/>
              </a:solidFill>
            </a:ln>
          </p:spPr>
          <p:txBody>
            <a:bodyPr wrap="square" lIns="0" tIns="0" rIns="0" bIns="0" rtlCol="0"/>
            <a:lstStyle/>
            <a:p>
              <a:endParaRPr sz="1355"/>
            </a:p>
          </p:txBody>
        </p:sp>
        <p:sp>
          <p:nvSpPr>
            <p:cNvPr id="19" name="object 19"/>
            <p:cNvSpPr/>
            <p:nvPr/>
          </p:nvSpPr>
          <p:spPr>
            <a:xfrm>
              <a:off x="8644382" y="5447791"/>
              <a:ext cx="100330" cy="100330"/>
            </a:xfrm>
            <a:custGeom>
              <a:avLst/>
              <a:gdLst/>
              <a:ahLst/>
              <a:cxnLst/>
              <a:rect l="l" t="t" r="r" b="b"/>
              <a:pathLst>
                <a:path w="100329" h="100329">
                  <a:moveTo>
                    <a:pt x="99822" y="50292"/>
                  </a:moveTo>
                  <a:lnTo>
                    <a:pt x="0" y="0"/>
                  </a:lnTo>
                  <a:lnTo>
                    <a:pt x="0" y="99822"/>
                  </a:lnTo>
                  <a:lnTo>
                    <a:pt x="99822" y="50292"/>
                  </a:lnTo>
                  <a:close/>
                </a:path>
              </a:pathLst>
            </a:custGeom>
            <a:solidFill>
              <a:srgbClr val="7F7F7F"/>
            </a:solidFill>
          </p:spPr>
          <p:txBody>
            <a:bodyPr wrap="square" lIns="0" tIns="0" rIns="0" bIns="0" rtlCol="0"/>
            <a:lstStyle/>
            <a:p>
              <a:endParaRPr sz="1355"/>
            </a:p>
          </p:txBody>
        </p:sp>
        <p:sp>
          <p:nvSpPr>
            <p:cNvPr id="20" name="object 20"/>
            <p:cNvSpPr/>
            <p:nvPr/>
          </p:nvSpPr>
          <p:spPr>
            <a:xfrm>
              <a:off x="8418830" y="3991609"/>
              <a:ext cx="146050" cy="5080"/>
            </a:xfrm>
            <a:custGeom>
              <a:avLst/>
              <a:gdLst/>
              <a:ahLst/>
              <a:cxnLst/>
              <a:rect l="l" t="t" r="r" b="b"/>
              <a:pathLst>
                <a:path w="146050" h="5079">
                  <a:moveTo>
                    <a:pt x="0" y="4572"/>
                  </a:moveTo>
                  <a:lnTo>
                    <a:pt x="145542" y="4572"/>
                  </a:lnTo>
                </a:path>
                <a:path w="146050" h="5079">
                  <a:moveTo>
                    <a:pt x="0" y="0"/>
                  </a:moveTo>
                  <a:lnTo>
                    <a:pt x="145542" y="0"/>
                  </a:lnTo>
                </a:path>
              </a:pathLst>
            </a:custGeom>
            <a:ln w="4572">
              <a:solidFill>
                <a:srgbClr val="7F7F7F"/>
              </a:solidFill>
            </a:ln>
          </p:spPr>
          <p:txBody>
            <a:bodyPr wrap="square" lIns="0" tIns="0" rIns="0" bIns="0" rtlCol="0"/>
            <a:lstStyle/>
            <a:p>
              <a:endParaRPr sz="1355"/>
            </a:p>
          </p:txBody>
        </p:sp>
      </p:grpSp>
      <p:sp>
        <p:nvSpPr>
          <p:cNvPr id="21" name="object 21"/>
          <p:cNvSpPr txBox="1"/>
          <p:nvPr/>
        </p:nvSpPr>
        <p:spPr>
          <a:xfrm>
            <a:off x="5471603" y="1977712"/>
            <a:ext cx="132152" cy="542075"/>
          </a:xfrm>
          <a:prstGeom prst="rect">
            <a:avLst/>
          </a:prstGeom>
        </p:spPr>
        <p:txBody>
          <a:bodyPr vert="vert270" wrap="square" lIns="0" tIns="0" rIns="0" bIns="0" rtlCol="0">
            <a:spAutoFit/>
          </a:bodyPr>
          <a:lstStyle/>
          <a:p>
            <a:pPr marL="9560">
              <a:lnSpc>
                <a:spcPts val="1073"/>
              </a:lnSpc>
            </a:pPr>
            <a:r>
              <a:rPr sz="903" b="1" spc="-4" dirty="0">
                <a:latin typeface="Arial"/>
                <a:cs typeface="Arial"/>
              </a:rPr>
              <a:t>Machines</a:t>
            </a:r>
            <a:endParaRPr sz="903">
              <a:latin typeface="Arial"/>
              <a:cs typeface="Arial"/>
            </a:endParaRPr>
          </a:p>
        </p:txBody>
      </p:sp>
      <p:sp>
        <p:nvSpPr>
          <p:cNvPr id="22" name="object 22"/>
          <p:cNvSpPr txBox="1"/>
          <p:nvPr/>
        </p:nvSpPr>
        <p:spPr>
          <a:xfrm>
            <a:off x="7541845" y="4183826"/>
            <a:ext cx="287291" cy="148602"/>
          </a:xfrm>
          <a:prstGeom prst="rect">
            <a:avLst/>
          </a:prstGeom>
        </p:spPr>
        <p:txBody>
          <a:bodyPr vert="horz" wrap="square" lIns="0" tIns="9560" rIns="0" bIns="0" rtlCol="0">
            <a:spAutoFit/>
          </a:bodyPr>
          <a:lstStyle/>
          <a:p>
            <a:pPr marL="9560">
              <a:spcBef>
                <a:spcPts val="75"/>
              </a:spcBef>
            </a:pPr>
            <a:r>
              <a:rPr sz="903" b="1" dirty="0">
                <a:latin typeface="Arial"/>
                <a:cs typeface="Arial"/>
              </a:rPr>
              <a:t>Time</a:t>
            </a:r>
            <a:endParaRPr sz="903">
              <a:latin typeface="Arial"/>
              <a:cs typeface="Arial"/>
            </a:endParaRPr>
          </a:p>
        </p:txBody>
      </p:sp>
      <p:sp>
        <p:nvSpPr>
          <p:cNvPr id="23" name="object 23"/>
          <p:cNvSpPr txBox="1"/>
          <p:nvPr/>
        </p:nvSpPr>
        <p:spPr>
          <a:xfrm>
            <a:off x="5545058" y="2938487"/>
            <a:ext cx="102296" cy="148602"/>
          </a:xfrm>
          <a:prstGeom prst="rect">
            <a:avLst/>
          </a:prstGeom>
        </p:spPr>
        <p:txBody>
          <a:bodyPr vert="horz" wrap="square" lIns="0" tIns="9560" rIns="0" bIns="0" rtlCol="0">
            <a:spAutoFit/>
          </a:bodyPr>
          <a:lstStyle/>
          <a:p>
            <a:pPr marL="9560">
              <a:spcBef>
                <a:spcPts val="75"/>
              </a:spcBef>
            </a:pPr>
            <a:r>
              <a:rPr sz="903" b="1" spc="-4" dirty="0">
                <a:latin typeface="Arial"/>
                <a:cs typeface="Arial"/>
              </a:rPr>
              <a:t>N</a:t>
            </a:r>
            <a:endParaRPr sz="903">
              <a:latin typeface="Arial"/>
              <a:cs typeface="Arial"/>
            </a:endParaRPr>
          </a:p>
        </p:txBody>
      </p:sp>
      <p:grpSp>
        <p:nvGrpSpPr>
          <p:cNvPr id="24" name="object 24"/>
          <p:cNvGrpSpPr/>
          <p:nvPr/>
        </p:nvGrpSpPr>
        <p:grpSpPr>
          <a:xfrm>
            <a:off x="5653713" y="3002972"/>
            <a:ext cx="1799747" cy="1139123"/>
            <a:chOff x="5996241" y="3989133"/>
            <a:chExt cx="2390775" cy="1513205"/>
          </a:xfrm>
        </p:grpSpPr>
        <p:sp>
          <p:nvSpPr>
            <p:cNvPr id="25" name="object 25"/>
            <p:cNvSpPr/>
            <p:nvPr/>
          </p:nvSpPr>
          <p:spPr>
            <a:xfrm>
              <a:off x="6001003" y="3993896"/>
              <a:ext cx="2112010" cy="1503680"/>
            </a:xfrm>
            <a:custGeom>
              <a:avLst/>
              <a:gdLst/>
              <a:ahLst/>
              <a:cxnLst/>
              <a:rect l="l" t="t" r="r" b="b"/>
              <a:pathLst>
                <a:path w="2112009" h="1503679">
                  <a:moveTo>
                    <a:pt x="0" y="1503426"/>
                  </a:moveTo>
                  <a:lnTo>
                    <a:pt x="2111502" y="1503426"/>
                  </a:lnTo>
                  <a:lnTo>
                    <a:pt x="2111502" y="0"/>
                  </a:lnTo>
                  <a:lnTo>
                    <a:pt x="0" y="0"/>
                  </a:lnTo>
                  <a:lnTo>
                    <a:pt x="0" y="1503426"/>
                  </a:lnTo>
                  <a:close/>
                </a:path>
              </a:pathLst>
            </a:custGeom>
            <a:solidFill>
              <a:srgbClr val="C0C0C0"/>
            </a:solidFill>
          </p:spPr>
          <p:txBody>
            <a:bodyPr wrap="square" lIns="0" tIns="0" rIns="0" bIns="0" rtlCol="0"/>
            <a:lstStyle/>
            <a:p>
              <a:endParaRPr sz="1355"/>
            </a:p>
          </p:txBody>
        </p:sp>
        <p:sp>
          <p:nvSpPr>
            <p:cNvPr id="26" name="object 26"/>
            <p:cNvSpPr/>
            <p:nvPr/>
          </p:nvSpPr>
          <p:spPr>
            <a:xfrm>
              <a:off x="6001003" y="3993896"/>
              <a:ext cx="2381250" cy="1503680"/>
            </a:xfrm>
            <a:custGeom>
              <a:avLst/>
              <a:gdLst/>
              <a:ahLst/>
              <a:cxnLst/>
              <a:rect l="l" t="t" r="r" b="b"/>
              <a:pathLst>
                <a:path w="2381250" h="1503679">
                  <a:moveTo>
                    <a:pt x="2381250" y="1503426"/>
                  </a:moveTo>
                  <a:lnTo>
                    <a:pt x="2381250" y="0"/>
                  </a:lnTo>
                  <a:lnTo>
                    <a:pt x="0" y="0"/>
                  </a:lnTo>
                  <a:lnTo>
                    <a:pt x="0" y="1503426"/>
                  </a:lnTo>
                  <a:lnTo>
                    <a:pt x="2381250" y="1503426"/>
                  </a:lnTo>
                  <a:close/>
                </a:path>
              </a:pathLst>
            </a:custGeom>
            <a:ln w="9144">
              <a:solidFill>
                <a:srgbClr val="7F7F7F"/>
              </a:solidFill>
            </a:ln>
          </p:spPr>
          <p:txBody>
            <a:bodyPr wrap="square" lIns="0" tIns="0" rIns="0" bIns="0" rtlCol="0"/>
            <a:lstStyle/>
            <a:p>
              <a:endParaRPr sz="1355"/>
            </a:p>
          </p:txBody>
        </p:sp>
      </p:grpSp>
      <p:sp>
        <p:nvSpPr>
          <p:cNvPr id="27" name="object 27"/>
          <p:cNvSpPr txBox="1"/>
          <p:nvPr/>
        </p:nvSpPr>
        <p:spPr>
          <a:xfrm>
            <a:off x="5675271" y="3025679"/>
            <a:ext cx="749536" cy="125519"/>
          </a:xfrm>
          <a:prstGeom prst="rect">
            <a:avLst/>
          </a:prstGeom>
        </p:spPr>
        <p:txBody>
          <a:bodyPr vert="horz" wrap="square" lIns="0" tIns="9560" rIns="0" bIns="0" rtlCol="0">
            <a:spAutoFit/>
          </a:bodyPr>
          <a:lstStyle/>
          <a:p>
            <a:pPr marL="9560">
              <a:spcBef>
                <a:spcPts val="75"/>
              </a:spcBef>
            </a:pPr>
            <a:r>
              <a:rPr sz="753" spc="-4" dirty="0">
                <a:latin typeface="Arial"/>
                <a:cs typeface="Arial"/>
              </a:rPr>
              <a:t>Traditional</a:t>
            </a:r>
            <a:r>
              <a:rPr sz="753" spc="-38" dirty="0">
                <a:latin typeface="Arial"/>
                <a:cs typeface="Arial"/>
              </a:rPr>
              <a:t> </a:t>
            </a:r>
            <a:r>
              <a:rPr sz="753" spc="-4" dirty="0">
                <a:latin typeface="Arial"/>
                <a:cs typeface="Arial"/>
              </a:rPr>
              <a:t>Model</a:t>
            </a:r>
            <a:endParaRPr sz="753">
              <a:latin typeface="Arial"/>
              <a:cs typeface="Arial"/>
            </a:endParaRPr>
          </a:p>
        </p:txBody>
      </p:sp>
      <p:sp>
        <p:nvSpPr>
          <p:cNvPr id="28" name="object 28"/>
          <p:cNvSpPr/>
          <p:nvPr/>
        </p:nvSpPr>
        <p:spPr>
          <a:xfrm>
            <a:off x="5659592" y="2569456"/>
            <a:ext cx="1817912" cy="1576511"/>
          </a:xfrm>
          <a:custGeom>
            <a:avLst/>
            <a:gdLst/>
            <a:ahLst/>
            <a:cxnLst/>
            <a:rect l="l" t="t" r="r" b="b"/>
            <a:pathLst>
              <a:path w="2414904" h="2094229">
                <a:moveTo>
                  <a:pt x="1806702" y="1504950"/>
                </a:moveTo>
                <a:lnTo>
                  <a:pt x="1506474" y="1504950"/>
                </a:lnTo>
                <a:lnTo>
                  <a:pt x="1506474" y="1367028"/>
                </a:lnTo>
                <a:lnTo>
                  <a:pt x="1207770" y="1367028"/>
                </a:lnTo>
                <a:lnTo>
                  <a:pt x="1207770" y="1217676"/>
                </a:lnTo>
                <a:lnTo>
                  <a:pt x="906018" y="1217676"/>
                </a:lnTo>
                <a:lnTo>
                  <a:pt x="906018" y="968502"/>
                </a:lnTo>
                <a:lnTo>
                  <a:pt x="599694" y="968502"/>
                </a:lnTo>
                <a:lnTo>
                  <a:pt x="599694" y="1236726"/>
                </a:lnTo>
                <a:lnTo>
                  <a:pt x="300228" y="1236726"/>
                </a:lnTo>
                <a:lnTo>
                  <a:pt x="300228" y="1493520"/>
                </a:lnTo>
                <a:lnTo>
                  <a:pt x="0" y="1493520"/>
                </a:lnTo>
                <a:lnTo>
                  <a:pt x="0" y="2093976"/>
                </a:lnTo>
                <a:lnTo>
                  <a:pt x="1806702" y="2093976"/>
                </a:lnTo>
                <a:lnTo>
                  <a:pt x="1806702" y="1504950"/>
                </a:lnTo>
                <a:close/>
              </a:path>
              <a:path w="2414904" h="2094229">
                <a:moveTo>
                  <a:pt x="2414778" y="0"/>
                </a:moveTo>
                <a:lnTo>
                  <a:pt x="2108454" y="0"/>
                </a:lnTo>
                <a:lnTo>
                  <a:pt x="2108454" y="1357122"/>
                </a:lnTo>
                <a:lnTo>
                  <a:pt x="1808226" y="1357122"/>
                </a:lnTo>
                <a:lnTo>
                  <a:pt x="1808226" y="2093976"/>
                </a:lnTo>
                <a:lnTo>
                  <a:pt x="2108454" y="2093976"/>
                </a:lnTo>
                <a:lnTo>
                  <a:pt x="2114550" y="2093976"/>
                </a:lnTo>
                <a:lnTo>
                  <a:pt x="2414778" y="2093976"/>
                </a:lnTo>
                <a:lnTo>
                  <a:pt x="2414778" y="0"/>
                </a:lnTo>
                <a:close/>
              </a:path>
            </a:pathLst>
          </a:custGeom>
          <a:solidFill>
            <a:srgbClr val="657163"/>
          </a:solidFill>
        </p:spPr>
        <p:txBody>
          <a:bodyPr wrap="square" lIns="0" tIns="0" rIns="0" bIns="0" rtlCol="0"/>
          <a:lstStyle/>
          <a:p>
            <a:endParaRPr sz="1355"/>
          </a:p>
        </p:txBody>
      </p:sp>
      <p:sp>
        <p:nvSpPr>
          <p:cNvPr id="29" name="object 29"/>
          <p:cNvSpPr txBox="1"/>
          <p:nvPr/>
        </p:nvSpPr>
        <p:spPr>
          <a:xfrm>
            <a:off x="5910458" y="3997398"/>
            <a:ext cx="554026" cy="125519"/>
          </a:xfrm>
          <a:prstGeom prst="rect">
            <a:avLst/>
          </a:prstGeom>
        </p:spPr>
        <p:txBody>
          <a:bodyPr vert="horz" wrap="square" lIns="0" tIns="9560" rIns="0" bIns="0" rtlCol="0">
            <a:spAutoFit/>
          </a:bodyPr>
          <a:lstStyle/>
          <a:p>
            <a:pPr marL="9560">
              <a:spcBef>
                <a:spcPts val="75"/>
              </a:spcBef>
            </a:pPr>
            <a:r>
              <a:rPr sz="753" spc="-4" dirty="0">
                <a:latin typeface="Arial"/>
                <a:cs typeface="Arial"/>
              </a:rPr>
              <a:t>Cloud</a:t>
            </a:r>
            <a:r>
              <a:rPr sz="753" spc="-56" dirty="0">
                <a:latin typeface="Arial"/>
                <a:cs typeface="Arial"/>
              </a:rPr>
              <a:t> </a:t>
            </a:r>
            <a:r>
              <a:rPr sz="753" spc="-4" dirty="0">
                <a:latin typeface="Arial"/>
                <a:cs typeface="Arial"/>
              </a:rPr>
              <a:t>Model</a:t>
            </a:r>
            <a:endParaRPr sz="753">
              <a:latin typeface="Arial"/>
              <a:cs typeface="Arial"/>
            </a:endParaRPr>
          </a:p>
        </p:txBody>
      </p:sp>
      <p:grpSp>
        <p:nvGrpSpPr>
          <p:cNvPr id="30" name="object 30"/>
          <p:cNvGrpSpPr/>
          <p:nvPr/>
        </p:nvGrpSpPr>
        <p:grpSpPr>
          <a:xfrm>
            <a:off x="6525765" y="2774813"/>
            <a:ext cx="75527" cy="439779"/>
            <a:chOff x="7154671" y="3686047"/>
            <a:chExt cx="100330" cy="584200"/>
          </a:xfrm>
        </p:grpSpPr>
        <p:sp>
          <p:nvSpPr>
            <p:cNvPr id="31" name="object 31"/>
            <p:cNvSpPr/>
            <p:nvPr/>
          </p:nvSpPr>
          <p:spPr>
            <a:xfrm>
              <a:off x="7204201" y="3686047"/>
              <a:ext cx="0" cy="485140"/>
            </a:xfrm>
            <a:custGeom>
              <a:avLst/>
              <a:gdLst/>
              <a:ahLst/>
              <a:cxnLst/>
              <a:rect l="l" t="t" r="r" b="b"/>
              <a:pathLst>
                <a:path h="485139">
                  <a:moveTo>
                    <a:pt x="0" y="0"/>
                  </a:moveTo>
                  <a:lnTo>
                    <a:pt x="0" y="484631"/>
                  </a:lnTo>
                </a:path>
              </a:pathLst>
            </a:custGeom>
            <a:ln w="9144">
              <a:solidFill>
                <a:srgbClr val="7F7F7F"/>
              </a:solidFill>
              <a:prstDash val="sysDash"/>
            </a:ln>
          </p:spPr>
          <p:txBody>
            <a:bodyPr wrap="square" lIns="0" tIns="0" rIns="0" bIns="0" rtlCol="0"/>
            <a:lstStyle/>
            <a:p>
              <a:endParaRPr sz="1355"/>
            </a:p>
          </p:txBody>
        </p:sp>
        <p:sp>
          <p:nvSpPr>
            <p:cNvPr id="32" name="object 32"/>
            <p:cNvSpPr/>
            <p:nvPr/>
          </p:nvSpPr>
          <p:spPr>
            <a:xfrm>
              <a:off x="7154671" y="4169155"/>
              <a:ext cx="100330" cy="100965"/>
            </a:xfrm>
            <a:custGeom>
              <a:avLst/>
              <a:gdLst/>
              <a:ahLst/>
              <a:cxnLst/>
              <a:rect l="l" t="t" r="r" b="b"/>
              <a:pathLst>
                <a:path w="100329" h="100964">
                  <a:moveTo>
                    <a:pt x="99822" y="0"/>
                  </a:moveTo>
                  <a:lnTo>
                    <a:pt x="0" y="0"/>
                  </a:lnTo>
                  <a:lnTo>
                    <a:pt x="50292" y="100584"/>
                  </a:lnTo>
                  <a:lnTo>
                    <a:pt x="99822" y="0"/>
                  </a:lnTo>
                  <a:close/>
                </a:path>
              </a:pathLst>
            </a:custGeom>
            <a:solidFill>
              <a:srgbClr val="7F7F7F"/>
            </a:solidFill>
          </p:spPr>
          <p:txBody>
            <a:bodyPr wrap="square" lIns="0" tIns="0" rIns="0" bIns="0" rtlCol="0"/>
            <a:lstStyle/>
            <a:p>
              <a:endParaRPr sz="1355"/>
            </a:p>
          </p:txBody>
        </p:sp>
      </p:grpSp>
      <p:sp>
        <p:nvSpPr>
          <p:cNvPr id="33" name="object 33"/>
          <p:cNvSpPr txBox="1"/>
          <p:nvPr/>
        </p:nvSpPr>
        <p:spPr>
          <a:xfrm>
            <a:off x="6225951" y="2604065"/>
            <a:ext cx="674487" cy="148602"/>
          </a:xfrm>
          <a:prstGeom prst="rect">
            <a:avLst/>
          </a:prstGeom>
        </p:spPr>
        <p:txBody>
          <a:bodyPr vert="horz" wrap="square" lIns="0" tIns="9560" rIns="0" bIns="0" rtlCol="0">
            <a:spAutoFit/>
          </a:bodyPr>
          <a:lstStyle/>
          <a:p>
            <a:pPr marL="9560">
              <a:spcBef>
                <a:spcPts val="75"/>
              </a:spcBef>
            </a:pPr>
            <a:r>
              <a:rPr sz="903" dirty="0">
                <a:latin typeface="Arial"/>
                <a:cs typeface="Arial"/>
              </a:rPr>
              <a:t>Cost</a:t>
            </a:r>
            <a:r>
              <a:rPr sz="903" spc="-53" dirty="0">
                <a:latin typeface="Arial"/>
                <a:cs typeface="Arial"/>
              </a:rPr>
              <a:t> </a:t>
            </a:r>
            <a:r>
              <a:rPr sz="903" spc="-4" dirty="0">
                <a:latin typeface="Arial"/>
                <a:cs typeface="Arial"/>
              </a:rPr>
              <a:t>savings</a:t>
            </a:r>
            <a:endParaRPr sz="903">
              <a:latin typeface="Arial"/>
              <a:cs typeface="Arial"/>
            </a:endParaRP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3804285" cy="513080"/>
          </a:xfrm>
          <a:prstGeom prst="rect">
            <a:avLst/>
          </a:prstGeom>
        </p:spPr>
        <p:txBody>
          <a:bodyPr vert="horz" wrap="square" lIns="0" tIns="12700" rIns="0" bIns="0" rtlCol="0">
            <a:spAutoFit/>
          </a:bodyPr>
          <a:lstStyle/>
          <a:p>
            <a:pPr marL="12700">
              <a:lnSpc>
                <a:spcPct val="100000"/>
              </a:lnSpc>
              <a:spcBef>
                <a:spcPts val="100"/>
              </a:spcBef>
            </a:pPr>
            <a:r>
              <a:rPr spc="-30" dirty="0"/>
              <a:t>Banco </a:t>
            </a:r>
            <a:r>
              <a:rPr spc="-5" dirty="0"/>
              <a:t>de</a:t>
            </a:r>
            <a:r>
              <a:rPr spc="-30" dirty="0"/>
              <a:t> Dados</a:t>
            </a:r>
            <a:r>
              <a:rPr spc="-25" dirty="0"/>
              <a:t> </a:t>
            </a:r>
            <a:r>
              <a:rPr spc="-50" dirty="0"/>
              <a:t>SQL</a:t>
            </a:r>
          </a:p>
        </p:txBody>
      </p:sp>
      <p:sp>
        <p:nvSpPr>
          <p:cNvPr id="3" name="object 3"/>
          <p:cNvSpPr txBox="1"/>
          <p:nvPr/>
        </p:nvSpPr>
        <p:spPr>
          <a:xfrm>
            <a:off x="544925" y="1942951"/>
            <a:ext cx="6141085" cy="1597025"/>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20" dirty="0">
                <a:solidFill>
                  <a:srgbClr val="737373"/>
                </a:solidFill>
                <a:latin typeface="Roboto"/>
                <a:cs typeface="Roboto"/>
              </a:rPr>
              <a:t>Relacional</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20" dirty="0">
                <a:solidFill>
                  <a:srgbClr val="737373"/>
                </a:solidFill>
                <a:latin typeface="Roboto"/>
                <a:cs typeface="Roboto"/>
              </a:rPr>
              <a:t>Disponibilidade</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Tolerância</a:t>
            </a:r>
            <a:r>
              <a:rPr sz="1800" spc="-35" dirty="0">
                <a:solidFill>
                  <a:srgbClr val="737373"/>
                </a:solidFill>
                <a:latin typeface="Roboto"/>
                <a:cs typeface="Roboto"/>
              </a:rPr>
              <a:t> </a:t>
            </a:r>
            <a:r>
              <a:rPr sz="1800" spc="-15" dirty="0">
                <a:solidFill>
                  <a:srgbClr val="737373"/>
                </a:solidFill>
                <a:latin typeface="Roboto"/>
                <a:cs typeface="Roboto"/>
              </a:rPr>
              <a:t>a</a:t>
            </a:r>
            <a:r>
              <a:rPr sz="1800" spc="-30" dirty="0">
                <a:solidFill>
                  <a:srgbClr val="737373"/>
                </a:solidFill>
                <a:latin typeface="Roboto"/>
                <a:cs typeface="Roboto"/>
              </a:rPr>
              <a:t> </a:t>
            </a:r>
            <a:r>
              <a:rPr sz="1800" spc="-20" dirty="0">
                <a:solidFill>
                  <a:srgbClr val="737373"/>
                </a:solidFill>
                <a:latin typeface="Roboto"/>
                <a:cs typeface="Roboto"/>
              </a:rPr>
              <a:t>Falhas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45" dirty="0">
                <a:solidFill>
                  <a:srgbClr val="737373"/>
                </a:solidFill>
                <a:latin typeface="Roboto"/>
                <a:cs typeface="Roboto"/>
              </a:rPr>
              <a:t>Multi-inquilino</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20" dirty="0">
                <a:solidFill>
                  <a:srgbClr val="737373"/>
                </a:solidFill>
                <a:latin typeface="Roboto"/>
                <a:cs typeface="Roboto"/>
              </a:rPr>
              <a:t>Suporte</a:t>
            </a:r>
            <a:r>
              <a:rPr sz="1800" spc="-5" dirty="0">
                <a:solidFill>
                  <a:srgbClr val="737373"/>
                </a:solidFill>
                <a:latin typeface="Roboto"/>
                <a:cs typeface="Roboto"/>
              </a:rPr>
              <a:t> </a:t>
            </a:r>
            <a:r>
              <a:rPr sz="1800" spc="-15" dirty="0">
                <a:solidFill>
                  <a:srgbClr val="737373"/>
                </a:solidFill>
                <a:latin typeface="Roboto"/>
                <a:cs typeface="Roboto"/>
              </a:rPr>
              <a:t>a</a:t>
            </a:r>
            <a:r>
              <a:rPr sz="1800" spc="-10" dirty="0">
                <a:solidFill>
                  <a:srgbClr val="737373"/>
                </a:solidFill>
                <a:latin typeface="Roboto"/>
                <a:cs typeface="Roboto"/>
              </a:rPr>
              <a:t> </a:t>
            </a:r>
            <a:r>
              <a:rPr sz="1800" spc="-15" dirty="0">
                <a:solidFill>
                  <a:srgbClr val="737373"/>
                </a:solidFill>
                <a:latin typeface="Roboto"/>
                <a:cs typeface="Roboto"/>
              </a:rPr>
              <a:t>ferramentas</a:t>
            </a:r>
            <a:r>
              <a:rPr sz="1800" spc="-5" dirty="0">
                <a:solidFill>
                  <a:srgbClr val="737373"/>
                </a:solidFill>
                <a:latin typeface="Roboto"/>
                <a:cs typeface="Roboto"/>
              </a:rPr>
              <a:t> do</a:t>
            </a:r>
            <a:r>
              <a:rPr sz="1800" spc="-10" dirty="0">
                <a:solidFill>
                  <a:srgbClr val="737373"/>
                </a:solidFill>
                <a:latin typeface="Roboto"/>
                <a:cs typeface="Roboto"/>
              </a:rPr>
              <a:t> </a:t>
            </a:r>
            <a:r>
              <a:rPr sz="1800" spc="-30" dirty="0">
                <a:solidFill>
                  <a:srgbClr val="737373"/>
                </a:solidFill>
                <a:latin typeface="Roboto"/>
                <a:cs typeface="Roboto"/>
              </a:rPr>
              <a:t>SQL</a:t>
            </a:r>
            <a:r>
              <a:rPr sz="1800" spc="-5" dirty="0">
                <a:solidFill>
                  <a:srgbClr val="737373"/>
                </a:solidFill>
                <a:latin typeface="Roboto"/>
                <a:cs typeface="Roboto"/>
              </a:rPr>
              <a:t> </a:t>
            </a:r>
            <a:r>
              <a:rPr sz="1800" spc="-15" dirty="0">
                <a:solidFill>
                  <a:srgbClr val="737373"/>
                </a:solidFill>
                <a:latin typeface="Roboto"/>
                <a:cs typeface="Roboto"/>
              </a:rPr>
              <a:t>server,</a:t>
            </a:r>
            <a:r>
              <a:rPr sz="1800" dirty="0">
                <a:solidFill>
                  <a:srgbClr val="737373"/>
                </a:solidFill>
                <a:latin typeface="Roboto"/>
                <a:cs typeface="Roboto"/>
              </a:rPr>
              <a:t> </a:t>
            </a:r>
            <a:r>
              <a:rPr sz="1800" spc="-15" dirty="0">
                <a:solidFill>
                  <a:srgbClr val="737373"/>
                </a:solidFill>
                <a:latin typeface="Roboto"/>
                <a:cs typeface="Roboto"/>
              </a:rPr>
              <a:t>bibliotecas</a:t>
            </a:r>
            <a:r>
              <a:rPr sz="1800" spc="-5" dirty="0">
                <a:solidFill>
                  <a:srgbClr val="737373"/>
                </a:solidFill>
                <a:latin typeface="Roboto"/>
                <a:cs typeface="Roboto"/>
              </a:rPr>
              <a:t> </a:t>
            </a:r>
            <a:r>
              <a:rPr sz="1800" spc="10" dirty="0">
                <a:solidFill>
                  <a:srgbClr val="737373"/>
                </a:solidFill>
                <a:latin typeface="Roboto"/>
                <a:cs typeface="Roboto"/>
              </a:rPr>
              <a:t>e</a:t>
            </a:r>
            <a:r>
              <a:rPr sz="1800" spc="-10" dirty="0">
                <a:solidFill>
                  <a:srgbClr val="737373"/>
                </a:solidFill>
                <a:latin typeface="Roboto"/>
                <a:cs typeface="Roboto"/>
              </a:rPr>
              <a:t> APIs</a:t>
            </a:r>
            <a:endParaRPr sz="1800">
              <a:latin typeface="Roboto"/>
              <a:cs typeface="Roboto"/>
            </a:endParaRPr>
          </a:p>
        </p:txBody>
      </p:sp>
      <p:pic>
        <p:nvPicPr>
          <p:cNvPr id="5" name="object 5"/>
          <p:cNvPicPr/>
          <p:nvPr/>
        </p:nvPicPr>
        <p:blipFill>
          <a:blip r:embed="rId2" cstate="print"/>
          <a:stretch>
            <a:fillRect/>
          </a:stretch>
        </p:blipFill>
        <p:spPr>
          <a:xfrm>
            <a:off x="6674775" y="432950"/>
            <a:ext cx="1966575" cy="1123750"/>
          </a:xfrm>
          <a:prstGeom prst="rect">
            <a:avLst/>
          </a:prstGeom>
        </p:spPr>
      </p:pic>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5102225" cy="513080"/>
          </a:xfrm>
          <a:prstGeom prst="rect">
            <a:avLst/>
          </a:prstGeom>
        </p:spPr>
        <p:txBody>
          <a:bodyPr vert="horz" wrap="square" lIns="0" tIns="12700" rIns="0" bIns="0" rtlCol="0">
            <a:spAutoFit/>
          </a:bodyPr>
          <a:lstStyle/>
          <a:p>
            <a:pPr marL="12700">
              <a:lnSpc>
                <a:spcPct val="100000"/>
              </a:lnSpc>
              <a:spcBef>
                <a:spcPts val="100"/>
              </a:spcBef>
            </a:pPr>
            <a:r>
              <a:rPr spc="-15" dirty="0"/>
              <a:t>Armazenamento</a:t>
            </a:r>
            <a:r>
              <a:rPr spc="-40" dirty="0"/>
              <a:t> </a:t>
            </a:r>
            <a:r>
              <a:rPr spc="-5" dirty="0"/>
              <a:t>de</a:t>
            </a:r>
            <a:r>
              <a:rPr spc="-45" dirty="0"/>
              <a:t> </a:t>
            </a:r>
            <a:r>
              <a:rPr spc="-20" dirty="0"/>
              <a:t>Tabelas</a:t>
            </a:r>
          </a:p>
        </p:txBody>
      </p:sp>
      <p:sp>
        <p:nvSpPr>
          <p:cNvPr id="3" name="object 3"/>
          <p:cNvSpPr txBox="1"/>
          <p:nvPr/>
        </p:nvSpPr>
        <p:spPr>
          <a:xfrm>
            <a:off x="544925" y="1942951"/>
            <a:ext cx="4787900" cy="1597025"/>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20" dirty="0">
                <a:solidFill>
                  <a:srgbClr val="737373"/>
                </a:solidFill>
                <a:latin typeface="Roboto"/>
                <a:cs typeface="Roboto"/>
              </a:rPr>
              <a:t>NoSQL</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25" dirty="0">
                <a:solidFill>
                  <a:srgbClr val="737373"/>
                </a:solidFill>
                <a:latin typeface="Roboto"/>
                <a:cs typeface="Roboto"/>
              </a:rPr>
              <a:t>Utiliza</a:t>
            </a:r>
            <a:r>
              <a:rPr sz="1800" dirty="0">
                <a:solidFill>
                  <a:srgbClr val="737373"/>
                </a:solidFill>
                <a:latin typeface="Roboto"/>
                <a:cs typeface="Roboto"/>
              </a:rPr>
              <a:t> </a:t>
            </a:r>
            <a:r>
              <a:rPr sz="1800" spc="-15" dirty="0">
                <a:solidFill>
                  <a:srgbClr val="737373"/>
                </a:solidFill>
                <a:latin typeface="Roboto"/>
                <a:cs typeface="Roboto"/>
              </a:rPr>
              <a:t>dados</a:t>
            </a:r>
            <a:r>
              <a:rPr sz="1800" spc="-5" dirty="0">
                <a:solidFill>
                  <a:srgbClr val="737373"/>
                </a:solidFill>
                <a:latin typeface="Roboto"/>
                <a:cs typeface="Roboto"/>
              </a:rPr>
              <a:t> </a:t>
            </a:r>
            <a:r>
              <a:rPr sz="1800" spc="-20" dirty="0">
                <a:solidFill>
                  <a:srgbClr val="737373"/>
                </a:solidFill>
                <a:latin typeface="Roboto"/>
                <a:cs typeface="Roboto"/>
              </a:rPr>
              <a:t>massivos</a:t>
            </a:r>
            <a:r>
              <a:rPr sz="1800" spc="5" dirty="0">
                <a:solidFill>
                  <a:srgbClr val="737373"/>
                </a:solidFill>
                <a:latin typeface="Roboto"/>
                <a:cs typeface="Roboto"/>
              </a:rPr>
              <a:t> </a:t>
            </a:r>
            <a:r>
              <a:rPr sz="1800" spc="-20" dirty="0">
                <a:solidFill>
                  <a:srgbClr val="737373"/>
                </a:solidFill>
                <a:latin typeface="Roboto"/>
                <a:cs typeface="Roboto"/>
              </a:rPr>
              <a:t>semiestructurados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Escalonável</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Elástico</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0" dirty="0">
                <a:solidFill>
                  <a:srgbClr val="737373"/>
                </a:solidFill>
                <a:latin typeface="Roboto"/>
                <a:cs typeface="Roboto"/>
              </a:rPr>
              <a:t>Acessível</a:t>
            </a:r>
            <a:endParaRPr sz="1800">
              <a:latin typeface="Roboto"/>
              <a:cs typeface="Roboto"/>
            </a:endParaRPr>
          </a:p>
        </p:txBody>
      </p:sp>
      <p:pic>
        <p:nvPicPr>
          <p:cNvPr id="5" name="object 5"/>
          <p:cNvPicPr/>
          <p:nvPr/>
        </p:nvPicPr>
        <p:blipFill>
          <a:blip r:embed="rId2" cstate="print"/>
          <a:stretch>
            <a:fillRect/>
          </a:stretch>
        </p:blipFill>
        <p:spPr>
          <a:xfrm>
            <a:off x="6674775" y="432950"/>
            <a:ext cx="1966575" cy="1123750"/>
          </a:xfrm>
          <a:prstGeom prst="rect">
            <a:avLst/>
          </a:prstGeom>
        </p:spPr>
      </p:pic>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5102225" cy="513080"/>
          </a:xfrm>
          <a:prstGeom prst="rect">
            <a:avLst/>
          </a:prstGeom>
        </p:spPr>
        <p:txBody>
          <a:bodyPr vert="horz" wrap="square" lIns="0" tIns="12700" rIns="0" bIns="0" rtlCol="0">
            <a:spAutoFit/>
          </a:bodyPr>
          <a:lstStyle/>
          <a:p>
            <a:pPr marL="12700">
              <a:lnSpc>
                <a:spcPct val="100000"/>
              </a:lnSpc>
              <a:spcBef>
                <a:spcPts val="100"/>
              </a:spcBef>
            </a:pPr>
            <a:r>
              <a:rPr spc="-15" dirty="0"/>
              <a:t>Armazenamento</a:t>
            </a:r>
            <a:r>
              <a:rPr spc="-40" dirty="0"/>
              <a:t> </a:t>
            </a:r>
            <a:r>
              <a:rPr spc="-5" dirty="0"/>
              <a:t>de</a:t>
            </a:r>
            <a:r>
              <a:rPr spc="-45" dirty="0"/>
              <a:t> </a:t>
            </a:r>
            <a:r>
              <a:rPr spc="-20" dirty="0"/>
              <a:t>Tabelas</a:t>
            </a:r>
          </a:p>
        </p:txBody>
      </p:sp>
      <p:sp>
        <p:nvSpPr>
          <p:cNvPr id="3" name="object 3"/>
          <p:cNvSpPr txBox="1"/>
          <p:nvPr/>
        </p:nvSpPr>
        <p:spPr>
          <a:xfrm>
            <a:off x="544925" y="1918376"/>
            <a:ext cx="5252085" cy="2371725"/>
          </a:xfrm>
          <a:prstGeom prst="rect">
            <a:avLst/>
          </a:prstGeom>
        </p:spPr>
        <p:txBody>
          <a:bodyPr vert="horz" wrap="square" lIns="0" tIns="76835" rIns="0" bIns="0" rtlCol="0">
            <a:spAutoFit/>
          </a:bodyPr>
          <a:lstStyle/>
          <a:p>
            <a:pPr marL="469900" indent="-457200">
              <a:lnSpc>
                <a:spcPct val="100000"/>
              </a:lnSpc>
              <a:spcBef>
                <a:spcPts val="605"/>
              </a:spcBef>
              <a:buFont typeface="MS PGothic"/>
              <a:buChar char="➔"/>
              <a:tabLst>
                <a:tab pos="469265" algn="l"/>
                <a:tab pos="469900" algn="l"/>
              </a:tabLst>
            </a:pPr>
            <a:r>
              <a:rPr sz="1800" spc="-20" dirty="0">
                <a:solidFill>
                  <a:srgbClr val="737373"/>
                </a:solidFill>
                <a:latin typeface="Roboto"/>
                <a:cs typeface="Roboto"/>
              </a:rPr>
              <a:t>Suporte</a:t>
            </a:r>
            <a:r>
              <a:rPr sz="1800" spc="-15" dirty="0">
                <a:solidFill>
                  <a:srgbClr val="737373"/>
                </a:solidFill>
                <a:latin typeface="Roboto"/>
                <a:cs typeface="Roboto"/>
              </a:rPr>
              <a:t> a</a:t>
            </a:r>
            <a:r>
              <a:rPr sz="1800" spc="-20" dirty="0">
                <a:solidFill>
                  <a:srgbClr val="737373"/>
                </a:solidFill>
                <a:latin typeface="Roboto"/>
                <a:cs typeface="Roboto"/>
              </a:rPr>
              <a:t> </a:t>
            </a:r>
            <a:r>
              <a:rPr sz="1800" spc="-10" dirty="0">
                <a:solidFill>
                  <a:srgbClr val="737373"/>
                </a:solidFill>
                <a:latin typeface="Roboto"/>
                <a:cs typeface="Roboto"/>
              </a:rPr>
              <a:t>diferentes</a:t>
            </a:r>
            <a:r>
              <a:rPr sz="1800" spc="-20" dirty="0">
                <a:solidFill>
                  <a:srgbClr val="737373"/>
                </a:solidFill>
                <a:latin typeface="Roboto"/>
                <a:cs typeface="Roboto"/>
              </a:rPr>
              <a:t> </a:t>
            </a:r>
            <a:r>
              <a:rPr sz="1800" spc="-15" dirty="0">
                <a:solidFill>
                  <a:srgbClr val="737373"/>
                </a:solidFill>
                <a:latin typeface="Roboto"/>
                <a:cs typeface="Roboto"/>
              </a:rPr>
              <a:t>sistemas operacionais</a:t>
            </a:r>
            <a:endParaRPr sz="1800">
              <a:latin typeface="Roboto"/>
              <a:cs typeface="Roboto"/>
            </a:endParaRPr>
          </a:p>
          <a:p>
            <a:pPr marL="927100" lvl="1" indent="-381000">
              <a:lnSpc>
                <a:spcPct val="100000"/>
              </a:lnSpc>
              <a:spcBef>
                <a:spcPts val="340"/>
              </a:spcBef>
              <a:buFont typeface="MS PGothic"/>
              <a:buChar char="◆"/>
              <a:tabLst>
                <a:tab pos="926465" algn="l"/>
                <a:tab pos="927100" algn="l"/>
              </a:tabLst>
            </a:pPr>
            <a:r>
              <a:rPr sz="1200" spc="-10" dirty="0">
                <a:solidFill>
                  <a:srgbClr val="737373"/>
                </a:solidFill>
                <a:latin typeface="Roboto"/>
                <a:cs typeface="Roboto"/>
              </a:rPr>
              <a:t>Windows</a:t>
            </a:r>
            <a:endParaRPr sz="1200">
              <a:latin typeface="Roboto"/>
              <a:cs typeface="Roboto"/>
            </a:endParaRPr>
          </a:p>
          <a:p>
            <a:pPr marL="927100" lvl="1" indent="-381000">
              <a:lnSpc>
                <a:spcPct val="100000"/>
              </a:lnSpc>
              <a:spcBef>
                <a:spcPts val="210"/>
              </a:spcBef>
              <a:buFont typeface="MS PGothic"/>
              <a:buChar char="◆"/>
              <a:tabLst>
                <a:tab pos="926465" algn="l"/>
                <a:tab pos="927100" algn="l"/>
              </a:tabLst>
            </a:pPr>
            <a:r>
              <a:rPr sz="1200" spc="-20" dirty="0">
                <a:solidFill>
                  <a:srgbClr val="737373"/>
                </a:solidFill>
                <a:latin typeface="Roboto"/>
                <a:cs typeface="Roboto"/>
              </a:rPr>
              <a:t>Linux</a:t>
            </a:r>
            <a:endParaRPr sz="1200">
              <a:latin typeface="Roboto"/>
              <a:cs typeface="Roboto"/>
            </a:endParaRPr>
          </a:p>
          <a:p>
            <a:pPr marL="469900" indent="-457200">
              <a:lnSpc>
                <a:spcPct val="100000"/>
              </a:lnSpc>
              <a:spcBef>
                <a:spcPts val="185"/>
              </a:spcBef>
              <a:buFont typeface="MS PGothic"/>
              <a:buChar char="➔"/>
              <a:tabLst>
                <a:tab pos="469265" algn="l"/>
                <a:tab pos="469900" algn="l"/>
              </a:tabLst>
            </a:pPr>
            <a:r>
              <a:rPr sz="1800" spc="-20" dirty="0">
                <a:solidFill>
                  <a:srgbClr val="737373"/>
                </a:solidFill>
                <a:latin typeface="Roboto"/>
                <a:cs typeface="Roboto"/>
              </a:rPr>
              <a:t>Suporte</a:t>
            </a:r>
            <a:r>
              <a:rPr sz="1800" spc="-5" dirty="0">
                <a:solidFill>
                  <a:srgbClr val="737373"/>
                </a:solidFill>
                <a:latin typeface="Roboto"/>
                <a:cs typeface="Roboto"/>
              </a:rPr>
              <a:t> </a:t>
            </a:r>
            <a:r>
              <a:rPr sz="1800" spc="-15" dirty="0">
                <a:solidFill>
                  <a:srgbClr val="737373"/>
                </a:solidFill>
                <a:latin typeface="Roboto"/>
                <a:cs typeface="Roboto"/>
              </a:rPr>
              <a:t>a</a:t>
            </a:r>
            <a:r>
              <a:rPr sz="1800" spc="-10" dirty="0">
                <a:solidFill>
                  <a:srgbClr val="737373"/>
                </a:solidFill>
                <a:latin typeface="Roboto"/>
                <a:cs typeface="Roboto"/>
              </a:rPr>
              <a:t> </a:t>
            </a:r>
            <a:r>
              <a:rPr sz="1800" spc="-20" dirty="0">
                <a:solidFill>
                  <a:srgbClr val="737373"/>
                </a:solidFill>
                <a:latin typeface="Roboto"/>
                <a:cs typeface="Roboto"/>
              </a:rPr>
              <a:t>diversas</a:t>
            </a:r>
            <a:r>
              <a:rPr sz="1800" spc="-10" dirty="0">
                <a:solidFill>
                  <a:srgbClr val="737373"/>
                </a:solidFill>
                <a:latin typeface="Roboto"/>
                <a:cs typeface="Roboto"/>
              </a:rPr>
              <a:t> </a:t>
            </a:r>
            <a:r>
              <a:rPr sz="1800" spc="-25" dirty="0">
                <a:solidFill>
                  <a:srgbClr val="737373"/>
                </a:solidFill>
                <a:latin typeface="Roboto"/>
                <a:cs typeface="Roboto"/>
              </a:rPr>
              <a:t>linguagens</a:t>
            </a:r>
            <a:r>
              <a:rPr sz="1800" spc="-10" dirty="0">
                <a:solidFill>
                  <a:srgbClr val="737373"/>
                </a:solidFill>
                <a:latin typeface="Roboto"/>
                <a:cs typeface="Roboto"/>
              </a:rPr>
              <a:t> </a:t>
            </a:r>
            <a:r>
              <a:rPr sz="1800" spc="-5" dirty="0">
                <a:solidFill>
                  <a:srgbClr val="737373"/>
                </a:solidFill>
                <a:latin typeface="Roboto"/>
                <a:cs typeface="Roboto"/>
              </a:rPr>
              <a:t>de </a:t>
            </a:r>
            <a:r>
              <a:rPr sz="1800" spc="-15" dirty="0">
                <a:solidFill>
                  <a:srgbClr val="737373"/>
                </a:solidFill>
                <a:latin typeface="Roboto"/>
                <a:cs typeface="Roboto"/>
              </a:rPr>
              <a:t>programação</a:t>
            </a:r>
            <a:endParaRPr sz="1800">
              <a:latin typeface="Roboto"/>
              <a:cs typeface="Roboto"/>
            </a:endParaRPr>
          </a:p>
          <a:p>
            <a:pPr marL="927100" lvl="1" indent="-381000">
              <a:lnSpc>
                <a:spcPct val="100000"/>
              </a:lnSpc>
              <a:spcBef>
                <a:spcPts val="340"/>
              </a:spcBef>
              <a:buFont typeface="MS PGothic"/>
              <a:buChar char="◆"/>
              <a:tabLst>
                <a:tab pos="926465" algn="l"/>
                <a:tab pos="927100" algn="l"/>
              </a:tabLst>
            </a:pPr>
            <a:r>
              <a:rPr sz="1200" dirty="0">
                <a:solidFill>
                  <a:srgbClr val="737373"/>
                </a:solidFill>
                <a:latin typeface="Roboto"/>
                <a:cs typeface="Roboto"/>
              </a:rPr>
              <a:t>.NET</a:t>
            </a:r>
            <a:endParaRPr sz="1200">
              <a:latin typeface="Roboto"/>
              <a:cs typeface="Roboto"/>
            </a:endParaRPr>
          </a:p>
          <a:p>
            <a:pPr marL="964565" lvl="1" indent="-419100">
              <a:lnSpc>
                <a:spcPct val="100000"/>
              </a:lnSpc>
              <a:spcBef>
                <a:spcPts val="210"/>
              </a:spcBef>
              <a:buFont typeface="MS PGothic"/>
              <a:buChar char="◆"/>
              <a:tabLst>
                <a:tab pos="964565" algn="l"/>
                <a:tab pos="965200" algn="l"/>
              </a:tabLst>
            </a:pPr>
            <a:r>
              <a:rPr sz="1200" spc="-15" dirty="0">
                <a:solidFill>
                  <a:srgbClr val="737373"/>
                </a:solidFill>
                <a:latin typeface="Roboto"/>
                <a:cs typeface="Roboto"/>
              </a:rPr>
              <a:t>Java,</a:t>
            </a:r>
            <a:endParaRPr sz="1200">
              <a:latin typeface="Roboto"/>
              <a:cs typeface="Roboto"/>
            </a:endParaRPr>
          </a:p>
          <a:p>
            <a:pPr marL="927100" lvl="1" indent="-381000">
              <a:lnSpc>
                <a:spcPct val="100000"/>
              </a:lnSpc>
              <a:spcBef>
                <a:spcPts val="210"/>
              </a:spcBef>
              <a:buFont typeface="MS PGothic"/>
              <a:buChar char="◆"/>
              <a:tabLst>
                <a:tab pos="926465" algn="l"/>
                <a:tab pos="927100" algn="l"/>
              </a:tabLst>
            </a:pPr>
            <a:r>
              <a:rPr sz="1200" spc="-25" dirty="0">
                <a:solidFill>
                  <a:srgbClr val="737373"/>
                </a:solidFill>
                <a:latin typeface="Roboto"/>
                <a:cs typeface="Roboto"/>
              </a:rPr>
              <a:t>Python</a:t>
            </a:r>
            <a:endParaRPr sz="1200">
              <a:latin typeface="Roboto"/>
              <a:cs typeface="Roboto"/>
            </a:endParaRPr>
          </a:p>
          <a:p>
            <a:pPr marL="927100" lvl="1" indent="-381000">
              <a:lnSpc>
                <a:spcPct val="100000"/>
              </a:lnSpc>
              <a:spcBef>
                <a:spcPts val="210"/>
              </a:spcBef>
              <a:buFont typeface="MS PGothic"/>
              <a:buChar char="◆"/>
              <a:tabLst>
                <a:tab pos="926465" algn="l"/>
                <a:tab pos="927100" algn="l"/>
              </a:tabLst>
            </a:pPr>
            <a:r>
              <a:rPr sz="1200" spc="-30" dirty="0">
                <a:solidFill>
                  <a:srgbClr val="737373"/>
                </a:solidFill>
                <a:latin typeface="Roboto"/>
                <a:cs typeface="Roboto"/>
              </a:rPr>
              <a:t>Ruby</a:t>
            </a:r>
            <a:endParaRPr sz="1200">
              <a:latin typeface="Roboto"/>
              <a:cs typeface="Roboto"/>
            </a:endParaRPr>
          </a:p>
          <a:p>
            <a:pPr marL="927100" lvl="1" indent="-381000">
              <a:lnSpc>
                <a:spcPct val="100000"/>
              </a:lnSpc>
              <a:spcBef>
                <a:spcPts val="210"/>
              </a:spcBef>
              <a:buFont typeface="MS PGothic"/>
              <a:buChar char="◆"/>
              <a:tabLst>
                <a:tab pos="926465" algn="l"/>
                <a:tab pos="927100" algn="l"/>
              </a:tabLst>
            </a:pPr>
            <a:r>
              <a:rPr sz="1200" spc="-10" dirty="0">
                <a:solidFill>
                  <a:srgbClr val="737373"/>
                </a:solidFill>
                <a:latin typeface="Roboto"/>
                <a:cs typeface="Roboto"/>
              </a:rPr>
              <a:t>PHP</a:t>
            </a:r>
            <a:endParaRPr sz="1200">
              <a:latin typeface="Roboto"/>
              <a:cs typeface="Roboto"/>
            </a:endParaRPr>
          </a:p>
          <a:p>
            <a:pPr marL="927100" lvl="1" indent="-381000">
              <a:lnSpc>
                <a:spcPct val="100000"/>
              </a:lnSpc>
              <a:spcBef>
                <a:spcPts val="210"/>
              </a:spcBef>
              <a:buFont typeface="MS PGothic"/>
              <a:buChar char="◆"/>
              <a:tabLst>
                <a:tab pos="926465" algn="l"/>
                <a:tab pos="927100" algn="l"/>
              </a:tabLst>
            </a:pPr>
            <a:r>
              <a:rPr sz="1200" dirty="0">
                <a:solidFill>
                  <a:srgbClr val="737373"/>
                </a:solidFill>
                <a:latin typeface="Roboto"/>
                <a:cs typeface="Roboto"/>
              </a:rPr>
              <a:t>C++</a:t>
            </a:r>
            <a:endParaRPr sz="1200">
              <a:latin typeface="Roboto"/>
              <a:cs typeface="Roboto"/>
            </a:endParaRPr>
          </a:p>
        </p:txBody>
      </p:sp>
      <p:pic>
        <p:nvPicPr>
          <p:cNvPr id="5" name="object 5"/>
          <p:cNvPicPr/>
          <p:nvPr/>
        </p:nvPicPr>
        <p:blipFill>
          <a:blip r:embed="rId2" cstate="print"/>
          <a:stretch>
            <a:fillRect/>
          </a:stretch>
        </p:blipFill>
        <p:spPr>
          <a:xfrm>
            <a:off x="6674775" y="432950"/>
            <a:ext cx="1966575" cy="1123750"/>
          </a:xfrm>
          <a:prstGeom prst="rect">
            <a:avLst/>
          </a:prstGeom>
        </p:spPr>
      </p:pic>
      <p:sp>
        <p:nvSpPr>
          <p:cNvPr id="7" name="object 7"/>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11574" y="4925263"/>
            <a:ext cx="2232660" cy="106825"/>
          </a:xfrm>
          <a:prstGeom prst="rect">
            <a:avLst/>
          </a:prstGeom>
        </p:spPr>
        <p:txBody>
          <a:bodyPr vert="horz" wrap="square" lIns="0" tIns="8573" rIns="0" bIns="0" rtlCol="0">
            <a:spAutoFit/>
          </a:bodyPr>
          <a:lstStyle/>
          <a:p>
            <a:pPr marL="9525">
              <a:spcBef>
                <a:spcPts val="68"/>
              </a:spcBef>
            </a:pPr>
            <a:r>
              <a:rPr sz="638" spc="-8" dirty="0">
                <a:solidFill>
                  <a:srgbClr val="5F5F5F"/>
                </a:solidFill>
                <a:latin typeface="Calibri"/>
                <a:cs typeface="Calibri"/>
              </a:rPr>
              <a:t>Copyright</a:t>
            </a:r>
            <a:r>
              <a:rPr sz="638" spc="38" dirty="0">
                <a:solidFill>
                  <a:srgbClr val="5F5F5F"/>
                </a:solidFill>
                <a:latin typeface="Calibri"/>
                <a:cs typeface="Calibri"/>
              </a:rPr>
              <a:t> </a:t>
            </a:r>
            <a:r>
              <a:rPr sz="638" spc="-8" dirty="0">
                <a:solidFill>
                  <a:srgbClr val="5F5F5F"/>
                </a:solidFill>
                <a:latin typeface="Calibri"/>
                <a:cs typeface="Calibri"/>
              </a:rPr>
              <a:t>©</a:t>
            </a:r>
            <a:r>
              <a:rPr sz="638" spc="19" dirty="0">
                <a:solidFill>
                  <a:srgbClr val="5F5F5F"/>
                </a:solidFill>
                <a:latin typeface="Calibri"/>
                <a:cs typeface="Calibri"/>
              </a:rPr>
              <a:t> </a:t>
            </a:r>
            <a:r>
              <a:rPr sz="638" spc="-4" dirty="0">
                <a:solidFill>
                  <a:srgbClr val="5F5F5F"/>
                </a:solidFill>
                <a:latin typeface="Calibri"/>
                <a:cs typeface="Calibri"/>
              </a:rPr>
              <a:t>2015,</a:t>
            </a:r>
            <a:r>
              <a:rPr sz="638" spc="-34" dirty="0">
                <a:solidFill>
                  <a:srgbClr val="5F5F5F"/>
                </a:solidFill>
                <a:latin typeface="Calibri"/>
                <a:cs typeface="Calibri"/>
              </a:rPr>
              <a:t> </a:t>
            </a:r>
            <a:r>
              <a:rPr sz="638" spc="-8" dirty="0">
                <a:solidFill>
                  <a:srgbClr val="5F5F5F"/>
                </a:solidFill>
                <a:latin typeface="Calibri"/>
                <a:cs typeface="Calibri"/>
              </a:rPr>
              <a:t>Oracle</a:t>
            </a:r>
            <a:r>
              <a:rPr sz="638" spc="45" dirty="0">
                <a:solidFill>
                  <a:srgbClr val="5F5F5F"/>
                </a:solidFill>
                <a:latin typeface="Calibri"/>
                <a:cs typeface="Calibri"/>
              </a:rPr>
              <a:t> </a:t>
            </a:r>
            <a:r>
              <a:rPr sz="638" spc="-8" dirty="0">
                <a:solidFill>
                  <a:srgbClr val="5F5F5F"/>
                </a:solidFill>
                <a:latin typeface="Calibri"/>
                <a:cs typeface="Calibri"/>
              </a:rPr>
              <a:t>and/or</a:t>
            </a:r>
            <a:r>
              <a:rPr sz="638" spc="30" dirty="0">
                <a:solidFill>
                  <a:srgbClr val="5F5F5F"/>
                </a:solidFill>
                <a:latin typeface="Calibri"/>
                <a:cs typeface="Calibri"/>
              </a:rPr>
              <a:t> </a:t>
            </a:r>
            <a:r>
              <a:rPr sz="638" spc="-4" dirty="0">
                <a:solidFill>
                  <a:srgbClr val="5F5F5F"/>
                </a:solidFill>
                <a:latin typeface="Calibri"/>
                <a:cs typeface="Calibri"/>
              </a:rPr>
              <a:t>its</a:t>
            </a:r>
            <a:r>
              <a:rPr sz="638" spc="4" dirty="0">
                <a:solidFill>
                  <a:srgbClr val="5F5F5F"/>
                </a:solidFill>
                <a:latin typeface="Calibri"/>
                <a:cs typeface="Calibri"/>
              </a:rPr>
              <a:t> </a:t>
            </a:r>
            <a:r>
              <a:rPr sz="638" spc="-4" dirty="0">
                <a:solidFill>
                  <a:srgbClr val="5F5F5F"/>
                </a:solidFill>
                <a:latin typeface="Calibri"/>
                <a:cs typeface="Calibri"/>
              </a:rPr>
              <a:t>affiliates.</a:t>
            </a:r>
            <a:r>
              <a:rPr sz="638" spc="38" dirty="0">
                <a:solidFill>
                  <a:srgbClr val="5F5F5F"/>
                </a:solidFill>
                <a:latin typeface="Calibri"/>
                <a:cs typeface="Calibri"/>
              </a:rPr>
              <a:t> </a:t>
            </a:r>
            <a:r>
              <a:rPr sz="638" spc="-8" dirty="0">
                <a:solidFill>
                  <a:srgbClr val="5F5F5F"/>
                </a:solidFill>
                <a:latin typeface="Calibri"/>
                <a:cs typeface="Calibri"/>
              </a:rPr>
              <a:t>All</a:t>
            </a:r>
            <a:r>
              <a:rPr sz="638" dirty="0">
                <a:solidFill>
                  <a:srgbClr val="5F5F5F"/>
                </a:solidFill>
                <a:latin typeface="Calibri"/>
                <a:cs typeface="Calibri"/>
              </a:rPr>
              <a:t> </a:t>
            </a:r>
            <a:r>
              <a:rPr sz="638" spc="-8" dirty="0">
                <a:solidFill>
                  <a:srgbClr val="5F5F5F"/>
                </a:solidFill>
                <a:latin typeface="Calibri"/>
                <a:cs typeface="Calibri"/>
              </a:rPr>
              <a:t>rights</a:t>
            </a:r>
            <a:r>
              <a:rPr sz="638" spc="56" dirty="0">
                <a:solidFill>
                  <a:srgbClr val="5F5F5F"/>
                </a:solidFill>
                <a:latin typeface="Calibri"/>
                <a:cs typeface="Calibri"/>
              </a:rPr>
              <a:t> </a:t>
            </a:r>
            <a:r>
              <a:rPr sz="638" spc="-8" dirty="0">
                <a:solidFill>
                  <a:srgbClr val="5F5F5F"/>
                </a:solidFill>
                <a:latin typeface="Calibri"/>
                <a:cs typeface="Calibri"/>
              </a:rPr>
              <a:t>reserved.</a:t>
            </a:r>
            <a:r>
              <a:rPr sz="638" spc="217" dirty="0">
                <a:solidFill>
                  <a:srgbClr val="5F5F5F"/>
                </a:solidFill>
                <a:latin typeface="Calibri"/>
                <a:cs typeface="Calibri"/>
              </a:rPr>
              <a:t> </a:t>
            </a:r>
            <a:r>
              <a:rPr sz="638" spc="-4" dirty="0">
                <a:solidFill>
                  <a:srgbClr val="5F5F5F"/>
                </a:solidFill>
                <a:latin typeface="Calibri"/>
                <a:cs typeface="Calibri"/>
              </a:rPr>
              <a:t>|</a:t>
            </a:r>
            <a:endParaRPr sz="638">
              <a:latin typeface="Calibri"/>
              <a:cs typeface="Calibri"/>
            </a:endParaRPr>
          </a:p>
        </p:txBody>
      </p:sp>
      <p:pic>
        <p:nvPicPr>
          <p:cNvPr id="3" name="object 3"/>
          <p:cNvPicPr/>
          <p:nvPr/>
        </p:nvPicPr>
        <p:blipFill>
          <a:blip r:embed="rId2" cstate="print"/>
          <a:stretch>
            <a:fillRect/>
          </a:stretch>
        </p:blipFill>
        <p:spPr>
          <a:xfrm>
            <a:off x="397763" y="4697730"/>
            <a:ext cx="1218819" cy="445768"/>
          </a:xfrm>
          <a:prstGeom prst="rect">
            <a:avLst/>
          </a:prstGeom>
        </p:spPr>
      </p:pic>
      <p:sp>
        <p:nvSpPr>
          <p:cNvPr id="4" name="object 4"/>
          <p:cNvSpPr txBox="1"/>
          <p:nvPr/>
        </p:nvSpPr>
        <p:spPr>
          <a:xfrm>
            <a:off x="825246" y="3200895"/>
            <a:ext cx="1159669" cy="224420"/>
          </a:xfrm>
          <a:prstGeom prst="rect">
            <a:avLst/>
          </a:prstGeom>
        </p:spPr>
        <p:txBody>
          <a:bodyPr vert="horz" wrap="square" lIns="0" tIns="0" rIns="0" bIns="0" rtlCol="0">
            <a:spAutoFit/>
          </a:bodyPr>
          <a:lstStyle/>
          <a:p>
            <a:pPr>
              <a:lnSpc>
                <a:spcPts val="1710"/>
              </a:lnSpc>
            </a:pPr>
            <a:r>
              <a:rPr spc="-4" dirty="0">
                <a:solidFill>
                  <a:srgbClr val="5F5F5F"/>
                </a:solidFill>
                <a:latin typeface="Calibri"/>
                <a:cs typeface="Calibri"/>
              </a:rPr>
              <a:t>On</a:t>
            </a:r>
            <a:r>
              <a:rPr spc="-60" dirty="0">
                <a:solidFill>
                  <a:srgbClr val="5F5F5F"/>
                </a:solidFill>
                <a:latin typeface="Calibri"/>
                <a:cs typeface="Calibri"/>
              </a:rPr>
              <a:t> </a:t>
            </a:r>
            <a:r>
              <a:rPr spc="-4" dirty="0">
                <a:solidFill>
                  <a:srgbClr val="5F5F5F"/>
                </a:solidFill>
                <a:latin typeface="Calibri"/>
                <a:cs typeface="Calibri"/>
              </a:rPr>
              <a:t>Premises</a:t>
            </a:r>
            <a:endParaRPr>
              <a:latin typeface="Calibri"/>
              <a:cs typeface="Calibri"/>
            </a:endParaRPr>
          </a:p>
        </p:txBody>
      </p:sp>
      <p:grpSp>
        <p:nvGrpSpPr>
          <p:cNvPr id="5" name="object 5"/>
          <p:cNvGrpSpPr/>
          <p:nvPr/>
        </p:nvGrpSpPr>
        <p:grpSpPr>
          <a:xfrm>
            <a:off x="729044" y="1141285"/>
            <a:ext cx="7397591" cy="2085499"/>
            <a:chOff x="972058" y="1521713"/>
            <a:chExt cx="9863455" cy="2780665"/>
          </a:xfrm>
        </p:grpSpPr>
        <p:pic>
          <p:nvPicPr>
            <p:cNvPr id="6" name="object 6"/>
            <p:cNvPicPr/>
            <p:nvPr/>
          </p:nvPicPr>
          <p:blipFill>
            <a:blip r:embed="rId3" cstate="print"/>
            <a:stretch>
              <a:fillRect/>
            </a:stretch>
          </p:blipFill>
          <p:spPr>
            <a:xfrm>
              <a:off x="972058" y="2539872"/>
              <a:ext cx="2039365" cy="1457833"/>
            </a:xfrm>
            <a:prstGeom prst="rect">
              <a:avLst/>
            </a:prstGeom>
          </p:spPr>
        </p:pic>
        <p:sp>
          <p:nvSpPr>
            <p:cNvPr id="7" name="object 7"/>
            <p:cNvSpPr/>
            <p:nvPr/>
          </p:nvSpPr>
          <p:spPr>
            <a:xfrm>
              <a:off x="5215255" y="1521713"/>
              <a:ext cx="3577590" cy="2780665"/>
            </a:xfrm>
            <a:custGeom>
              <a:avLst/>
              <a:gdLst/>
              <a:ahLst/>
              <a:cxnLst/>
              <a:rect l="l" t="t" r="r" b="b"/>
              <a:pathLst>
                <a:path w="3577590" h="2780665">
                  <a:moveTo>
                    <a:pt x="3576955" y="1403858"/>
                  </a:moveTo>
                  <a:lnTo>
                    <a:pt x="0" y="1403858"/>
                  </a:lnTo>
                  <a:lnTo>
                    <a:pt x="0" y="2780411"/>
                  </a:lnTo>
                  <a:lnTo>
                    <a:pt x="3576955" y="2780411"/>
                  </a:lnTo>
                  <a:lnTo>
                    <a:pt x="3576955" y="1403858"/>
                  </a:lnTo>
                  <a:close/>
                </a:path>
                <a:path w="3577590" h="2780665">
                  <a:moveTo>
                    <a:pt x="3577196" y="0"/>
                  </a:moveTo>
                  <a:lnTo>
                    <a:pt x="254" y="0"/>
                  </a:lnTo>
                  <a:lnTo>
                    <a:pt x="254" y="1289177"/>
                  </a:lnTo>
                  <a:lnTo>
                    <a:pt x="3577196" y="1289177"/>
                  </a:lnTo>
                  <a:lnTo>
                    <a:pt x="3577196" y="0"/>
                  </a:lnTo>
                  <a:close/>
                </a:path>
              </a:pathLst>
            </a:custGeom>
            <a:solidFill>
              <a:srgbClr val="DCE2E3"/>
            </a:solidFill>
          </p:spPr>
          <p:txBody>
            <a:bodyPr wrap="square" lIns="0" tIns="0" rIns="0" bIns="0" rtlCol="0"/>
            <a:lstStyle/>
            <a:p>
              <a:endParaRPr sz="1350"/>
            </a:p>
          </p:txBody>
        </p:sp>
        <p:pic>
          <p:nvPicPr>
            <p:cNvPr id="8" name="object 8"/>
            <p:cNvPicPr/>
            <p:nvPr/>
          </p:nvPicPr>
          <p:blipFill>
            <a:blip r:embed="rId4" cstate="print"/>
            <a:stretch>
              <a:fillRect/>
            </a:stretch>
          </p:blipFill>
          <p:spPr>
            <a:xfrm>
              <a:off x="9023037" y="2539872"/>
              <a:ext cx="1812327" cy="1457833"/>
            </a:xfrm>
            <a:prstGeom prst="rect">
              <a:avLst/>
            </a:prstGeom>
          </p:spPr>
        </p:pic>
      </p:grpSp>
      <p:sp>
        <p:nvSpPr>
          <p:cNvPr id="9" name="object 9"/>
          <p:cNvSpPr txBox="1">
            <a:spLocks noGrp="1"/>
          </p:cNvSpPr>
          <p:nvPr>
            <p:ph type="title"/>
          </p:nvPr>
        </p:nvSpPr>
        <p:spPr>
          <a:xfrm>
            <a:off x="389382" y="129381"/>
            <a:ext cx="7916418" cy="901048"/>
          </a:xfrm>
          <a:prstGeom prst="rect">
            <a:avLst/>
          </a:prstGeom>
        </p:spPr>
        <p:txBody>
          <a:bodyPr vert="horz" wrap="square" lIns="0" tIns="79534" rIns="0" bIns="0" rtlCol="0">
            <a:spAutoFit/>
          </a:bodyPr>
          <a:lstStyle/>
          <a:p>
            <a:pPr marL="9525">
              <a:spcBef>
                <a:spcPts val="626"/>
              </a:spcBef>
            </a:pPr>
            <a:r>
              <a:rPr spc="-15" dirty="0"/>
              <a:t>Oracle </a:t>
            </a:r>
            <a:r>
              <a:rPr spc="-8" dirty="0"/>
              <a:t>Database</a:t>
            </a:r>
            <a:r>
              <a:rPr spc="-45" dirty="0"/>
              <a:t> </a:t>
            </a:r>
            <a:r>
              <a:rPr spc="-8" dirty="0"/>
              <a:t>Cloud</a:t>
            </a:r>
            <a:r>
              <a:rPr spc="-19" dirty="0"/>
              <a:t> </a:t>
            </a:r>
            <a:r>
              <a:rPr dirty="0"/>
              <a:t>Services</a:t>
            </a:r>
          </a:p>
          <a:p>
            <a:pPr marL="11430">
              <a:spcBef>
                <a:spcPts val="367"/>
              </a:spcBef>
            </a:pPr>
            <a:r>
              <a:rPr sz="1800" dirty="0">
                <a:solidFill>
                  <a:srgbClr val="FF0000"/>
                </a:solidFill>
              </a:rPr>
              <a:t>3</a:t>
            </a:r>
            <a:r>
              <a:rPr sz="1800" spc="-34" dirty="0">
                <a:solidFill>
                  <a:srgbClr val="FF0000"/>
                </a:solidFill>
              </a:rPr>
              <a:t> </a:t>
            </a:r>
            <a:r>
              <a:rPr sz="1800" spc="-8" dirty="0">
                <a:solidFill>
                  <a:srgbClr val="FF0000"/>
                </a:solidFill>
              </a:rPr>
              <a:t>Levels</a:t>
            </a:r>
            <a:r>
              <a:rPr sz="1800" spc="-19" dirty="0">
                <a:solidFill>
                  <a:srgbClr val="FF0000"/>
                </a:solidFill>
              </a:rPr>
              <a:t> </a:t>
            </a:r>
            <a:r>
              <a:rPr sz="1800" dirty="0">
                <a:solidFill>
                  <a:srgbClr val="FF0000"/>
                </a:solidFill>
              </a:rPr>
              <a:t>of</a:t>
            </a:r>
            <a:r>
              <a:rPr sz="1800" spc="-15" dirty="0">
                <a:solidFill>
                  <a:srgbClr val="FF0000"/>
                </a:solidFill>
              </a:rPr>
              <a:t> </a:t>
            </a:r>
            <a:r>
              <a:rPr sz="1800" spc="-4" dirty="0">
                <a:solidFill>
                  <a:srgbClr val="FF0000"/>
                </a:solidFill>
              </a:rPr>
              <a:t>Management</a:t>
            </a:r>
            <a:endParaRPr sz="1800" dirty="0"/>
          </a:p>
        </p:txBody>
      </p:sp>
      <p:sp>
        <p:nvSpPr>
          <p:cNvPr id="10" name="object 10"/>
          <p:cNvSpPr txBox="1"/>
          <p:nvPr/>
        </p:nvSpPr>
        <p:spPr>
          <a:xfrm>
            <a:off x="6893719" y="3103054"/>
            <a:ext cx="1201579" cy="286617"/>
          </a:xfrm>
          <a:prstGeom prst="rect">
            <a:avLst/>
          </a:prstGeom>
        </p:spPr>
        <p:txBody>
          <a:bodyPr vert="horz" wrap="square" lIns="0" tIns="9525" rIns="0" bIns="0" rtlCol="0">
            <a:spAutoFit/>
          </a:bodyPr>
          <a:lstStyle/>
          <a:p>
            <a:pPr marL="9525">
              <a:spcBef>
                <a:spcPts val="75"/>
              </a:spcBef>
            </a:pPr>
            <a:r>
              <a:rPr spc="-8" dirty="0">
                <a:solidFill>
                  <a:srgbClr val="5F5F5F"/>
                </a:solidFill>
                <a:latin typeface="Calibri"/>
                <a:cs typeface="Calibri"/>
              </a:rPr>
              <a:t>Oracle</a:t>
            </a:r>
            <a:r>
              <a:rPr spc="-83" dirty="0">
                <a:solidFill>
                  <a:srgbClr val="5F5F5F"/>
                </a:solidFill>
                <a:latin typeface="Calibri"/>
                <a:cs typeface="Calibri"/>
              </a:rPr>
              <a:t> </a:t>
            </a:r>
            <a:r>
              <a:rPr spc="-4" dirty="0">
                <a:solidFill>
                  <a:srgbClr val="5F5F5F"/>
                </a:solidFill>
                <a:latin typeface="Calibri"/>
                <a:cs typeface="Calibri"/>
              </a:rPr>
              <a:t>Cloud</a:t>
            </a:r>
            <a:endParaRPr>
              <a:latin typeface="Calibri"/>
              <a:cs typeface="Calibri"/>
            </a:endParaRPr>
          </a:p>
        </p:txBody>
      </p:sp>
      <p:sp>
        <p:nvSpPr>
          <p:cNvPr id="11" name="object 11"/>
          <p:cNvSpPr txBox="1"/>
          <p:nvPr/>
        </p:nvSpPr>
        <p:spPr>
          <a:xfrm>
            <a:off x="3964495" y="1173957"/>
            <a:ext cx="1772603" cy="1985545"/>
          </a:xfrm>
          <a:prstGeom prst="rect">
            <a:avLst/>
          </a:prstGeom>
        </p:spPr>
        <p:txBody>
          <a:bodyPr vert="horz" wrap="square" lIns="0" tIns="8573" rIns="0" bIns="0" rtlCol="0">
            <a:spAutoFit/>
          </a:bodyPr>
          <a:lstStyle/>
          <a:p>
            <a:pPr marL="9525">
              <a:lnSpc>
                <a:spcPts val="1793"/>
              </a:lnSpc>
              <a:spcBef>
                <a:spcPts val="68"/>
              </a:spcBef>
            </a:pPr>
            <a:r>
              <a:rPr sz="1500" spc="-8" dirty="0">
                <a:solidFill>
                  <a:srgbClr val="5F5F5F"/>
                </a:solidFill>
                <a:latin typeface="Calibri"/>
                <a:cs typeface="Calibri"/>
              </a:rPr>
              <a:t>Managed*</a:t>
            </a:r>
            <a:endParaRPr sz="1500">
              <a:latin typeface="Calibri"/>
              <a:cs typeface="Calibri"/>
            </a:endParaRPr>
          </a:p>
          <a:p>
            <a:pPr marL="30004" algn="just">
              <a:lnSpc>
                <a:spcPts val="1253"/>
              </a:lnSpc>
            </a:pPr>
            <a:r>
              <a:rPr sz="1050" spc="-8" dirty="0">
                <a:solidFill>
                  <a:srgbClr val="7E7E7E"/>
                </a:solidFill>
                <a:latin typeface="Calibri"/>
                <a:cs typeface="Calibri"/>
              </a:rPr>
              <a:t>24-7 active</a:t>
            </a:r>
            <a:r>
              <a:rPr sz="1050" spc="23" dirty="0">
                <a:solidFill>
                  <a:srgbClr val="7E7E7E"/>
                </a:solidFill>
                <a:latin typeface="Calibri"/>
                <a:cs typeface="Calibri"/>
              </a:rPr>
              <a:t> </a:t>
            </a:r>
            <a:r>
              <a:rPr sz="1050" spc="-11" dirty="0">
                <a:solidFill>
                  <a:srgbClr val="7E7E7E"/>
                </a:solidFill>
                <a:latin typeface="Calibri"/>
                <a:cs typeface="Calibri"/>
              </a:rPr>
              <a:t>monitoring</a:t>
            </a:r>
            <a:r>
              <a:rPr sz="1050" spc="56" dirty="0">
                <a:solidFill>
                  <a:srgbClr val="7E7E7E"/>
                </a:solidFill>
                <a:latin typeface="Calibri"/>
                <a:cs typeface="Calibri"/>
              </a:rPr>
              <a:t> </a:t>
            </a:r>
            <a:r>
              <a:rPr sz="1050" spc="-8" dirty="0">
                <a:solidFill>
                  <a:srgbClr val="7E7E7E"/>
                </a:solidFill>
                <a:latin typeface="Calibri"/>
                <a:cs typeface="Calibri"/>
              </a:rPr>
              <a:t>and</a:t>
            </a:r>
            <a:endParaRPr sz="1050">
              <a:latin typeface="Calibri"/>
              <a:cs typeface="Calibri"/>
            </a:endParaRPr>
          </a:p>
          <a:p>
            <a:pPr marL="30004" marR="3810" algn="just">
              <a:spcBef>
                <a:spcPts val="4"/>
              </a:spcBef>
            </a:pPr>
            <a:r>
              <a:rPr sz="1050" spc="-11" dirty="0">
                <a:solidFill>
                  <a:srgbClr val="7E7E7E"/>
                </a:solidFill>
                <a:latin typeface="Calibri"/>
                <a:cs typeface="Calibri"/>
              </a:rPr>
              <a:t>management.</a:t>
            </a:r>
            <a:r>
              <a:rPr sz="1050" spc="-8" dirty="0">
                <a:solidFill>
                  <a:srgbClr val="7E7E7E"/>
                </a:solidFill>
                <a:latin typeface="Calibri"/>
                <a:cs typeface="Calibri"/>
              </a:rPr>
              <a:t> Backup, recovery </a:t>
            </a:r>
            <a:r>
              <a:rPr sz="1050" spc="-229" dirty="0">
                <a:solidFill>
                  <a:srgbClr val="7E7E7E"/>
                </a:solidFill>
                <a:latin typeface="Calibri"/>
                <a:cs typeface="Calibri"/>
              </a:rPr>
              <a:t> </a:t>
            </a:r>
            <a:r>
              <a:rPr sz="1050" spc="-8" dirty="0">
                <a:solidFill>
                  <a:srgbClr val="7E7E7E"/>
                </a:solidFill>
                <a:latin typeface="Calibri"/>
                <a:cs typeface="Calibri"/>
              </a:rPr>
              <a:t>and </a:t>
            </a:r>
            <a:r>
              <a:rPr sz="1050" spc="-15" dirty="0">
                <a:solidFill>
                  <a:srgbClr val="7E7E7E"/>
                </a:solidFill>
                <a:latin typeface="Calibri"/>
                <a:cs typeface="Calibri"/>
              </a:rPr>
              <a:t>patching </a:t>
            </a:r>
            <a:r>
              <a:rPr sz="1050" spc="-11" dirty="0">
                <a:solidFill>
                  <a:srgbClr val="7E7E7E"/>
                </a:solidFill>
                <a:latin typeface="Calibri"/>
                <a:cs typeface="Calibri"/>
              </a:rPr>
              <a:t>are </a:t>
            </a:r>
            <a:r>
              <a:rPr sz="1050" spc="-8" dirty="0">
                <a:solidFill>
                  <a:srgbClr val="7E7E7E"/>
                </a:solidFill>
                <a:latin typeface="Calibri"/>
                <a:cs typeface="Calibri"/>
              </a:rPr>
              <a:t>fully managed </a:t>
            </a:r>
            <a:r>
              <a:rPr sz="1050" spc="-4" dirty="0">
                <a:solidFill>
                  <a:srgbClr val="7E7E7E"/>
                </a:solidFill>
                <a:latin typeface="Calibri"/>
                <a:cs typeface="Calibri"/>
              </a:rPr>
              <a:t> </a:t>
            </a:r>
            <a:r>
              <a:rPr sz="1050" spc="-11" dirty="0">
                <a:solidFill>
                  <a:srgbClr val="7E7E7E"/>
                </a:solidFill>
                <a:latin typeface="Calibri"/>
                <a:cs typeface="Calibri"/>
              </a:rPr>
              <a:t>with</a:t>
            </a:r>
            <a:r>
              <a:rPr sz="1050" spc="19" dirty="0">
                <a:solidFill>
                  <a:srgbClr val="7E7E7E"/>
                </a:solidFill>
                <a:latin typeface="Calibri"/>
                <a:cs typeface="Calibri"/>
              </a:rPr>
              <a:t> </a:t>
            </a:r>
            <a:r>
              <a:rPr sz="1050" spc="-8" dirty="0">
                <a:solidFill>
                  <a:srgbClr val="7E7E7E"/>
                </a:solidFill>
                <a:latin typeface="Calibri"/>
                <a:cs typeface="Calibri"/>
              </a:rPr>
              <a:t>opt-in</a:t>
            </a:r>
            <a:r>
              <a:rPr sz="1050" spc="19" dirty="0">
                <a:solidFill>
                  <a:srgbClr val="7E7E7E"/>
                </a:solidFill>
                <a:latin typeface="Calibri"/>
                <a:cs typeface="Calibri"/>
              </a:rPr>
              <a:t> </a:t>
            </a:r>
            <a:r>
              <a:rPr sz="1050" spc="-11" dirty="0">
                <a:solidFill>
                  <a:srgbClr val="7E7E7E"/>
                </a:solidFill>
                <a:latin typeface="Calibri"/>
                <a:cs typeface="Calibri"/>
              </a:rPr>
              <a:t>time</a:t>
            </a:r>
            <a:r>
              <a:rPr sz="1050" spc="30" dirty="0">
                <a:solidFill>
                  <a:srgbClr val="7E7E7E"/>
                </a:solidFill>
                <a:latin typeface="Calibri"/>
                <a:cs typeface="Calibri"/>
              </a:rPr>
              <a:t> </a:t>
            </a:r>
            <a:r>
              <a:rPr sz="1050" spc="-11" dirty="0">
                <a:solidFill>
                  <a:srgbClr val="7E7E7E"/>
                </a:solidFill>
                <a:latin typeface="Calibri"/>
                <a:cs typeface="Calibri"/>
              </a:rPr>
              <a:t>windows.</a:t>
            </a:r>
            <a:endParaRPr sz="1050">
              <a:latin typeface="Calibri"/>
              <a:cs typeface="Calibri"/>
            </a:endParaRPr>
          </a:p>
          <a:p>
            <a:pPr>
              <a:spcBef>
                <a:spcPts val="4"/>
              </a:spcBef>
            </a:pPr>
            <a:endParaRPr sz="1163">
              <a:latin typeface="Calibri"/>
              <a:cs typeface="Calibri"/>
            </a:endParaRPr>
          </a:p>
          <a:p>
            <a:pPr marL="12859"/>
            <a:r>
              <a:rPr sz="1500" spc="-11" dirty="0">
                <a:solidFill>
                  <a:srgbClr val="5F5F5F"/>
                </a:solidFill>
                <a:latin typeface="Calibri"/>
                <a:cs typeface="Calibri"/>
              </a:rPr>
              <a:t>Automated</a:t>
            </a:r>
            <a:endParaRPr sz="1500">
              <a:latin typeface="Calibri"/>
              <a:cs typeface="Calibri"/>
            </a:endParaRPr>
          </a:p>
          <a:p>
            <a:pPr marL="24288">
              <a:spcBef>
                <a:spcPts val="341"/>
              </a:spcBef>
            </a:pPr>
            <a:r>
              <a:rPr sz="1050" spc="-11" dirty="0">
                <a:solidFill>
                  <a:srgbClr val="7E7E7E"/>
                </a:solidFill>
                <a:latin typeface="Calibri"/>
                <a:cs typeface="Calibri"/>
              </a:rPr>
              <a:t>Automated</a:t>
            </a:r>
            <a:r>
              <a:rPr sz="1050" spc="49" dirty="0">
                <a:solidFill>
                  <a:srgbClr val="7E7E7E"/>
                </a:solidFill>
                <a:latin typeface="Calibri"/>
                <a:cs typeface="Calibri"/>
              </a:rPr>
              <a:t> </a:t>
            </a:r>
            <a:r>
              <a:rPr sz="1050" spc="-11" dirty="0">
                <a:solidFill>
                  <a:srgbClr val="7E7E7E"/>
                </a:solidFill>
                <a:latin typeface="Calibri"/>
                <a:cs typeface="Calibri"/>
              </a:rPr>
              <a:t>install,</a:t>
            </a:r>
            <a:r>
              <a:rPr sz="1050" spc="49" dirty="0">
                <a:solidFill>
                  <a:srgbClr val="7E7E7E"/>
                </a:solidFill>
                <a:latin typeface="Calibri"/>
                <a:cs typeface="Calibri"/>
              </a:rPr>
              <a:t> </a:t>
            </a:r>
            <a:r>
              <a:rPr sz="1050" spc="-15" dirty="0">
                <a:solidFill>
                  <a:srgbClr val="7E7E7E"/>
                </a:solidFill>
                <a:latin typeface="Calibri"/>
                <a:cs typeface="Calibri"/>
              </a:rPr>
              <a:t>patch,</a:t>
            </a:r>
            <a:r>
              <a:rPr sz="1050" spc="34" dirty="0">
                <a:solidFill>
                  <a:srgbClr val="7E7E7E"/>
                </a:solidFill>
                <a:latin typeface="Calibri"/>
                <a:cs typeface="Calibri"/>
              </a:rPr>
              <a:t> </a:t>
            </a:r>
            <a:r>
              <a:rPr sz="1050" spc="-11" dirty="0">
                <a:solidFill>
                  <a:srgbClr val="7E7E7E"/>
                </a:solidFill>
                <a:latin typeface="Calibri"/>
                <a:cs typeface="Calibri"/>
              </a:rPr>
              <a:t>upsize</a:t>
            </a:r>
            <a:endParaRPr sz="1050">
              <a:latin typeface="Calibri"/>
              <a:cs typeface="Calibri"/>
            </a:endParaRPr>
          </a:p>
          <a:p>
            <a:pPr marL="24288" marR="125254"/>
            <a:r>
              <a:rPr sz="1050" spc="-4" dirty="0">
                <a:solidFill>
                  <a:srgbClr val="7E7E7E"/>
                </a:solidFill>
                <a:latin typeface="Calibri"/>
                <a:cs typeface="Calibri"/>
              </a:rPr>
              <a:t>/</a:t>
            </a:r>
            <a:r>
              <a:rPr sz="1050" spc="-38" dirty="0">
                <a:solidFill>
                  <a:srgbClr val="7E7E7E"/>
                </a:solidFill>
                <a:latin typeface="Calibri"/>
                <a:cs typeface="Calibri"/>
              </a:rPr>
              <a:t> </a:t>
            </a:r>
            <a:r>
              <a:rPr sz="1050" spc="-11" dirty="0">
                <a:solidFill>
                  <a:srgbClr val="7E7E7E"/>
                </a:solidFill>
                <a:latin typeface="Calibri"/>
                <a:cs typeface="Calibri"/>
              </a:rPr>
              <a:t>downsize,</a:t>
            </a:r>
            <a:r>
              <a:rPr sz="1050" spc="38" dirty="0">
                <a:solidFill>
                  <a:srgbClr val="7E7E7E"/>
                </a:solidFill>
                <a:latin typeface="Calibri"/>
                <a:cs typeface="Calibri"/>
              </a:rPr>
              <a:t> </a:t>
            </a:r>
            <a:r>
              <a:rPr sz="1050" spc="-11" dirty="0">
                <a:solidFill>
                  <a:srgbClr val="7E7E7E"/>
                </a:solidFill>
                <a:latin typeface="Calibri"/>
                <a:cs typeface="Calibri"/>
              </a:rPr>
              <a:t>backup</a:t>
            </a:r>
            <a:r>
              <a:rPr sz="1050" spc="30" dirty="0">
                <a:solidFill>
                  <a:srgbClr val="7E7E7E"/>
                </a:solidFill>
                <a:latin typeface="Calibri"/>
                <a:cs typeface="Calibri"/>
              </a:rPr>
              <a:t> </a:t>
            </a:r>
            <a:r>
              <a:rPr sz="1050" spc="-4" dirty="0">
                <a:solidFill>
                  <a:srgbClr val="7E7E7E"/>
                </a:solidFill>
                <a:latin typeface="Calibri"/>
                <a:cs typeface="Calibri"/>
              </a:rPr>
              <a:t>/</a:t>
            </a:r>
            <a:r>
              <a:rPr sz="1050" spc="-15" dirty="0">
                <a:solidFill>
                  <a:srgbClr val="7E7E7E"/>
                </a:solidFill>
                <a:latin typeface="Calibri"/>
                <a:cs typeface="Calibri"/>
              </a:rPr>
              <a:t> restore</a:t>
            </a:r>
            <a:r>
              <a:rPr sz="1050" spc="45" dirty="0">
                <a:solidFill>
                  <a:srgbClr val="7E7E7E"/>
                </a:solidFill>
                <a:latin typeface="Calibri"/>
                <a:cs typeface="Calibri"/>
              </a:rPr>
              <a:t> </a:t>
            </a:r>
            <a:r>
              <a:rPr sz="1050" spc="-4" dirty="0">
                <a:solidFill>
                  <a:srgbClr val="7E7E7E"/>
                </a:solidFill>
                <a:latin typeface="Calibri"/>
                <a:cs typeface="Calibri"/>
              </a:rPr>
              <a:t>/ </a:t>
            </a:r>
            <a:r>
              <a:rPr sz="1050" spc="-225" dirty="0">
                <a:solidFill>
                  <a:srgbClr val="7E7E7E"/>
                </a:solidFill>
                <a:latin typeface="Calibri"/>
                <a:cs typeface="Calibri"/>
              </a:rPr>
              <a:t> </a:t>
            </a:r>
            <a:r>
              <a:rPr sz="1050" spc="-15" dirty="0">
                <a:solidFill>
                  <a:srgbClr val="7E7E7E"/>
                </a:solidFill>
                <a:latin typeface="Calibri"/>
                <a:cs typeface="Calibri"/>
              </a:rPr>
              <a:t>recovery,</a:t>
            </a:r>
            <a:r>
              <a:rPr sz="1050" dirty="0">
                <a:solidFill>
                  <a:srgbClr val="7E7E7E"/>
                </a:solidFill>
                <a:latin typeface="Calibri"/>
                <a:cs typeface="Calibri"/>
              </a:rPr>
              <a:t> </a:t>
            </a:r>
            <a:r>
              <a:rPr sz="1050" spc="-11" dirty="0">
                <a:solidFill>
                  <a:srgbClr val="7E7E7E"/>
                </a:solidFill>
                <a:latin typeface="Calibri"/>
                <a:cs typeface="Calibri"/>
              </a:rPr>
              <a:t>configuration</a:t>
            </a:r>
            <a:r>
              <a:rPr sz="1050" spc="34" dirty="0">
                <a:solidFill>
                  <a:srgbClr val="7E7E7E"/>
                </a:solidFill>
                <a:latin typeface="Calibri"/>
                <a:cs typeface="Calibri"/>
              </a:rPr>
              <a:t> </a:t>
            </a:r>
            <a:r>
              <a:rPr sz="1050" spc="-8" dirty="0">
                <a:solidFill>
                  <a:srgbClr val="7E7E7E"/>
                </a:solidFill>
                <a:latin typeface="Calibri"/>
                <a:cs typeface="Calibri"/>
              </a:rPr>
              <a:t>&amp; </a:t>
            </a:r>
            <a:r>
              <a:rPr sz="1050" spc="-4" dirty="0">
                <a:solidFill>
                  <a:srgbClr val="7E7E7E"/>
                </a:solidFill>
                <a:latin typeface="Calibri"/>
                <a:cs typeface="Calibri"/>
              </a:rPr>
              <a:t> </a:t>
            </a:r>
            <a:r>
              <a:rPr sz="1050" spc="-11" dirty="0">
                <a:solidFill>
                  <a:srgbClr val="7E7E7E"/>
                </a:solidFill>
                <a:latin typeface="Calibri"/>
                <a:cs typeface="Calibri"/>
              </a:rPr>
              <a:t>monitoring.</a:t>
            </a:r>
            <a:endParaRPr sz="1050">
              <a:latin typeface="Calibri"/>
              <a:cs typeface="Calibri"/>
            </a:endParaRPr>
          </a:p>
        </p:txBody>
      </p:sp>
      <p:grpSp>
        <p:nvGrpSpPr>
          <p:cNvPr id="12" name="object 12"/>
          <p:cNvGrpSpPr/>
          <p:nvPr/>
        </p:nvGrpSpPr>
        <p:grpSpPr>
          <a:xfrm>
            <a:off x="583978" y="1329290"/>
            <a:ext cx="6010275" cy="2905125"/>
            <a:chOff x="778637" y="1772386"/>
            <a:chExt cx="8013700" cy="3873500"/>
          </a:xfrm>
        </p:grpSpPr>
        <p:sp>
          <p:nvSpPr>
            <p:cNvPr id="13" name="object 13"/>
            <p:cNvSpPr/>
            <p:nvPr/>
          </p:nvSpPr>
          <p:spPr>
            <a:xfrm>
              <a:off x="778637" y="2101468"/>
              <a:ext cx="2494915" cy="2729230"/>
            </a:xfrm>
            <a:custGeom>
              <a:avLst/>
              <a:gdLst/>
              <a:ahLst/>
              <a:cxnLst/>
              <a:rect l="l" t="t" r="r" b="b"/>
              <a:pathLst>
                <a:path w="2494915" h="2729229">
                  <a:moveTo>
                    <a:pt x="2494661" y="0"/>
                  </a:moveTo>
                  <a:lnTo>
                    <a:pt x="0" y="0"/>
                  </a:lnTo>
                  <a:lnTo>
                    <a:pt x="0" y="2728848"/>
                  </a:lnTo>
                  <a:lnTo>
                    <a:pt x="2494661" y="2728848"/>
                  </a:lnTo>
                  <a:lnTo>
                    <a:pt x="2494661" y="0"/>
                  </a:lnTo>
                  <a:close/>
                </a:path>
              </a:pathLst>
            </a:custGeom>
            <a:solidFill>
              <a:srgbClr val="FFFFFF">
                <a:alpha val="67842"/>
              </a:srgbClr>
            </a:solidFill>
          </p:spPr>
          <p:txBody>
            <a:bodyPr wrap="square" lIns="0" tIns="0" rIns="0" bIns="0" rtlCol="0"/>
            <a:lstStyle/>
            <a:p>
              <a:endParaRPr sz="1350"/>
            </a:p>
          </p:txBody>
        </p:sp>
        <p:pic>
          <p:nvPicPr>
            <p:cNvPr id="14" name="object 14"/>
            <p:cNvPicPr/>
            <p:nvPr/>
          </p:nvPicPr>
          <p:blipFill>
            <a:blip r:embed="rId5" cstate="print"/>
            <a:stretch>
              <a:fillRect/>
            </a:stretch>
          </p:blipFill>
          <p:spPr>
            <a:xfrm>
              <a:off x="7911465" y="3176244"/>
              <a:ext cx="835812" cy="835812"/>
            </a:xfrm>
            <a:prstGeom prst="rect">
              <a:avLst/>
            </a:prstGeom>
          </p:spPr>
        </p:pic>
        <p:pic>
          <p:nvPicPr>
            <p:cNvPr id="15" name="object 15"/>
            <p:cNvPicPr/>
            <p:nvPr/>
          </p:nvPicPr>
          <p:blipFill>
            <a:blip r:embed="rId6" cstate="print"/>
            <a:stretch>
              <a:fillRect/>
            </a:stretch>
          </p:blipFill>
          <p:spPr>
            <a:xfrm>
              <a:off x="7918068" y="1772386"/>
              <a:ext cx="832764" cy="832764"/>
            </a:xfrm>
            <a:prstGeom prst="rect">
              <a:avLst/>
            </a:prstGeom>
          </p:spPr>
        </p:pic>
        <p:sp>
          <p:nvSpPr>
            <p:cNvPr id="16" name="object 16"/>
            <p:cNvSpPr/>
            <p:nvPr/>
          </p:nvSpPr>
          <p:spPr>
            <a:xfrm>
              <a:off x="5218810" y="4441367"/>
              <a:ext cx="3573145" cy="1204595"/>
            </a:xfrm>
            <a:custGeom>
              <a:avLst/>
              <a:gdLst/>
              <a:ahLst/>
              <a:cxnLst/>
              <a:rect l="l" t="t" r="r" b="b"/>
              <a:pathLst>
                <a:path w="3573145" h="1204595">
                  <a:moveTo>
                    <a:pt x="3573017" y="0"/>
                  </a:moveTo>
                  <a:lnTo>
                    <a:pt x="0" y="0"/>
                  </a:lnTo>
                  <a:lnTo>
                    <a:pt x="0" y="1204455"/>
                  </a:lnTo>
                  <a:lnTo>
                    <a:pt x="3573017" y="1204455"/>
                  </a:lnTo>
                  <a:lnTo>
                    <a:pt x="3573017" y="0"/>
                  </a:lnTo>
                  <a:close/>
                </a:path>
              </a:pathLst>
            </a:custGeom>
            <a:solidFill>
              <a:srgbClr val="DCE2E3"/>
            </a:solidFill>
          </p:spPr>
          <p:txBody>
            <a:bodyPr wrap="square" lIns="0" tIns="0" rIns="0" bIns="0" rtlCol="0"/>
            <a:lstStyle/>
            <a:p>
              <a:endParaRPr sz="1350"/>
            </a:p>
          </p:txBody>
        </p:sp>
      </p:grpSp>
      <p:sp>
        <p:nvSpPr>
          <p:cNvPr id="17" name="object 17"/>
          <p:cNvSpPr txBox="1"/>
          <p:nvPr/>
        </p:nvSpPr>
        <p:spPr>
          <a:xfrm>
            <a:off x="8918638" y="4902861"/>
            <a:ext cx="77153" cy="148117"/>
          </a:xfrm>
          <a:prstGeom prst="rect">
            <a:avLst/>
          </a:prstGeom>
        </p:spPr>
        <p:txBody>
          <a:bodyPr vert="horz" wrap="square" lIns="0" tIns="9525" rIns="0" bIns="0" rtlCol="0">
            <a:spAutoFit/>
          </a:bodyPr>
          <a:lstStyle/>
          <a:p>
            <a:pPr marL="9525">
              <a:spcBef>
                <a:spcPts val="75"/>
              </a:spcBef>
            </a:pPr>
            <a:r>
              <a:rPr sz="900" dirty="0">
                <a:solidFill>
                  <a:srgbClr val="5F5F5F"/>
                </a:solidFill>
                <a:latin typeface="Calibri"/>
                <a:cs typeface="Calibri"/>
              </a:rPr>
              <a:t>9</a:t>
            </a:r>
            <a:endParaRPr sz="900">
              <a:latin typeface="Calibri"/>
              <a:cs typeface="Calibri"/>
            </a:endParaRPr>
          </a:p>
        </p:txBody>
      </p:sp>
      <p:sp>
        <p:nvSpPr>
          <p:cNvPr id="18" name="object 18"/>
          <p:cNvSpPr txBox="1"/>
          <p:nvPr/>
        </p:nvSpPr>
        <p:spPr>
          <a:xfrm>
            <a:off x="3975449" y="3289217"/>
            <a:ext cx="1731169" cy="841897"/>
          </a:xfrm>
          <a:prstGeom prst="rect">
            <a:avLst/>
          </a:prstGeom>
        </p:spPr>
        <p:txBody>
          <a:bodyPr vert="horz" wrap="square" lIns="0" tIns="74295" rIns="0" bIns="0" rtlCol="0">
            <a:spAutoFit/>
          </a:bodyPr>
          <a:lstStyle/>
          <a:p>
            <a:pPr marL="9525">
              <a:spcBef>
                <a:spcPts val="585"/>
              </a:spcBef>
            </a:pPr>
            <a:r>
              <a:rPr sz="1500" spc="-4" dirty="0">
                <a:solidFill>
                  <a:srgbClr val="5F5F5F"/>
                </a:solidFill>
                <a:latin typeface="Calibri"/>
                <a:cs typeface="Calibri"/>
              </a:rPr>
              <a:t>Virtual</a:t>
            </a:r>
            <a:r>
              <a:rPr sz="1500" spc="-30" dirty="0">
                <a:solidFill>
                  <a:srgbClr val="5F5F5F"/>
                </a:solidFill>
                <a:latin typeface="Calibri"/>
                <a:cs typeface="Calibri"/>
              </a:rPr>
              <a:t> </a:t>
            </a:r>
            <a:r>
              <a:rPr sz="1500" spc="-8" dirty="0">
                <a:solidFill>
                  <a:srgbClr val="5F5F5F"/>
                </a:solidFill>
                <a:latin typeface="Calibri"/>
                <a:cs typeface="Calibri"/>
              </a:rPr>
              <a:t>Image</a:t>
            </a:r>
            <a:endParaRPr sz="1500">
              <a:latin typeface="Calibri"/>
              <a:cs typeface="Calibri"/>
            </a:endParaRPr>
          </a:p>
          <a:p>
            <a:pPr marL="55245" marR="3810">
              <a:spcBef>
                <a:spcPts val="353"/>
              </a:spcBef>
            </a:pPr>
            <a:r>
              <a:rPr sz="1050" spc="-8" dirty="0">
                <a:solidFill>
                  <a:srgbClr val="7E7E7E"/>
                </a:solidFill>
                <a:latin typeface="Calibri"/>
                <a:cs typeface="Calibri"/>
              </a:rPr>
              <a:t>Database</a:t>
            </a:r>
            <a:r>
              <a:rPr sz="1050" spc="23" dirty="0">
                <a:solidFill>
                  <a:srgbClr val="7E7E7E"/>
                </a:solidFill>
                <a:latin typeface="Calibri"/>
                <a:cs typeface="Calibri"/>
              </a:rPr>
              <a:t> </a:t>
            </a:r>
            <a:r>
              <a:rPr sz="1050" spc="-11" dirty="0">
                <a:solidFill>
                  <a:srgbClr val="7E7E7E"/>
                </a:solidFill>
                <a:latin typeface="Calibri"/>
                <a:cs typeface="Calibri"/>
              </a:rPr>
              <a:t>software</a:t>
            </a:r>
            <a:r>
              <a:rPr sz="1050" spc="26" dirty="0">
                <a:solidFill>
                  <a:srgbClr val="7E7E7E"/>
                </a:solidFill>
                <a:latin typeface="Calibri"/>
                <a:cs typeface="Calibri"/>
              </a:rPr>
              <a:t> </a:t>
            </a:r>
            <a:r>
              <a:rPr sz="1050" spc="-11" dirty="0">
                <a:solidFill>
                  <a:srgbClr val="7E7E7E"/>
                </a:solidFill>
                <a:latin typeface="Calibri"/>
                <a:cs typeface="Calibri"/>
              </a:rPr>
              <a:t>ready</a:t>
            </a:r>
            <a:r>
              <a:rPr sz="1050" spc="23" dirty="0">
                <a:solidFill>
                  <a:srgbClr val="7E7E7E"/>
                </a:solidFill>
                <a:latin typeface="Calibri"/>
                <a:cs typeface="Calibri"/>
              </a:rPr>
              <a:t> </a:t>
            </a:r>
            <a:r>
              <a:rPr sz="1050" spc="-15" dirty="0">
                <a:solidFill>
                  <a:srgbClr val="7E7E7E"/>
                </a:solidFill>
                <a:latin typeface="Calibri"/>
                <a:cs typeface="Calibri"/>
              </a:rPr>
              <a:t>to </a:t>
            </a:r>
            <a:r>
              <a:rPr sz="1050" spc="-11" dirty="0">
                <a:solidFill>
                  <a:srgbClr val="7E7E7E"/>
                </a:solidFill>
                <a:latin typeface="Calibri"/>
                <a:cs typeface="Calibri"/>
              </a:rPr>
              <a:t> </a:t>
            </a:r>
            <a:r>
              <a:rPr sz="1050" spc="-15" dirty="0">
                <a:solidFill>
                  <a:srgbClr val="7E7E7E"/>
                </a:solidFill>
                <a:latin typeface="Calibri"/>
                <a:cs typeface="Calibri"/>
              </a:rPr>
              <a:t>install.</a:t>
            </a:r>
            <a:r>
              <a:rPr sz="1050" spc="53" dirty="0">
                <a:solidFill>
                  <a:srgbClr val="7E7E7E"/>
                </a:solidFill>
                <a:latin typeface="Calibri"/>
                <a:cs typeface="Calibri"/>
              </a:rPr>
              <a:t> </a:t>
            </a:r>
            <a:r>
              <a:rPr sz="1050" spc="-8" dirty="0">
                <a:solidFill>
                  <a:srgbClr val="7E7E7E"/>
                </a:solidFill>
                <a:latin typeface="Calibri"/>
                <a:cs typeface="Calibri"/>
              </a:rPr>
              <a:t>Same</a:t>
            </a:r>
            <a:r>
              <a:rPr sz="1050" spc="11" dirty="0">
                <a:solidFill>
                  <a:srgbClr val="7E7E7E"/>
                </a:solidFill>
                <a:latin typeface="Calibri"/>
                <a:cs typeface="Calibri"/>
              </a:rPr>
              <a:t> </a:t>
            </a:r>
            <a:r>
              <a:rPr sz="1050" spc="-11" dirty="0">
                <a:solidFill>
                  <a:srgbClr val="7E7E7E"/>
                </a:solidFill>
                <a:latin typeface="Calibri"/>
                <a:cs typeface="Calibri"/>
              </a:rPr>
              <a:t>software</a:t>
            </a:r>
            <a:r>
              <a:rPr sz="1050" spc="34" dirty="0">
                <a:solidFill>
                  <a:srgbClr val="7E7E7E"/>
                </a:solidFill>
                <a:latin typeface="Calibri"/>
                <a:cs typeface="Calibri"/>
              </a:rPr>
              <a:t> </a:t>
            </a:r>
            <a:r>
              <a:rPr sz="1050" spc="-4" dirty="0">
                <a:solidFill>
                  <a:srgbClr val="7E7E7E"/>
                </a:solidFill>
                <a:latin typeface="Calibri"/>
                <a:cs typeface="Calibri"/>
              </a:rPr>
              <a:t>as </a:t>
            </a:r>
            <a:r>
              <a:rPr sz="1050" dirty="0">
                <a:solidFill>
                  <a:srgbClr val="7E7E7E"/>
                </a:solidFill>
                <a:latin typeface="Calibri"/>
                <a:cs typeface="Calibri"/>
              </a:rPr>
              <a:t> </a:t>
            </a:r>
            <a:r>
              <a:rPr sz="1050" spc="-11" dirty="0">
                <a:solidFill>
                  <a:srgbClr val="7E7E7E"/>
                </a:solidFill>
                <a:latin typeface="Calibri"/>
                <a:cs typeface="Calibri"/>
              </a:rPr>
              <a:t>distributed</a:t>
            </a:r>
            <a:r>
              <a:rPr sz="1050" spc="53" dirty="0">
                <a:solidFill>
                  <a:srgbClr val="7E7E7E"/>
                </a:solidFill>
                <a:latin typeface="Calibri"/>
                <a:cs typeface="Calibri"/>
              </a:rPr>
              <a:t> </a:t>
            </a:r>
            <a:r>
              <a:rPr sz="1050" spc="-8" dirty="0">
                <a:solidFill>
                  <a:srgbClr val="7E7E7E"/>
                </a:solidFill>
                <a:latin typeface="Calibri"/>
                <a:cs typeface="Calibri"/>
              </a:rPr>
              <a:t>for</a:t>
            </a:r>
            <a:r>
              <a:rPr sz="1050" spc="-26" dirty="0">
                <a:solidFill>
                  <a:srgbClr val="7E7E7E"/>
                </a:solidFill>
                <a:latin typeface="Calibri"/>
                <a:cs typeface="Calibri"/>
              </a:rPr>
              <a:t> </a:t>
            </a:r>
            <a:r>
              <a:rPr sz="1050" spc="-4" dirty="0">
                <a:solidFill>
                  <a:srgbClr val="7E7E7E"/>
                </a:solidFill>
                <a:latin typeface="Calibri"/>
                <a:cs typeface="Calibri"/>
              </a:rPr>
              <a:t>on</a:t>
            </a:r>
            <a:r>
              <a:rPr sz="1050" dirty="0">
                <a:solidFill>
                  <a:srgbClr val="7E7E7E"/>
                </a:solidFill>
                <a:latin typeface="Calibri"/>
                <a:cs typeface="Calibri"/>
              </a:rPr>
              <a:t> </a:t>
            </a:r>
            <a:r>
              <a:rPr sz="1050" spc="-11" dirty="0">
                <a:solidFill>
                  <a:srgbClr val="7E7E7E"/>
                </a:solidFill>
                <a:latin typeface="Calibri"/>
                <a:cs typeface="Calibri"/>
              </a:rPr>
              <a:t>premise</a:t>
            </a:r>
            <a:r>
              <a:rPr sz="1050" spc="34" dirty="0">
                <a:solidFill>
                  <a:srgbClr val="7E7E7E"/>
                </a:solidFill>
                <a:latin typeface="Calibri"/>
                <a:cs typeface="Calibri"/>
              </a:rPr>
              <a:t> </a:t>
            </a:r>
            <a:r>
              <a:rPr sz="1050" spc="-4" dirty="0">
                <a:solidFill>
                  <a:srgbClr val="7E7E7E"/>
                </a:solidFill>
                <a:latin typeface="Calibri"/>
                <a:cs typeface="Calibri"/>
              </a:rPr>
              <a:t>use</a:t>
            </a:r>
            <a:r>
              <a:rPr sz="1050" spc="-4" dirty="0">
                <a:solidFill>
                  <a:srgbClr val="5F5F5F"/>
                </a:solidFill>
                <a:latin typeface="Calibri"/>
                <a:cs typeface="Calibri"/>
              </a:rPr>
              <a:t>.</a:t>
            </a:r>
            <a:endParaRPr sz="1050">
              <a:latin typeface="Calibri"/>
              <a:cs typeface="Calibri"/>
            </a:endParaRPr>
          </a:p>
        </p:txBody>
      </p:sp>
      <p:pic>
        <p:nvPicPr>
          <p:cNvPr id="19" name="object 19"/>
          <p:cNvPicPr/>
          <p:nvPr/>
        </p:nvPicPr>
        <p:blipFill>
          <a:blip r:embed="rId7" cstate="print"/>
          <a:stretch>
            <a:fillRect/>
          </a:stretch>
        </p:blipFill>
        <p:spPr>
          <a:xfrm>
            <a:off x="5968175" y="3466509"/>
            <a:ext cx="624573" cy="624573"/>
          </a:xfrm>
          <a:prstGeom prst="rect">
            <a:avLst/>
          </a:prstGeom>
        </p:spPr>
      </p:pic>
      <p:sp>
        <p:nvSpPr>
          <p:cNvPr id="20" name="object 20"/>
          <p:cNvSpPr txBox="1"/>
          <p:nvPr/>
        </p:nvSpPr>
        <p:spPr>
          <a:xfrm>
            <a:off x="7751444" y="4567047"/>
            <a:ext cx="1187768" cy="195246"/>
          </a:xfrm>
          <a:prstGeom prst="rect">
            <a:avLst/>
          </a:prstGeom>
        </p:spPr>
        <p:txBody>
          <a:bodyPr vert="horz" wrap="square" lIns="0" tIns="10478" rIns="0" bIns="0" rtlCol="0">
            <a:spAutoFit/>
          </a:bodyPr>
          <a:lstStyle/>
          <a:p>
            <a:pPr marL="9525">
              <a:spcBef>
                <a:spcPts val="83"/>
              </a:spcBef>
            </a:pPr>
            <a:r>
              <a:rPr sz="1200" spc="4" dirty="0">
                <a:solidFill>
                  <a:srgbClr val="7E7E7E"/>
                </a:solidFill>
                <a:latin typeface="Calibri"/>
                <a:cs typeface="Calibri"/>
              </a:rPr>
              <a:t>*</a:t>
            </a:r>
            <a:r>
              <a:rPr sz="1200" spc="-41" dirty="0">
                <a:solidFill>
                  <a:srgbClr val="7E7E7E"/>
                </a:solidFill>
                <a:latin typeface="Calibri"/>
                <a:cs typeface="Calibri"/>
              </a:rPr>
              <a:t> </a:t>
            </a:r>
            <a:r>
              <a:rPr sz="1200" spc="-4" dirty="0">
                <a:solidFill>
                  <a:srgbClr val="7E7E7E"/>
                </a:solidFill>
                <a:latin typeface="Calibri"/>
                <a:cs typeface="Calibri"/>
              </a:rPr>
              <a:t>Planned</a:t>
            </a:r>
            <a:r>
              <a:rPr sz="1200" spc="-15" dirty="0">
                <a:solidFill>
                  <a:srgbClr val="7E7E7E"/>
                </a:solidFill>
                <a:latin typeface="Calibri"/>
                <a:cs typeface="Calibri"/>
              </a:rPr>
              <a:t> </a:t>
            </a:r>
            <a:r>
              <a:rPr sz="1200" spc="-11" dirty="0">
                <a:solidFill>
                  <a:srgbClr val="7E7E7E"/>
                </a:solidFill>
                <a:latin typeface="Calibri"/>
                <a:cs typeface="Calibri"/>
              </a:rPr>
              <a:t>for</a:t>
            </a:r>
            <a:r>
              <a:rPr sz="1200" spc="-8" dirty="0">
                <a:solidFill>
                  <a:srgbClr val="7E7E7E"/>
                </a:solidFill>
                <a:latin typeface="Calibri"/>
                <a:cs typeface="Calibri"/>
              </a:rPr>
              <a:t> </a:t>
            </a:r>
            <a:r>
              <a:rPr sz="1200" spc="4" dirty="0">
                <a:solidFill>
                  <a:srgbClr val="7E7E7E"/>
                </a:solidFill>
                <a:latin typeface="Calibri"/>
                <a:cs typeface="Calibri"/>
              </a:rPr>
              <a:t>2016</a:t>
            </a:r>
            <a:endParaRPr sz="12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11574" y="4925263"/>
            <a:ext cx="2232660" cy="106825"/>
          </a:xfrm>
          <a:prstGeom prst="rect">
            <a:avLst/>
          </a:prstGeom>
        </p:spPr>
        <p:txBody>
          <a:bodyPr vert="horz" wrap="square" lIns="0" tIns="8573" rIns="0" bIns="0" rtlCol="0">
            <a:spAutoFit/>
          </a:bodyPr>
          <a:lstStyle/>
          <a:p>
            <a:pPr marL="9525">
              <a:spcBef>
                <a:spcPts val="68"/>
              </a:spcBef>
            </a:pPr>
            <a:r>
              <a:rPr sz="638" spc="-8" dirty="0">
                <a:solidFill>
                  <a:srgbClr val="5F5F5F"/>
                </a:solidFill>
                <a:latin typeface="Calibri"/>
                <a:cs typeface="Calibri"/>
              </a:rPr>
              <a:t>Copyright</a:t>
            </a:r>
            <a:r>
              <a:rPr sz="638" spc="38" dirty="0">
                <a:solidFill>
                  <a:srgbClr val="5F5F5F"/>
                </a:solidFill>
                <a:latin typeface="Calibri"/>
                <a:cs typeface="Calibri"/>
              </a:rPr>
              <a:t> </a:t>
            </a:r>
            <a:r>
              <a:rPr sz="638" spc="-8" dirty="0">
                <a:solidFill>
                  <a:srgbClr val="5F5F5F"/>
                </a:solidFill>
                <a:latin typeface="Calibri"/>
                <a:cs typeface="Calibri"/>
              </a:rPr>
              <a:t>©</a:t>
            </a:r>
            <a:r>
              <a:rPr sz="638" spc="19" dirty="0">
                <a:solidFill>
                  <a:srgbClr val="5F5F5F"/>
                </a:solidFill>
                <a:latin typeface="Calibri"/>
                <a:cs typeface="Calibri"/>
              </a:rPr>
              <a:t> </a:t>
            </a:r>
            <a:r>
              <a:rPr sz="638" spc="-4" dirty="0">
                <a:solidFill>
                  <a:srgbClr val="5F5F5F"/>
                </a:solidFill>
                <a:latin typeface="Calibri"/>
                <a:cs typeface="Calibri"/>
              </a:rPr>
              <a:t>2015,</a:t>
            </a:r>
            <a:r>
              <a:rPr sz="638" spc="-34" dirty="0">
                <a:solidFill>
                  <a:srgbClr val="5F5F5F"/>
                </a:solidFill>
                <a:latin typeface="Calibri"/>
                <a:cs typeface="Calibri"/>
              </a:rPr>
              <a:t> </a:t>
            </a:r>
            <a:r>
              <a:rPr sz="638" spc="-8" dirty="0">
                <a:solidFill>
                  <a:srgbClr val="5F5F5F"/>
                </a:solidFill>
                <a:latin typeface="Calibri"/>
                <a:cs typeface="Calibri"/>
              </a:rPr>
              <a:t>Oracle</a:t>
            </a:r>
            <a:r>
              <a:rPr sz="638" spc="45" dirty="0">
                <a:solidFill>
                  <a:srgbClr val="5F5F5F"/>
                </a:solidFill>
                <a:latin typeface="Calibri"/>
                <a:cs typeface="Calibri"/>
              </a:rPr>
              <a:t> </a:t>
            </a:r>
            <a:r>
              <a:rPr sz="638" spc="-8" dirty="0">
                <a:solidFill>
                  <a:srgbClr val="5F5F5F"/>
                </a:solidFill>
                <a:latin typeface="Calibri"/>
                <a:cs typeface="Calibri"/>
              </a:rPr>
              <a:t>and/or</a:t>
            </a:r>
            <a:r>
              <a:rPr sz="638" spc="30" dirty="0">
                <a:solidFill>
                  <a:srgbClr val="5F5F5F"/>
                </a:solidFill>
                <a:latin typeface="Calibri"/>
                <a:cs typeface="Calibri"/>
              </a:rPr>
              <a:t> </a:t>
            </a:r>
            <a:r>
              <a:rPr sz="638" spc="-4" dirty="0">
                <a:solidFill>
                  <a:srgbClr val="5F5F5F"/>
                </a:solidFill>
                <a:latin typeface="Calibri"/>
                <a:cs typeface="Calibri"/>
              </a:rPr>
              <a:t>its</a:t>
            </a:r>
            <a:r>
              <a:rPr sz="638" spc="4" dirty="0">
                <a:solidFill>
                  <a:srgbClr val="5F5F5F"/>
                </a:solidFill>
                <a:latin typeface="Calibri"/>
                <a:cs typeface="Calibri"/>
              </a:rPr>
              <a:t> </a:t>
            </a:r>
            <a:r>
              <a:rPr sz="638" spc="-4" dirty="0">
                <a:solidFill>
                  <a:srgbClr val="5F5F5F"/>
                </a:solidFill>
                <a:latin typeface="Calibri"/>
                <a:cs typeface="Calibri"/>
              </a:rPr>
              <a:t>affiliates.</a:t>
            </a:r>
            <a:r>
              <a:rPr sz="638" spc="38" dirty="0">
                <a:solidFill>
                  <a:srgbClr val="5F5F5F"/>
                </a:solidFill>
                <a:latin typeface="Calibri"/>
                <a:cs typeface="Calibri"/>
              </a:rPr>
              <a:t> </a:t>
            </a:r>
            <a:r>
              <a:rPr sz="638" spc="-8" dirty="0">
                <a:solidFill>
                  <a:srgbClr val="5F5F5F"/>
                </a:solidFill>
                <a:latin typeface="Calibri"/>
                <a:cs typeface="Calibri"/>
              </a:rPr>
              <a:t>All</a:t>
            </a:r>
            <a:r>
              <a:rPr sz="638" dirty="0">
                <a:solidFill>
                  <a:srgbClr val="5F5F5F"/>
                </a:solidFill>
                <a:latin typeface="Calibri"/>
                <a:cs typeface="Calibri"/>
              </a:rPr>
              <a:t> </a:t>
            </a:r>
            <a:r>
              <a:rPr sz="638" spc="-8" dirty="0">
                <a:solidFill>
                  <a:srgbClr val="5F5F5F"/>
                </a:solidFill>
                <a:latin typeface="Calibri"/>
                <a:cs typeface="Calibri"/>
              </a:rPr>
              <a:t>rights</a:t>
            </a:r>
            <a:r>
              <a:rPr sz="638" spc="56" dirty="0">
                <a:solidFill>
                  <a:srgbClr val="5F5F5F"/>
                </a:solidFill>
                <a:latin typeface="Calibri"/>
                <a:cs typeface="Calibri"/>
              </a:rPr>
              <a:t> </a:t>
            </a:r>
            <a:r>
              <a:rPr sz="638" spc="-8" dirty="0">
                <a:solidFill>
                  <a:srgbClr val="5F5F5F"/>
                </a:solidFill>
                <a:latin typeface="Calibri"/>
                <a:cs typeface="Calibri"/>
              </a:rPr>
              <a:t>reserved.</a:t>
            </a:r>
            <a:r>
              <a:rPr sz="638" spc="217" dirty="0">
                <a:solidFill>
                  <a:srgbClr val="5F5F5F"/>
                </a:solidFill>
                <a:latin typeface="Calibri"/>
                <a:cs typeface="Calibri"/>
              </a:rPr>
              <a:t> </a:t>
            </a:r>
            <a:r>
              <a:rPr sz="638" spc="-4" dirty="0">
                <a:solidFill>
                  <a:srgbClr val="5F5F5F"/>
                </a:solidFill>
                <a:latin typeface="Calibri"/>
                <a:cs typeface="Calibri"/>
              </a:rPr>
              <a:t>|</a:t>
            </a:r>
            <a:endParaRPr sz="638">
              <a:latin typeface="Calibri"/>
              <a:cs typeface="Calibri"/>
            </a:endParaRPr>
          </a:p>
        </p:txBody>
      </p:sp>
      <p:grpSp>
        <p:nvGrpSpPr>
          <p:cNvPr id="3" name="object 3"/>
          <p:cNvGrpSpPr/>
          <p:nvPr/>
        </p:nvGrpSpPr>
        <p:grpSpPr>
          <a:xfrm>
            <a:off x="397763" y="1469993"/>
            <a:ext cx="7113270" cy="3673793"/>
            <a:chOff x="530351" y="1959991"/>
            <a:chExt cx="9484360" cy="4898390"/>
          </a:xfrm>
        </p:grpSpPr>
        <p:pic>
          <p:nvPicPr>
            <p:cNvPr id="4" name="object 4"/>
            <p:cNvPicPr/>
            <p:nvPr/>
          </p:nvPicPr>
          <p:blipFill>
            <a:blip r:embed="rId2" cstate="print"/>
            <a:stretch>
              <a:fillRect/>
            </a:stretch>
          </p:blipFill>
          <p:spPr>
            <a:xfrm>
              <a:off x="530351" y="6263639"/>
              <a:ext cx="1625092" cy="594357"/>
            </a:xfrm>
            <a:prstGeom prst="rect">
              <a:avLst/>
            </a:prstGeom>
          </p:spPr>
        </p:pic>
        <p:sp>
          <p:nvSpPr>
            <p:cNvPr id="5" name="object 5"/>
            <p:cNvSpPr/>
            <p:nvPr/>
          </p:nvSpPr>
          <p:spPr>
            <a:xfrm>
              <a:off x="5977890" y="1959991"/>
              <a:ext cx="0" cy="3875404"/>
            </a:xfrm>
            <a:custGeom>
              <a:avLst/>
              <a:gdLst/>
              <a:ahLst/>
              <a:cxnLst/>
              <a:rect l="l" t="t" r="r" b="b"/>
              <a:pathLst>
                <a:path h="3875404">
                  <a:moveTo>
                    <a:pt x="0" y="0"/>
                  </a:moveTo>
                  <a:lnTo>
                    <a:pt x="0" y="3874947"/>
                  </a:lnTo>
                </a:path>
              </a:pathLst>
            </a:custGeom>
            <a:ln w="12700">
              <a:solidFill>
                <a:srgbClr val="AFC3C7"/>
              </a:solidFill>
            </a:ln>
          </p:spPr>
          <p:txBody>
            <a:bodyPr wrap="square" lIns="0" tIns="0" rIns="0" bIns="0" rtlCol="0"/>
            <a:lstStyle/>
            <a:p>
              <a:endParaRPr sz="1350"/>
            </a:p>
          </p:txBody>
        </p:sp>
        <p:pic>
          <p:nvPicPr>
            <p:cNvPr id="6" name="object 6"/>
            <p:cNvPicPr/>
            <p:nvPr/>
          </p:nvPicPr>
          <p:blipFill>
            <a:blip r:embed="rId3" cstate="print"/>
            <a:stretch>
              <a:fillRect/>
            </a:stretch>
          </p:blipFill>
          <p:spPr>
            <a:xfrm>
              <a:off x="7561325" y="2499995"/>
              <a:ext cx="493902" cy="1505203"/>
            </a:xfrm>
            <a:prstGeom prst="rect">
              <a:avLst/>
            </a:prstGeom>
          </p:spPr>
        </p:pic>
        <p:pic>
          <p:nvPicPr>
            <p:cNvPr id="7" name="object 7"/>
            <p:cNvPicPr/>
            <p:nvPr/>
          </p:nvPicPr>
          <p:blipFill>
            <a:blip r:embed="rId4" cstate="print"/>
            <a:stretch>
              <a:fillRect/>
            </a:stretch>
          </p:blipFill>
          <p:spPr>
            <a:xfrm>
              <a:off x="1567306" y="2515997"/>
              <a:ext cx="485571" cy="1479803"/>
            </a:xfrm>
            <a:prstGeom prst="rect">
              <a:avLst/>
            </a:prstGeom>
          </p:spPr>
        </p:pic>
        <p:pic>
          <p:nvPicPr>
            <p:cNvPr id="8" name="object 8"/>
            <p:cNvPicPr/>
            <p:nvPr/>
          </p:nvPicPr>
          <p:blipFill>
            <a:blip r:embed="rId3" cstate="print"/>
            <a:stretch>
              <a:fillRect/>
            </a:stretch>
          </p:blipFill>
          <p:spPr>
            <a:xfrm>
              <a:off x="8186546" y="2512187"/>
              <a:ext cx="493902" cy="1505204"/>
            </a:xfrm>
            <a:prstGeom prst="rect">
              <a:avLst/>
            </a:prstGeom>
          </p:spPr>
        </p:pic>
        <p:pic>
          <p:nvPicPr>
            <p:cNvPr id="9" name="object 9"/>
            <p:cNvPicPr/>
            <p:nvPr/>
          </p:nvPicPr>
          <p:blipFill>
            <a:blip r:embed="rId3" cstate="print"/>
            <a:stretch>
              <a:fillRect/>
            </a:stretch>
          </p:blipFill>
          <p:spPr>
            <a:xfrm>
              <a:off x="8848724" y="2506980"/>
              <a:ext cx="493902" cy="1505204"/>
            </a:xfrm>
            <a:prstGeom prst="rect">
              <a:avLst/>
            </a:prstGeom>
          </p:spPr>
        </p:pic>
        <p:pic>
          <p:nvPicPr>
            <p:cNvPr id="10" name="object 10"/>
            <p:cNvPicPr/>
            <p:nvPr/>
          </p:nvPicPr>
          <p:blipFill>
            <a:blip r:embed="rId3" cstate="print"/>
            <a:stretch>
              <a:fillRect/>
            </a:stretch>
          </p:blipFill>
          <p:spPr>
            <a:xfrm>
              <a:off x="9520300" y="2511044"/>
              <a:ext cx="493902" cy="1505203"/>
            </a:xfrm>
            <a:prstGeom prst="rect">
              <a:avLst/>
            </a:prstGeom>
          </p:spPr>
        </p:pic>
        <p:pic>
          <p:nvPicPr>
            <p:cNvPr id="11" name="object 11"/>
            <p:cNvPicPr/>
            <p:nvPr/>
          </p:nvPicPr>
          <p:blipFill>
            <a:blip r:embed="rId4" cstate="print"/>
            <a:stretch>
              <a:fillRect/>
            </a:stretch>
          </p:blipFill>
          <p:spPr>
            <a:xfrm>
              <a:off x="2201672" y="2520061"/>
              <a:ext cx="485571" cy="1479803"/>
            </a:xfrm>
            <a:prstGeom prst="rect">
              <a:avLst/>
            </a:prstGeom>
          </p:spPr>
        </p:pic>
        <p:pic>
          <p:nvPicPr>
            <p:cNvPr id="12" name="object 12"/>
            <p:cNvPicPr/>
            <p:nvPr/>
          </p:nvPicPr>
          <p:blipFill>
            <a:blip r:embed="rId4" cstate="print"/>
            <a:stretch>
              <a:fillRect/>
            </a:stretch>
          </p:blipFill>
          <p:spPr>
            <a:xfrm>
              <a:off x="2891790" y="2514854"/>
              <a:ext cx="485571" cy="1479804"/>
            </a:xfrm>
            <a:prstGeom prst="rect">
              <a:avLst/>
            </a:prstGeom>
          </p:spPr>
        </p:pic>
        <p:pic>
          <p:nvPicPr>
            <p:cNvPr id="13" name="object 13"/>
            <p:cNvPicPr/>
            <p:nvPr/>
          </p:nvPicPr>
          <p:blipFill>
            <a:blip r:embed="rId4" cstate="print"/>
            <a:stretch>
              <a:fillRect/>
            </a:stretch>
          </p:blipFill>
          <p:spPr>
            <a:xfrm>
              <a:off x="3581781" y="2501646"/>
              <a:ext cx="485571" cy="1479803"/>
            </a:xfrm>
            <a:prstGeom prst="rect">
              <a:avLst/>
            </a:prstGeom>
          </p:spPr>
        </p:pic>
      </p:grpSp>
      <p:sp>
        <p:nvSpPr>
          <p:cNvPr id="14" name="object 14"/>
          <p:cNvSpPr txBox="1"/>
          <p:nvPr/>
        </p:nvSpPr>
        <p:spPr>
          <a:xfrm>
            <a:off x="8653082" y="4925263"/>
            <a:ext cx="101441" cy="106825"/>
          </a:xfrm>
          <a:prstGeom prst="rect">
            <a:avLst/>
          </a:prstGeom>
        </p:spPr>
        <p:txBody>
          <a:bodyPr vert="horz" wrap="square" lIns="0" tIns="8573" rIns="0" bIns="0" rtlCol="0">
            <a:spAutoFit/>
          </a:bodyPr>
          <a:lstStyle/>
          <a:p>
            <a:pPr marL="9525">
              <a:spcBef>
                <a:spcPts val="68"/>
              </a:spcBef>
            </a:pPr>
            <a:r>
              <a:rPr sz="638" spc="-4" dirty="0">
                <a:solidFill>
                  <a:srgbClr val="5F5F5F"/>
                </a:solidFill>
                <a:latin typeface="Calibri"/>
                <a:cs typeface="Calibri"/>
              </a:rPr>
              <a:t>10</a:t>
            </a:r>
            <a:endParaRPr sz="638">
              <a:latin typeface="Calibri"/>
              <a:cs typeface="Calibri"/>
            </a:endParaRPr>
          </a:p>
        </p:txBody>
      </p:sp>
      <p:sp>
        <p:nvSpPr>
          <p:cNvPr id="15" name="object 15"/>
          <p:cNvSpPr txBox="1"/>
          <p:nvPr/>
        </p:nvSpPr>
        <p:spPr>
          <a:xfrm>
            <a:off x="478308" y="3095910"/>
            <a:ext cx="3733324" cy="1204656"/>
          </a:xfrm>
          <a:prstGeom prst="rect">
            <a:avLst/>
          </a:prstGeom>
        </p:spPr>
        <p:txBody>
          <a:bodyPr vert="horz" wrap="square" lIns="0" tIns="103346" rIns="0" bIns="0" rtlCol="0">
            <a:spAutoFit/>
          </a:bodyPr>
          <a:lstStyle/>
          <a:p>
            <a:pPr marL="180975" indent="-171450">
              <a:spcBef>
                <a:spcPts val="814"/>
              </a:spcBef>
              <a:buClr>
                <a:srgbClr val="9F9F9F"/>
              </a:buClr>
              <a:buFont typeface="Arial MT"/>
              <a:buChar char="•"/>
              <a:tabLst>
                <a:tab pos="180499" algn="l"/>
                <a:tab pos="180975" algn="l"/>
              </a:tabLst>
            </a:pPr>
            <a:r>
              <a:rPr sz="1350" spc="-34" dirty="0">
                <a:solidFill>
                  <a:srgbClr val="5F5F5F"/>
                </a:solidFill>
                <a:latin typeface="Calibri"/>
                <a:cs typeface="Calibri"/>
              </a:rPr>
              <a:t>Test,</a:t>
            </a:r>
            <a:r>
              <a:rPr sz="1350" spc="-8" dirty="0">
                <a:solidFill>
                  <a:srgbClr val="5F5F5F"/>
                </a:solidFill>
                <a:latin typeface="Calibri"/>
                <a:cs typeface="Calibri"/>
              </a:rPr>
              <a:t> Development,</a:t>
            </a:r>
            <a:r>
              <a:rPr sz="1350" spc="26" dirty="0">
                <a:solidFill>
                  <a:srgbClr val="5F5F5F"/>
                </a:solidFill>
                <a:latin typeface="Calibri"/>
                <a:cs typeface="Calibri"/>
              </a:rPr>
              <a:t> </a:t>
            </a:r>
            <a:r>
              <a:rPr sz="1350" spc="-8" dirty="0">
                <a:solidFill>
                  <a:srgbClr val="5F5F5F"/>
                </a:solidFill>
                <a:latin typeface="Calibri"/>
                <a:cs typeface="Calibri"/>
              </a:rPr>
              <a:t>Departmental</a:t>
            </a:r>
            <a:r>
              <a:rPr sz="1350" spc="41" dirty="0">
                <a:solidFill>
                  <a:srgbClr val="5F5F5F"/>
                </a:solidFill>
                <a:latin typeface="Calibri"/>
                <a:cs typeface="Calibri"/>
              </a:rPr>
              <a:t> </a:t>
            </a:r>
            <a:r>
              <a:rPr sz="1350" spc="-8" dirty="0">
                <a:solidFill>
                  <a:srgbClr val="5F5F5F"/>
                </a:solidFill>
                <a:latin typeface="Calibri"/>
                <a:cs typeface="Calibri"/>
              </a:rPr>
              <a:t>Applications</a:t>
            </a:r>
            <a:endParaRPr sz="1350">
              <a:latin typeface="Calibri"/>
              <a:cs typeface="Calibri"/>
            </a:endParaRPr>
          </a:p>
          <a:p>
            <a:pPr marL="180975" indent="-171450">
              <a:spcBef>
                <a:spcPts val="743"/>
              </a:spcBef>
              <a:buClr>
                <a:srgbClr val="9F9F9F"/>
              </a:buClr>
              <a:buFont typeface="Arial MT"/>
              <a:buChar char="•"/>
              <a:tabLst>
                <a:tab pos="180499" algn="l"/>
                <a:tab pos="180975" algn="l"/>
              </a:tabLst>
            </a:pPr>
            <a:r>
              <a:rPr sz="1350" spc="-8" dirty="0">
                <a:solidFill>
                  <a:srgbClr val="5F5F5F"/>
                </a:solidFill>
                <a:latin typeface="Calibri"/>
                <a:cs typeface="Calibri"/>
              </a:rPr>
              <a:t>Compute</a:t>
            </a:r>
            <a:r>
              <a:rPr sz="1350" spc="11" dirty="0">
                <a:solidFill>
                  <a:srgbClr val="5F5F5F"/>
                </a:solidFill>
                <a:latin typeface="Calibri"/>
                <a:cs typeface="Calibri"/>
              </a:rPr>
              <a:t> </a:t>
            </a:r>
            <a:r>
              <a:rPr sz="1350" spc="-8" dirty="0">
                <a:solidFill>
                  <a:srgbClr val="5F5F5F"/>
                </a:solidFill>
                <a:latin typeface="Calibri"/>
                <a:cs typeface="Calibri"/>
              </a:rPr>
              <a:t>Shapes</a:t>
            </a:r>
            <a:r>
              <a:rPr sz="1350" spc="34" dirty="0">
                <a:solidFill>
                  <a:srgbClr val="5F5F5F"/>
                </a:solidFill>
                <a:latin typeface="Calibri"/>
                <a:cs typeface="Calibri"/>
              </a:rPr>
              <a:t> </a:t>
            </a:r>
            <a:r>
              <a:rPr sz="1350" dirty="0">
                <a:solidFill>
                  <a:srgbClr val="5F5F5F"/>
                </a:solidFill>
                <a:latin typeface="Calibri"/>
                <a:cs typeface="Calibri"/>
              </a:rPr>
              <a:t>- </a:t>
            </a:r>
            <a:r>
              <a:rPr sz="1350" spc="-4" dirty="0">
                <a:solidFill>
                  <a:srgbClr val="5F5F5F"/>
                </a:solidFill>
                <a:latin typeface="Calibri"/>
                <a:cs typeface="Calibri"/>
              </a:rPr>
              <a:t>by</a:t>
            </a:r>
            <a:r>
              <a:rPr sz="1350" dirty="0">
                <a:solidFill>
                  <a:srgbClr val="5F5F5F"/>
                </a:solidFill>
                <a:latin typeface="Calibri"/>
                <a:cs typeface="Calibri"/>
              </a:rPr>
              <a:t> </a:t>
            </a:r>
            <a:r>
              <a:rPr sz="1350" spc="-8" dirty="0">
                <a:solidFill>
                  <a:srgbClr val="5F5F5F"/>
                </a:solidFill>
                <a:latin typeface="Calibri"/>
                <a:cs typeface="Calibri"/>
              </a:rPr>
              <a:t>OCPU,</a:t>
            </a:r>
            <a:r>
              <a:rPr sz="1350" spc="-15" dirty="0">
                <a:solidFill>
                  <a:srgbClr val="5F5F5F"/>
                </a:solidFill>
                <a:latin typeface="Calibri"/>
                <a:cs typeface="Calibri"/>
              </a:rPr>
              <a:t> </a:t>
            </a:r>
            <a:r>
              <a:rPr sz="1350" spc="-11" dirty="0">
                <a:solidFill>
                  <a:srgbClr val="5F5F5F"/>
                </a:solidFill>
                <a:latin typeface="Calibri"/>
                <a:cs typeface="Calibri"/>
              </a:rPr>
              <a:t>Standard</a:t>
            </a:r>
            <a:r>
              <a:rPr sz="1350" spc="45" dirty="0">
                <a:solidFill>
                  <a:srgbClr val="5F5F5F"/>
                </a:solidFill>
                <a:latin typeface="Calibri"/>
                <a:cs typeface="Calibri"/>
              </a:rPr>
              <a:t> </a:t>
            </a:r>
            <a:r>
              <a:rPr sz="1350" dirty="0">
                <a:solidFill>
                  <a:srgbClr val="5F5F5F"/>
                </a:solidFill>
                <a:latin typeface="Calibri"/>
                <a:cs typeface="Calibri"/>
              </a:rPr>
              <a:t>or</a:t>
            </a:r>
            <a:r>
              <a:rPr sz="1350" spc="-23" dirty="0">
                <a:solidFill>
                  <a:srgbClr val="5F5F5F"/>
                </a:solidFill>
                <a:latin typeface="Calibri"/>
                <a:cs typeface="Calibri"/>
              </a:rPr>
              <a:t> </a:t>
            </a:r>
            <a:r>
              <a:rPr sz="1350" spc="-4" dirty="0">
                <a:solidFill>
                  <a:srgbClr val="5F5F5F"/>
                </a:solidFill>
                <a:latin typeface="Calibri"/>
                <a:cs typeface="Calibri"/>
              </a:rPr>
              <a:t>High</a:t>
            </a:r>
            <a:r>
              <a:rPr sz="1350" spc="26" dirty="0">
                <a:solidFill>
                  <a:srgbClr val="5F5F5F"/>
                </a:solidFill>
                <a:latin typeface="Calibri"/>
                <a:cs typeface="Calibri"/>
              </a:rPr>
              <a:t> </a:t>
            </a:r>
            <a:r>
              <a:rPr sz="1350" spc="-4" dirty="0">
                <a:solidFill>
                  <a:srgbClr val="5F5F5F"/>
                </a:solidFill>
                <a:latin typeface="Calibri"/>
                <a:cs typeface="Calibri"/>
              </a:rPr>
              <a:t>RAM</a:t>
            </a:r>
            <a:endParaRPr sz="1350">
              <a:latin typeface="Calibri"/>
              <a:cs typeface="Calibri"/>
            </a:endParaRPr>
          </a:p>
          <a:p>
            <a:pPr marL="180975" indent="-171450">
              <a:spcBef>
                <a:spcPts val="735"/>
              </a:spcBef>
              <a:buClr>
                <a:srgbClr val="9F9F9F"/>
              </a:buClr>
              <a:buFont typeface="Arial MT"/>
              <a:buChar char="•"/>
              <a:tabLst>
                <a:tab pos="180499" algn="l"/>
                <a:tab pos="180975" algn="l"/>
              </a:tabLst>
            </a:pPr>
            <a:r>
              <a:rPr sz="1350" dirty="0">
                <a:solidFill>
                  <a:srgbClr val="5F5F5F"/>
                </a:solidFill>
                <a:latin typeface="Calibri"/>
                <a:cs typeface="Calibri"/>
              </a:rPr>
              <a:t>Block</a:t>
            </a:r>
            <a:r>
              <a:rPr sz="1350" spc="-49" dirty="0">
                <a:solidFill>
                  <a:srgbClr val="5F5F5F"/>
                </a:solidFill>
                <a:latin typeface="Calibri"/>
                <a:cs typeface="Calibri"/>
              </a:rPr>
              <a:t> </a:t>
            </a:r>
            <a:r>
              <a:rPr sz="1350" spc="-15" dirty="0">
                <a:solidFill>
                  <a:srgbClr val="5F5F5F"/>
                </a:solidFill>
                <a:latin typeface="Calibri"/>
                <a:cs typeface="Calibri"/>
              </a:rPr>
              <a:t>Storage</a:t>
            </a:r>
            <a:r>
              <a:rPr sz="1350" spc="30" dirty="0">
                <a:solidFill>
                  <a:srgbClr val="5F5F5F"/>
                </a:solidFill>
                <a:latin typeface="Calibri"/>
                <a:cs typeface="Calibri"/>
              </a:rPr>
              <a:t> </a:t>
            </a:r>
            <a:r>
              <a:rPr sz="1350" dirty="0">
                <a:solidFill>
                  <a:srgbClr val="5F5F5F"/>
                </a:solidFill>
                <a:latin typeface="Calibri"/>
                <a:cs typeface="Calibri"/>
              </a:rPr>
              <a:t>– </a:t>
            </a:r>
            <a:r>
              <a:rPr sz="1350" spc="-4" dirty="0">
                <a:solidFill>
                  <a:srgbClr val="5F5F5F"/>
                </a:solidFill>
                <a:latin typeface="Calibri"/>
                <a:cs typeface="Calibri"/>
              </a:rPr>
              <a:t>by</a:t>
            </a:r>
            <a:r>
              <a:rPr sz="1350" spc="-8" dirty="0">
                <a:solidFill>
                  <a:srgbClr val="5F5F5F"/>
                </a:solidFill>
                <a:latin typeface="Calibri"/>
                <a:cs typeface="Calibri"/>
              </a:rPr>
              <a:t> </a:t>
            </a:r>
            <a:r>
              <a:rPr sz="1350" spc="-4" dirty="0">
                <a:solidFill>
                  <a:srgbClr val="5F5F5F"/>
                </a:solidFill>
                <a:latin typeface="Calibri"/>
                <a:cs typeface="Calibri"/>
              </a:rPr>
              <a:t>the</a:t>
            </a:r>
            <a:r>
              <a:rPr sz="1350" spc="15" dirty="0">
                <a:solidFill>
                  <a:srgbClr val="5F5F5F"/>
                </a:solidFill>
                <a:latin typeface="Calibri"/>
                <a:cs typeface="Calibri"/>
              </a:rPr>
              <a:t> </a:t>
            </a:r>
            <a:r>
              <a:rPr sz="1350" spc="-4" dirty="0">
                <a:solidFill>
                  <a:srgbClr val="5F5F5F"/>
                </a:solidFill>
                <a:latin typeface="Calibri"/>
                <a:cs typeface="Calibri"/>
              </a:rPr>
              <a:t>GB</a:t>
            </a:r>
            <a:endParaRPr sz="1350">
              <a:latin typeface="Calibri"/>
              <a:cs typeface="Calibri"/>
            </a:endParaRPr>
          </a:p>
          <a:p>
            <a:pPr marL="180975" indent="-171450">
              <a:spcBef>
                <a:spcPts val="743"/>
              </a:spcBef>
              <a:buClr>
                <a:srgbClr val="9F9F9F"/>
              </a:buClr>
              <a:buFont typeface="Arial MT"/>
              <a:buChar char="•"/>
              <a:tabLst>
                <a:tab pos="180499" algn="l"/>
                <a:tab pos="180975" algn="l"/>
              </a:tabLst>
            </a:pPr>
            <a:r>
              <a:rPr sz="1350" dirty="0">
                <a:solidFill>
                  <a:srgbClr val="5F5F5F"/>
                </a:solidFill>
                <a:latin typeface="Calibri"/>
                <a:cs typeface="Calibri"/>
              </a:rPr>
              <a:t>Up</a:t>
            </a:r>
            <a:r>
              <a:rPr sz="1350" spc="-23" dirty="0">
                <a:solidFill>
                  <a:srgbClr val="5F5F5F"/>
                </a:solidFill>
                <a:latin typeface="Calibri"/>
                <a:cs typeface="Calibri"/>
              </a:rPr>
              <a:t> </a:t>
            </a:r>
            <a:r>
              <a:rPr sz="1350" spc="-11" dirty="0">
                <a:solidFill>
                  <a:srgbClr val="5F5F5F"/>
                </a:solidFill>
                <a:latin typeface="Calibri"/>
                <a:cs typeface="Calibri"/>
              </a:rPr>
              <a:t>to</a:t>
            </a:r>
            <a:r>
              <a:rPr sz="1350" spc="-8" dirty="0">
                <a:solidFill>
                  <a:srgbClr val="5F5F5F"/>
                </a:solidFill>
                <a:latin typeface="Calibri"/>
                <a:cs typeface="Calibri"/>
              </a:rPr>
              <a:t> </a:t>
            </a:r>
            <a:r>
              <a:rPr sz="1350" dirty="0">
                <a:solidFill>
                  <a:srgbClr val="5F5F5F"/>
                </a:solidFill>
                <a:latin typeface="Calibri"/>
                <a:cs typeface="Calibri"/>
              </a:rPr>
              <a:t>4.6TB</a:t>
            </a:r>
            <a:r>
              <a:rPr sz="1350" spc="-23" dirty="0">
                <a:solidFill>
                  <a:srgbClr val="5F5F5F"/>
                </a:solidFill>
                <a:latin typeface="Calibri"/>
                <a:cs typeface="Calibri"/>
              </a:rPr>
              <a:t> </a:t>
            </a:r>
            <a:r>
              <a:rPr sz="1350" spc="-11" dirty="0">
                <a:solidFill>
                  <a:srgbClr val="5F5F5F"/>
                </a:solidFill>
                <a:latin typeface="Calibri"/>
                <a:cs typeface="Calibri"/>
              </a:rPr>
              <a:t>database</a:t>
            </a:r>
            <a:endParaRPr sz="1350">
              <a:latin typeface="Calibri"/>
              <a:cs typeface="Calibri"/>
            </a:endParaRPr>
          </a:p>
        </p:txBody>
      </p:sp>
      <p:sp>
        <p:nvSpPr>
          <p:cNvPr id="16" name="object 16"/>
          <p:cNvSpPr txBox="1"/>
          <p:nvPr/>
        </p:nvSpPr>
        <p:spPr>
          <a:xfrm>
            <a:off x="4825841" y="3089787"/>
            <a:ext cx="3867626" cy="1204176"/>
          </a:xfrm>
          <a:prstGeom prst="rect">
            <a:avLst/>
          </a:prstGeom>
        </p:spPr>
        <p:txBody>
          <a:bodyPr vert="horz" wrap="square" lIns="0" tIns="102870" rIns="0" bIns="0" rtlCol="0">
            <a:spAutoFit/>
          </a:bodyPr>
          <a:lstStyle/>
          <a:p>
            <a:pPr marL="180975" indent="-171450">
              <a:spcBef>
                <a:spcPts val="810"/>
              </a:spcBef>
              <a:buClr>
                <a:srgbClr val="9F9F9F"/>
              </a:buClr>
              <a:buFont typeface="Arial MT"/>
              <a:buChar char="•"/>
              <a:tabLst>
                <a:tab pos="180499" algn="l"/>
                <a:tab pos="180975" algn="l"/>
              </a:tabLst>
            </a:pPr>
            <a:r>
              <a:rPr sz="1350" spc="-4" dirty="0">
                <a:solidFill>
                  <a:srgbClr val="5F5F5F"/>
                </a:solidFill>
                <a:latin typeface="Calibri"/>
                <a:cs typeface="Calibri"/>
              </a:rPr>
              <a:t>Mission</a:t>
            </a:r>
            <a:r>
              <a:rPr sz="1350" spc="-8" dirty="0">
                <a:solidFill>
                  <a:srgbClr val="5F5F5F"/>
                </a:solidFill>
                <a:latin typeface="Calibri"/>
                <a:cs typeface="Calibri"/>
              </a:rPr>
              <a:t> Critical,</a:t>
            </a:r>
            <a:r>
              <a:rPr sz="1350" spc="19" dirty="0">
                <a:solidFill>
                  <a:srgbClr val="5F5F5F"/>
                </a:solidFill>
                <a:latin typeface="Calibri"/>
                <a:cs typeface="Calibri"/>
              </a:rPr>
              <a:t> </a:t>
            </a:r>
            <a:r>
              <a:rPr sz="1350" spc="-11" dirty="0">
                <a:solidFill>
                  <a:srgbClr val="5F5F5F"/>
                </a:solidFill>
                <a:latin typeface="Calibri"/>
                <a:cs typeface="Calibri"/>
              </a:rPr>
              <a:t>Intensive</a:t>
            </a:r>
            <a:r>
              <a:rPr sz="1350" spc="49" dirty="0">
                <a:solidFill>
                  <a:srgbClr val="5F5F5F"/>
                </a:solidFill>
                <a:latin typeface="Calibri"/>
                <a:cs typeface="Calibri"/>
              </a:rPr>
              <a:t> </a:t>
            </a:r>
            <a:r>
              <a:rPr sz="1350" spc="-26" dirty="0">
                <a:solidFill>
                  <a:srgbClr val="5F5F5F"/>
                </a:solidFill>
                <a:latin typeface="Calibri"/>
                <a:cs typeface="Calibri"/>
              </a:rPr>
              <a:t>OLTP</a:t>
            </a:r>
            <a:r>
              <a:rPr sz="1350" spc="-15" dirty="0">
                <a:solidFill>
                  <a:srgbClr val="5F5F5F"/>
                </a:solidFill>
                <a:latin typeface="Calibri"/>
                <a:cs typeface="Calibri"/>
              </a:rPr>
              <a:t> </a:t>
            </a:r>
            <a:r>
              <a:rPr sz="1350" spc="-4" dirty="0">
                <a:solidFill>
                  <a:srgbClr val="5F5F5F"/>
                </a:solidFill>
                <a:latin typeface="Calibri"/>
                <a:cs typeface="Calibri"/>
              </a:rPr>
              <a:t>and</a:t>
            </a:r>
            <a:r>
              <a:rPr sz="1350" spc="11" dirty="0">
                <a:solidFill>
                  <a:srgbClr val="5F5F5F"/>
                </a:solidFill>
                <a:latin typeface="Calibri"/>
                <a:cs typeface="Calibri"/>
              </a:rPr>
              <a:t> </a:t>
            </a:r>
            <a:r>
              <a:rPr sz="1350" spc="-4" dirty="0">
                <a:solidFill>
                  <a:srgbClr val="5F5F5F"/>
                </a:solidFill>
                <a:latin typeface="Calibri"/>
                <a:cs typeface="Calibri"/>
              </a:rPr>
              <a:t>Decision</a:t>
            </a:r>
            <a:r>
              <a:rPr sz="1350" spc="26" dirty="0">
                <a:solidFill>
                  <a:srgbClr val="5F5F5F"/>
                </a:solidFill>
                <a:latin typeface="Calibri"/>
                <a:cs typeface="Calibri"/>
              </a:rPr>
              <a:t> </a:t>
            </a:r>
            <a:r>
              <a:rPr sz="1350" spc="-8" dirty="0">
                <a:solidFill>
                  <a:srgbClr val="5F5F5F"/>
                </a:solidFill>
                <a:latin typeface="Calibri"/>
                <a:cs typeface="Calibri"/>
              </a:rPr>
              <a:t>Support</a:t>
            </a:r>
            <a:endParaRPr sz="1350">
              <a:latin typeface="Calibri"/>
              <a:cs typeface="Calibri"/>
            </a:endParaRPr>
          </a:p>
          <a:p>
            <a:pPr marL="180975" indent="-171450">
              <a:spcBef>
                <a:spcPts val="739"/>
              </a:spcBef>
              <a:buClr>
                <a:srgbClr val="9F9F9F"/>
              </a:buClr>
              <a:buFont typeface="Arial MT"/>
              <a:buChar char="•"/>
              <a:tabLst>
                <a:tab pos="180499" algn="l"/>
                <a:tab pos="180975" algn="l"/>
              </a:tabLst>
            </a:pPr>
            <a:r>
              <a:rPr sz="1350" dirty="0">
                <a:solidFill>
                  <a:srgbClr val="5F5F5F"/>
                </a:solidFill>
                <a:latin typeface="Calibri"/>
                <a:cs typeface="Calibri"/>
              </a:rPr>
              <a:t>¼,</a:t>
            </a:r>
            <a:r>
              <a:rPr sz="1350" spc="-23" dirty="0">
                <a:solidFill>
                  <a:srgbClr val="5F5F5F"/>
                </a:solidFill>
                <a:latin typeface="Calibri"/>
                <a:cs typeface="Calibri"/>
              </a:rPr>
              <a:t> </a:t>
            </a:r>
            <a:r>
              <a:rPr sz="1350" dirty="0">
                <a:solidFill>
                  <a:srgbClr val="5F5F5F"/>
                </a:solidFill>
                <a:latin typeface="Calibri"/>
                <a:cs typeface="Calibri"/>
              </a:rPr>
              <a:t>½</a:t>
            </a:r>
            <a:r>
              <a:rPr sz="1350" spc="-4" dirty="0">
                <a:solidFill>
                  <a:srgbClr val="5F5F5F"/>
                </a:solidFill>
                <a:latin typeface="Calibri"/>
                <a:cs typeface="Calibri"/>
              </a:rPr>
              <a:t> and</a:t>
            </a:r>
            <a:r>
              <a:rPr sz="1350" dirty="0">
                <a:solidFill>
                  <a:srgbClr val="5F5F5F"/>
                </a:solidFill>
                <a:latin typeface="Calibri"/>
                <a:cs typeface="Calibri"/>
              </a:rPr>
              <a:t> </a:t>
            </a:r>
            <a:r>
              <a:rPr sz="1350" spc="-8" dirty="0">
                <a:solidFill>
                  <a:srgbClr val="5F5F5F"/>
                </a:solidFill>
                <a:latin typeface="Calibri"/>
                <a:cs typeface="Calibri"/>
              </a:rPr>
              <a:t>Full</a:t>
            </a:r>
            <a:r>
              <a:rPr sz="1350" spc="4" dirty="0">
                <a:solidFill>
                  <a:srgbClr val="5F5F5F"/>
                </a:solidFill>
                <a:latin typeface="Calibri"/>
                <a:cs typeface="Calibri"/>
              </a:rPr>
              <a:t> </a:t>
            </a:r>
            <a:r>
              <a:rPr sz="1350" dirty="0">
                <a:solidFill>
                  <a:srgbClr val="5F5F5F"/>
                </a:solidFill>
                <a:latin typeface="Calibri"/>
                <a:cs typeface="Calibri"/>
              </a:rPr>
              <a:t>Rack</a:t>
            </a:r>
            <a:r>
              <a:rPr sz="1350" spc="-8" dirty="0">
                <a:solidFill>
                  <a:srgbClr val="5F5F5F"/>
                </a:solidFill>
                <a:latin typeface="Calibri"/>
                <a:cs typeface="Calibri"/>
              </a:rPr>
              <a:t> Shapes</a:t>
            </a:r>
            <a:endParaRPr sz="1350">
              <a:latin typeface="Calibri"/>
              <a:cs typeface="Calibri"/>
            </a:endParaRPr>
          </a:p>
          <a:p>
            <a:pPr marL="180975" indent="-171450">
              <a:spcBef>
                <a:spcPts val="739"/>
              </a:spcBef>
              <a:buClr>
                <a:srgbClr val="9F9F9F"/>
              </a:buClr>
              <a:buFont typeface="Arial MT"/>
              <a:buChar char="•"/>
              <a:tabLst>
                <a:tab pos="180499" algn="l"/>
                <a:tab pos="180975" algn="l"/>
              </a:tabLst>
            </a:pPr>
            <a:r>
              <a:rPr sz="1350" spc="-15" dirty="0">
                <a:solidFill>
                  <a:srgbClr val="5F5F5F"/>
                </a:solidFill>
                <a:latin typeface="Calibri"/>
                <a:cs typeface="Calibri"/>
              </a:rPr>
              <a:t>Fixed</a:t>
            </a:r>
            <a:r>
              <a:rPr sz="1350" spc="4" dirty="0">
                <a:solidFill>
                  <a:srgbClr val="5F5F5F"/>
                </a:solidFill>
                <a:latin typeface="Calibri"/>
                <a:cs typeface="Calibri"/>
              </a:rPr>
              <a:t> </a:t>
            </a:r>
            <a:r>
              <a:rPr sz="1350" spc="-15" dirty="0">
                <a:solidFill>
                  <a:srgbClr val="5F5F5F"/>
                </a:solidFill>
                <a:latin typeface="Calibri"/>
                <a:cs typeface="Calibri"/>
              </a:rPr>
              <a:t>Storage</a:t>
            </a:r>
            <a:r>
              <a:rPr sz="1350" spc="23" dirty="0">
                <a:solidFill>
                  <a:srgbClr val="5F5F5F"/>
                </a:solidFill>
                <a:latin typeface="Calibri"/>
                <a:cs typeface="Calibri"/>
              </a:rPr>
              <a:t> </a:t>
            </a:r>
            <a:r>
              <a:rPr sz="1350" spc="-4" dirty="0">
                <a:solidFill>
                  <a:srgbClr val="5F5F5F"/>
                </a:solidFill>
                <a:latin typeface="Calibri"/>
                <a:cs typeface="Calibri"/>
              </a:rPr>
              <a:t>and</a:t>
            </a:r>
            <a:r>
              <a:rPr sz="1350" spc="23" dirty="0">
                <a:solidFill>
                  <a:srgbClr val="5F5F5F"/>
                </a:solidFill>
                <a:latin typeface="Calibri"/>
                <a:cs typeface="Calibri"/>
              </a:rPr>
              <a:t> </a:t>
            </a:r>
            <a:r>
              <a:rPr sz="1350" spc="-4" dirty="0">
                <a:solidFill>
                  <a:srgbClr val="5F5F5F"/>
                </a:solidFill>
                <a:latin typeface="Calibri"/>
                <a:cs typeface="Calibri"/>
              </a:rPr>
              <a:t>Memory </a:t>
            </a:r>
            <a:r>
              <a:rPr sz="1350" spc="-8" dirty="0">
                <a:solidFill>
                  <a:srgbClr val="5F5F5F"/>
                </a:solidFill>
                <a:latin typeface="Calibri"/>
                <a:cs typeface="Calibri"/>
              </a:rPr>
              <a:t>by</a:t>
            </a:r>
            <a:r>
              <a:rPr sz="1350" dirty="0">
                <a:solidFill>
                  <a:srgbClr val="5F5F5F"/>
                </a:solidFill>
                <a:latin typeface="Calibri"/>
                <a:cs typeface="Calibri"/>
              </a:rPr>
              <a:t> </a:t>
            </a:r>
            <a:r>
              <a:rPr sz="1350" spc="-8" dirty="0">
                <a:solidFill>
                  <a:srgbClr val="5F5F5F"/>
                </a:solidFill>
                <a:latin typeface="Calibri"/>
                <a:cs typeface="Calibri"/>
              </a:rPr>
              <a:t>Shape</a:t>
            </a:r>
            <a:endParaRPr sz="1350">
              <a:latin typeface="Calibri"/>
              <a:cs typeface="Calibri"/>
            </a:endParaRPr>
          </a:p>
          <a:p>
            <a:pPr marL="180975" indent="-171450">
              <a:spcBef>
                <a:spcPts val="739"/>
              </a:spcBef>
              <a:buClr>
                <a:srgbClr val="9F9F9F"/>
              </a:buClr>
              <a:buFont typeface="Arial MT"/>
              <a:buChar char="•"/>
              <a:tabLst>
                <a:tab pos="180499" algn="l"/>
                <a:tab pos="180975" algn="l"/>
              </a:tabLst>
            </a:pPr>
            <a:r>
              <a:rPr sz="1350" dirty="0">
                <a:solidFill>
                  <a:srgbClr val="5F5F5F"/>
                </a:solidFill>
                <a:latin typeface="Calibri"/>
                <a:cs typeface="Calibri"/>
              </a:rPr>
              <a:t>Up</a:t>
            </a:r>
            <a:r>
              <a:rPr sz="1350" spc="-23" dirty="0">
                <a:solidFill>
                  <a:srgbClr val="5F5F5F"/>
                </a:solidFill>
                <a:latin typeface="Calibri"/>
                <a:cs typeface="Calibri"/>
              </a:rPr>
              <a:t> </a:t>
            </a:r>
            <a:r>
              <a:rPr sz="1350" spc="-11" dirty="0">
                <a:solidFill>
                  <a:srgbClr val="5F5F5F"/>
                </a:solidFill>
                <a:latin typeface="Calibri"/>
                <a:cs typeface="Calibri"/>
              </a:rPr>
              <a:t>to</a:t>
            </a:r>
            <a:r>
              <a:rPr sz="1350" spc="-8" dirty="0">
                <a:solidFill>
                  <a:srgbClr val="5F5F5F"/>
                </a:solidFill>
                <a:latin typeface="Calibri"/>
                <a:cs typeface="Calibri"/>
              </a:rPr>
              <a:t> </a:t>
            </a:r>
            <a:r>
              <a:rPr sz="1350" dirty="0">
                <a:solidFill>
                  <a:srgbClr val="5F5F5F"/>
                </a:solidFill>
                <a:latin typeface="Calibri"/>
                <a:cs typeface="Calibri"/>
              </a:rPr>
              <a:t>168TB</a:t>
            </a:r>
            <a:r>
              <a:rPr sz="1350" spc="-23" dirty="0">
                <a:solidFill>
                  <a:srgbClr val="5F5F5F"/>
                </a:solidFill>
                <a:latin typeface="Calibri"/>
                <a:cs typeface="Calibri"/>
              </a:rPr>
              <a:t> </a:t>
            </a:r>
            <a:r>
              <a:rPr sz="1350" spc="-11" dirty="0">
                <a:solidFill>
                  <a:srgbClr val="5F5F5F"/>
                </a:solidFill>
                <a:latin typeface="Calibri"/>
                <a:cs typeface="Calibri"/>
              </a:rPr>
              <a:t>database</a:t>
            </a:r>
            <a:endParaRPr sz="1350">
              <a:latin typeface="Calibri"/>
              <a:cs typeface="Calibri"/>
            </a:endParaRPr>
          </a:p>
        </p:txBody>
      </p:sp>
      <p:sp>
        <p:nvSpPr>
          <p:cNvPr id="17" name="object 17"/>
          <p:cNvSpPr txBox="1"/>
          <p:nvPr/>
        </p:nvSpPr>
        <p:spPr>
          <a:xfrm>
            <a:off x="433435" y="1274645"/>
            <a:ext cx="3719036" cy="339997"/>
          </a:xfrm>
          <a:prstGeom prst="rect">
            <a:avLst/>
          </a:prstGeom>
          <a:solidFill>
            <a:srgbClr val="5F5F5F"/>
          </a:solidFill>
        </p:spPr>
        <p:txBody>
          <a:bodyPr vert="horz" wrap="square" lIns="0" tIns="16669" rIns="0" bIns="0" rtlCol="0">
            <a:spAutoFit/>
          </a:bodyPr>
          <a:lstStyle/>
          <a:p>
            <a:pPr marL="882968">
              <a:spcBef>
                <a:spcPts val="131"/>
              </a:spcBef>
            </a:pPr>
            <a:r>
              <a:rPr sz="2100" spc="-8" dirty="0">
                <a:solidFill>
                  <a:srgbClr val="FFFFFF"/>
                </a:solidFill>
                <a:latin typeface="Calibri"/>
                <a:cs typeface="Calibri"/>
              </a:rPr>
              <a:t>General</a:t>
            </a:r>
            <a:r>
              <a:rPr sz="2100" spc="-53" dirty="0">
                <a:solidFill>
                  <a:srgbClr val="FFFFFF"/>
                </a:solidFill>
                <a:latin typeface="Calibri"/>
                <a:cs typeface="Calibri"/>
              </a:rPr>
              <a:t> </a:t>
            </a:r>
            <a:r>
              <a:rPr sz="2100" spc="-4" dirty="0">
                <a:solidFill>
                  <a:srgbClr val="FFFFFF"/>
                </a:solidFill>
                <a:latin typeface="Calibri"/>
                <a:cs typeface="Calibri"/>
              </a:rPr>
              <a:t>Purpose</a:t>
            </a:r>
            <a:endParaRPr sz="2100">
              <a:latin typeface="Calibri"/>
              <a:cs typeface="Calibri"/>
            </a:endParaRPr>
          </a:p>
        </p:txBody>
      </p:sp>
      <p:sp>
        <p:nvSpPr>
          <p:cNvPr id="18" name="object 18"/>
          <p:cNvSpPr txBox="1"/>
          <p:nvPr/>
        </p:nvSpPr>
        <p:spPr>
          <a:xfrm>
            <a:off x="4826698" y="1268548"/>
            <a:ext cx="3558540" cy="340958"/>
          </a:xfrm>
          <a:prstGeom prst="rect">
            <a:avLst/>
          </a:prstGeom>
          <a:solidFill>
            <a:srgbClr val="FF0000"/>
          </a:solidFill>
        </p:spPr>
        <p:txBody>
          <a:bodyPr vert="horz" wrap="square" lIns="0" tIns="17621" rIns="0" bIns="0" rtlCol="0">
            <a:spAutoFit/>
          </a:bodyPr>
          <a:lstStyle/>
          <a:p>
            <a:pPr marL="21431" algn="ctr">
              <a:spcBef>
                <a:spcPts val="139"/>
              </a:spcBef>
            </a:pPr>
            <a:r>
              <a:rPr sz="2100" spc="-4" dirty="0">
                <a:solidFill>
                  <a:srgbClr val="F1F1F1"/>
                </a:solidFill>
                <a:latin typeface="Calibri"/>
                <a:cs typeface="Calibri"/>
              </a:rPr>
              <a:t>Engineered</a:t>
            </a:r>
            <a:r>
              <a:rPr sz="2100" spc="-64" dirty="0">
                <a:solidFill>
                  <a:srgbClr val="F1F1F1"/>
                </a:solidFill>
                <a:latin typeface="Calibri"/>
                <a:cs typeface="Calibri"/>
              </a:rPr>
              <a:t> </a:t>
            </a:r>
            <a:r>
              <a:rPr sz="2100" spc="-11" dirty="0">
                <a:solidFill>
                  <a:srgbClr val="F1F1F1"/>
                </a:solidFill>
                <a:latin typeface="Calibri"/>
                <a:cs typeface="Calibri"/>
              </a:rPr>
              <a:t>Systems</a:t>
            </a:r>
            <a:endParaRPr sz="2100">
              <a:latin typeface="Calibri"/>
              <a:cs typeface="Calibri"/>
            </a:endParaRPr>
          </a:p>
        </p:txBody>
      </p:sp>
      <p:sp>
        <p:nvSpPr>
          <p:cNvPr id="19" name="object 19"/>
          <p:cNvSpPr txBox="1">
            <a:spLocks noGrp="1"/>
          </p:cNvSpPr>
          <p:nvPr>
            <p:ph type="title"/>
          </p:nvPr>
        </p:nvSpPr>
        <p:spPr>
          <a:xfrm>
            <a:off x="389382" y="199225"/>
            <a:ext cx="6417469" cy="994503"/>
          </a:xfrm>
          <a:prstGeom prst="rect">
            <a:avLst/>
          </a:prstGeom>
        </p:spPr>
        <p:txBody>
          <a:bodyPr vert="horz" wrap="square" lIns="0" tIns="9525" rIns="0" bIns="0" rtlCol="0">
            <a:spAutoFit/>
          </a:bodyPr>
          <a:lstStyle/>
          <a:p>
            <a:pPr marL="9525">
              <a:spcBef>
                <a:spcPts val="75"/>
              </a:spcBef>
            </a:pPr>
            <a:r>
              <a:rPr spc="-15" dirty="0"/>
              <a:t>Oracle</a:t>
            </a:r>
            <a:r>
              <a:rPr spc="-4" dirty="0"/>
              <a:t> </a:t>
            </a:r>
            <a:r>
              <a:rPr spc="-8" dirty="0"/>
              <a:t>Database</a:t>
            </a:r>
            <a:r>
              <a:rPr spc="-34" dirty="0"/>
              <a:t> </a:t>
            </a:r>
            <a:r>
              <a:rPr spc="-8" dirty="0"/>
              <a:t>Cloud</a:t>
            </a:r>
            <a:r>
              <a:rPr spc="-4" dirty="0"/>
              <a:t> </a:t>
            </a:r>
            <a:r>
              <a:rPr dirty="0"/>
              <a:t>Service</a:t>
            </a:r>
            <a:r>
              <a:rPr spc="23" dirty="0"/>
              <a:t> </a:t>
            </a:r>
            <a:r>
              <a:rPr dirty="0"/>
              <a:t>-</a:t>
            </a:r>
            <a:r>
              <a:rPr spc="-23" dirty="0"/>
              <a:t> </a:t>
            </a:r>
            <a:r>
              <a:rPr spc="-15" dirty="0">
                <a:solidFill>
                  <a:srgbClr val="FF0000"/>
                </a:solidFill>
              </a:rPr>
              <a:t>Infrastructure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11574" y="4925263"/>
            <a:ext cx="2232660" cy="106825"/>
          </a:xfrm>
          <a:prstGeom prst="rect">
            <a:avLst/>
          </a:prstGeom>
        </p:spPr>
        <p:txBody>
          <a:bodyPr vert="horz" wrap="square" lIns="0" tIns="8573" rIns="0" bIns="0" rtlCol="0">
            <a:spAutoFit/>
          </a:bodyPr>
          <a:lstStyle/>
          <a:p>
            <a:pPr marL="9525">
              <a:spcBef>
                <a:spcPts val="68"/>
              </a:spcBef>
            </a:pPr>
            <a:r>
              <a:rPr sz="638" spc="-8" dirty="0">
                <a:solidFill>
                  <a:srgbClr val="5F5F5F"/>
                </a:solidFill>
                <a:latin typeface="Calibri"/>
                <a:cs typeface="Calibri"/>
              </a:rPr>
              <a:t>Copyright</a:t>
            </a:r>
            <a:r>
              <a:rPr sz="638" spc="38" dirty="0">
                <a:solidFill>
                  <a:srgbClr val="5F5F5F"/>
                </a:solidFill>
                <a:latin typeface="Calibri"/>
                <a:cs typeface="Calibri"/>
              </a:rPr>
              <a:t> </a:t>
            </a:r>
            <a:r>
              <a:rPr sz="638" spc="-8" dirty="0">
                <a:solidFill>
                  <a:srgbClr val="5F5F5F"/>
                </a:solidFill>
                <a:latin typeface="Calibri"/>
                <a:cs typeface="Calibri"/>
              </a:rPr>
              <a:t>©</a:t>
            </a:r>
            <a:r>
              <a:rPr sz="638" spc="19" dirty="0">
                <a:solidFill>
                  <a:srgbClr val="5F5F5F"/>
                </a:solidFill>
                <a:latin typeface="Calibri"/>
                <a:cs typeface="Calibri"/>
              </a:rPr>
              <a:t> </a:t>
            </a:r>
            <a:r>
              <a:rPr sz="638" spc="-4" dirty="0">
                <a:solidFill>
                  <a:srgbClr val="5F5F5F"/>
                </a:solidFill>
                <a:latin typeface="Calibri"/>
                <a:cs typeface="Calibri"/>
              </a:rPr>
              <a:t>2015,</a:t>
            </a:r>
            <a:r>
              <a:rPr sz="638" spc="-34" dirty="0">
                <a:solidFill>
                  <a:srgbClr val="5F5F5F"/>
                </a:solidFill>
                <a:latin typeface="Calibri"/>
                <a:cs typeface="Calibri"/>
              </a:rPr>
              <a:t> </a:t>
            </a:r>
            <a:r>
              <a:rPr sz="638" spc="-8" dirty="0">
                <a:solidFill>
                  <a:srgbClr val="5F5F5F"/>
                </a:solidFill>
                <a:latin typeface="Calibri"/>
                <a:cs typeface="Calibri"/>
              </a:rPr>
              <a:t>Oracle</a:t>
            </a:r>
            <a:r>
              <a:rPr sz="638" spc="45" dirty="0">
                <a:solidFill>
                  <a:srgbClr val="5F5F5F"/>
                </a:solidFill>
                <a:latin typeface="Calibri"/>
                <a:cs typeface="Calibri"/>
              </a:rPr>
              <a:t> </a:t>
            </a:r>
            <a:r>
              <a:rPr sz="638" spc="-8" dirty="0">
                <a:solidFill>
                  <a:srgbClr val="5F5F5F"/>
                </a:solidFill>
                <a:latin typeface="Calibri"/>
                <a:cs typeface="Calibri"/>
              </a:rPr>
              <a:t>and/or</a:t>
            </a:r>
            <a:r>
              <a:rPr sz="638" spc="30" dirty="0">
                <a:solidFill>
                  <a:srgbClr val="5F5F5F"/>
                </a:solidFill>
                <a:latin typeface="Calibri"/>
                <a:cs typeface="Calibri"/>
              </a:rPr>
              <a:t> </a:t>
            </a:r>
            <a:r>
              <a:rPr sz="638" spc="-4" dirty="0">
                <a:solidFill>
                  <a:srgbClr val="5F5F5F"/>
                </a:solidFill>
                <a:latin typeface="Calibri"/>
                <a:cs typeface="Calibri"/>
              </a:rPr>
              <a:t>its</a:t>
            </a:r>
            <a:r>
              <a:rPr sz="638" spc="4" dirty="0">
                <a:solidFill>
                  <a:srgbClr val="5F5F5F"/>
                </a:solidFill>
                <a:latin typeface="Calibri"/>
                <a:cs typeface="Calibri"/>
              </a:rPr>
              <a:t> </a:t>
            </a:r>
            <a:r>
              <a:rPr sz="638" spc="-4" dirty="0">
                <a:solidFill>
                  <a:srgbClr val="5F5F5F"/>
                </a:solidFill>
                <a:latin typeface="Calibri"/>
                <a:cs typeface="Calibri"/>
              </a:rPr>
              <a:t>affiliates.</a:t>
            </a:r>
            <a:r>
              <a:rPr sz="638" spc="38" dirty="0">
                <a:solidFill>
                  <a:srgbClr val="5F5F5F"/>
                </a:solidFill>
                <a:latin typeface="Calibri"/>
                <a:cs typeface="Calibri"/>
              </a:rPr>
              <a:t> </a:t>
            </a:r>
            <a:r>
              <a:rPr sz="638" spc="-8" dirty="0">
                <a:solidFill>
                  <a:srgbClr val="5F5F5F"/>
                </a:solidFill>
                <a:latin typeface="Calibri"/>
                <a:cs typeface="Calibri"/>
              </a:rPr>
              <a:t>All</a:t>
            </a:r>
            <a:r>
              <a:rPr sz="638" dirty="0">
                <a:solidFill>
                  <a:srgbClr val="5F5F5F"/>
                </a:solidFill>
                <a:latin typeface="Calibri"/>
                <a:cs typeface="Calibri"/>
              </a:rPr>
              <a:t> </a:t>
            </a:r>
            <a:r>
              <a:rPr sz="638" spc="-8" dirty="0">
                <a:solidFill>
                  <a:srgbClr val="5F5F5F"/>
                </a:solidFill>
                <a:latin typeface="Calibri"/>
                <a:cs typeface="Calibri"/>
              </a:rPr>
              <a:t>rights</a:t>
            </a:r>
            <a:r>
              <a:rPr sz="638" spc="56" dirty="0">
                <a:solidFill>
                  <a:srgbClr val="5F5F5F"/>
                </a:solidFill>
                <a:latin typeface="Calibri"/>
                <a:cs typeface="Calibri"/>
              </a:rPr>
              <a:t> </a:t>
            </a:r>
            <a:r>
              <a:rPr sz="638" spc="-8" dirty="0">
                <a:solidFill>
                  <a:srgbClr val="5F5F5F"/>
                </a:solidFill>
                <a:latin typeface="Calibri"/>
                <a:cs typeface="Calibri"/>
              </a:rPr>
              <a:t>reserved.</a:t>
            </a:r>
            <a:r>
              <a:rPr sz="638" spc="217" dirty="0">
                <a:solidFill>
                  <a:srgbClr val="5F5F5F"/>
                </a:solidFill>
                <a:latin typeface="Calibri"/>
                <a:cs typeface="Calibri"/>
              </a:rPr>
              <a:t> </a:t>
            </a:r>
            <a:r>
              <a:rPr sz="638" spc="-4" dirty="0">
                <a:solidFill>
                  <a:srgbClr val="5F5F5F"/>
                </a:solidFill>
                <a:latin typeface="Calibri"/>
                <a:cs typeface="Calibri"/>
              </a:rPr>
              <a:t>|</a:t>
            </a:r>
            <a:endParaRPr sz="638">
              <a:latin typeface="Calibri"/>
              <a:cs typeface="Calibri"/>
            </a:endParaRPr>
          </a:p>
        </p:txBody>
      </p:sp>
      <p:grpSp>
        <p:nvGrpSpPr>
          <p:cNvPr id="3" name="object 3"/>
          <p:cNvGrpSpPr/>
          <p:nvPr/>
        </p:nvGrpSpPr>
        <p:grpSpPr>
          <a:xfrm>
            <a:off x="397764" y="1197292"/>
            <a:ext cx="8407241" cy="3946208"/>
            <a:chOff x="530351" y="1596389"/>
            <a:chExt cx="11209655" cy="5261610"/>
          </a:xfrm>
        </p:grpSpPr>
        <p:pic>
          <p:nvPicPr>
            <p:cNvPr id="4" name="object 4"/>
            <p:cNvPicPr/>
            <p:nvPr/>
          </p:nvPicPr>
          <p:blipFill>
            <a:blip r:embed="rId2" cstate="print"/>
            <a:stretch>
              <a:fillRect/>
            </a:stretch>
          </p:blipFill>
          <p:spPr>
            <a:xfrm>
              <a:off x="530351" y="6263639"/>
              <a:ext cx="1625092" cy="594357"/>
            </a:xfrm>
            <a:prstGeom prst="rect">
              <a:avLst/>
            </a:prstGeom>
          </p:spPr>
        </p:pic>
        <p:sp>
          <p:nvSpPr>
            <p:cNvPr id="5" name="object 5"/>
            <p:cNvSpPr/>
            <p:nvPr/>
          </p:nvSpPr>
          <p:spPr>
            <a:xfrm>
              <a:off x="1800567" y="2325877"/>
              <a:ext cx="8584565" cy="0"/>
            </a:xfrm>
            <a:custGeom>
              <a:avLst/>
              <a:gdLst/>
              <a:ahLst/>
              <a:cxnLst/>
              <a:rect l="l" t="t" r="r" b="b"/>
              <a:pathLst>
                <a:path w="8584565">
                  <a:moveTo>
                    <a:pt x="0" y="0"/>
                  </a:moveTo>
                  <a:lnTo>
                    <a:pt x="168567" y="0"/>
                  </a:lnTo>
                </a:path>
                <a:path w="8584565">
                  <a:moveTo>
                    <a:pt x="8400326" y="0"/>
                  </a:moveTo>
                  <a:lnTo>
                    <a:pt x="8583968" y="0"/>
                  </a:lnTo>
                </a:path>
              </a:pathLst>
            </a:custGeom>
            <a:ln w="19050">
              <a:solidFill>
                <a:srgbClr val="8DA6B0"/>
              </a:solidFill>
            </a:ln>
          </p:spPr>
          <p:txBody>
            <a:bodyPr wrap="square" lIns="0" tIns="0" rIns="0" bIns="0" rtlCol="0"/>
            <a:lstStyle/>
            <a:p>
              <a:endParaRPr sz="1350"/>
            </a:p>
          </p:txBody>
        </p:sp>
        <p:sp>
          <p:nvSpPr>
            <p:cNvPr id="6" name="object 6"/>
            <p:cNvSpPr/>
            <p:nvPr/>
          </p:nvSpPr>
          <p:spPr>
            <a:xfrm>
              <a:off x="1969134" y="1596389"/>
              <a:ext cx="8232140" cy="1835785"/>
            </a:xfrm>
            <a:custGeom>
              <a:avLst/>
              <a:gdLst/>
              <a:ahLst/>
              <a:cxnLst/>
              <a:rect l="l" t="t" r="r" b="b"/>
              <a:pathLst>
                <a:path w="8232140" h="1835785">
                  <a:moveTo>
                    <a:pt x="8231759" y="0"/>
                  </a:moveTo>
                  <a:lnTo>
                    <a:pt x="0" y="0"/>
                  </a:lnTo>
                  <a:lnTo>
                    <a:pt x="0" y="1835403"/>
                  </a:lnTo>
                  <a:lnTo>
                    <a:pt x="8231759" y="1835403"/>
                  </a:lnTo>
                  <a:lnTo>
                    <a:pt x="8231759" y="0"/>
                  </a:lnTo>
                  <a:close/>
                </a:path>
              </a:pathLst>
            </a:custGeom>
            <a:solidFill>
              <a:srgbClr val="D9D9D9"/>
            </a:solidFill>
          </p:spPr>
          <p:txBody>
            <a:bodyPr wrap="square" lIns="0" tIns="0" rIns="0" bIns="0" rtlCol="0"/>
            <a:lstStyle/>
            <a:p>
              <a:endParaRPr sz="1350"/>
            </a:p>
          </p:txBody>
        </p:sp>
        <p:sp>
          <p:nvSpPr>
            <p:cNvPr id="7" name="object 7"/>
            <p:cNvSpPr/>
            <p:nvPr/>
          </p:nvSpPr>
          <p:spPr>
            <a:xfrm>
              <a:off x="10384535" y="1598167"/>
              <a:ext cx="1355725" cy="1812925"/>
            </a:xfrm>
            <a:custGeom>
              <a:avLst/>
              <a:gdLst/>
              <a:ahLst/>
              <a:cxnLst/>
              <a:rect l="l" t="t" r="r" b="b"/>
              <a:pathLst>
                <a:path w="1355725" h="1812925">
                  <a:moveTo>
                    <a:pt x="1355217" y="0"/>
                  </a:moveTo>
                  <a:lnTo>
                    <a:pt x="0" y="0"/>
                  </a:lnTo>
                  <a:lnTo>
                    <a:pt x="0" y="1812670"/>
                  </a:lnTo>
                  <a:lnTo>
                    <a:pt x="1355217" y="1812670"/>
                  </a:lnTo>
                  <a:lnTo>
                    <a:pt x="1355217" y="0"/>
                  </a:lnTo>
                  <a:close/>
                </a:path>
              </a:pathLst>
            </a:custGeom>
            <a:solidFill>
              <a:srgbClr val="008000"/>
            </a:solidFill>
          </p:spPr>
          <p:txBody>
            <a:bodyPr wrap="square" lIns="0" tIns="0" rIns="0" bIns="0" rtlCol="0"/>
            <a:lstStyle/>
            <a:p>
              <a:endParaRPr sz="1350"/>
            </a:p>
          </p:txBody>
        </p:sp>
      </p:grpSp>
      <p:sp>
        <p:nvSpPr>
          <p:cNvPr id="8" name="object 8"/>
          <p:cNvSpPr txBox="1"/>
          <p:nvPr/>
        </p:nvSpPr>
        <p:spPr>
          <a:xfrm>
            <a:off x="7788402" y="1197292"/>
            <a:ext cx="1016794" cy="1007968"/>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marL="139065" marR="128588" indent="-1429" algn="ctr">
              <a:spcBef>
                <a:spcPts val="1178"/>
              </a:spcBef>
            </a:pPr>
            <a:r>
              <a:rPr sz="1350" spc="-4" dirty="0">
                <a:solidFill>
                  <a:srgbClr val="FFFFFF"/>
                </a:solidFill>
                <a:latin typeface="Arial MT"/>
                <a:cs typeface="Arial MT"/>
              </a:rPr>
              <a:t>Da</a:t>
            </a:r>
            <a:r>
              <a:rPr sz="1350" dirty="0">
                <a:solidFill>
                  <a:srgbClr val="FFFFFF"/>
                </a:solidFill>
                <a:latin typeface="Arial MT"/>
                <a:cs typeface="Arial MT"/>
              </a:rPr>
              <a:t>taba</a:t>
            </a:r>
            <a:r>
              <a:rPr sz="1350" spc="8" dirty="0">
                <a:solidFill>
                  <a:srgbClr val="FFFFFF"/>
                </a:solidFill>
                <a:latin typeface="Arial MT"/>
                <a:cs typeface="Arial MT"/>
              </a:rPr>
              <a:t>s</a:t>
            </a:r>
            <a:r>
              <a:rPr sz="1350" spc="-4" dirty="0">
                <a:solidFill>
                  <a:srgbClr val="FFFFFF"/>
                </a:solidFill>
                <a:latin typeface="Arial MT"/>
                <a:cs typeface="Arial MT"/>
              </a:rPr>
              <a:t>e  </a:t>
            </a:r>
            <a:r>
              <a:rPr sz="1350" dirty="0">
                <a:solidFill>
                  <a:srgbClr val="FFFFFF"/>
                </a:solidFill>
                <a:latin typeface="Arial MT"/>
                <a:cs typeface="Arial MT"/>
              </a:rPr>
              <a:t>Ready</a:t>
            </a:r>
            <a:r>
              <a:rPr sz="1350" spc="-86" dirty="0">
                <a:solidFill>
                  <a:srgbClr val="FFFFFF"/>
                </a:solidFill>
                <a:latin typeface="Arial MT"/>
                <a:cs typeface="Arial MT"/>
              </a:rPr>
              <a:t> </a:t>
            </a:r>
            <a:r>
              <a:rPr sz="1350" dirty="0">
                <a:solidFill>
                  <a:srgbClr val="FFFFFF"/>
                </a:solidFill>
                <a:latin typeface="Arial MT"/>
                <a:cs typeface="Arial MT"/>
              </a:rPr>
              <a:t>for </a:t>
            </a:r>
            <a:r>
              <a:rPr sz="1350" spc="-363" dirty="0">
                <a:solidFill>
                  <a:srgbClr val="FFFFFF"/>
                </a:solidFill>
                <a:latin typeface="Arial MT"/>
                <a:cs typeface="Arial MT"/>
              </a:rPr>
              <a:t> </a:t>
            </a:r>
            <a:r>
              <a:rPr sz="1350" dirty="0">
                <a:solidFill>
                  <a:srgbClr val="FFFFFF"/>
                </a:solidFill>
                <a:latin typeface="Arial MT"/>
                <a:cs typeface="Arial MT"/>
              </a:rPr>
              <a:t>Use</a:t>
            </a:r>
            <a:endParaRPr sz="1350">
              <a:latin typeface="Arial MT"/>
              <a:cs typeface="Arial MT"/>
            </a:endParaRPr>
          </a:p>
        </p:txBody>
      </p:sp>
      <p:sp>
        <p:nvSpPr>
          <p:cNvPr id="9" name="object 9"/>
          <p:cNvSpPr txBox="1"/>
          <p:nvPr/>
        </p:nvSpPr>
        <p:spPr>
          <a:xfrm>
            <a:off x="326336" y="1336634"/>
            <a:ext cx="1013460" cy="1001813"/>
          </a:xfrm>
          <a:prstGeom prst="rect">
            <a:avLst/>
          </a:prstGeom>
          <a:solidFill>
            <a:srgbClr val="F80000"/>
          </a:solidFill>
        </p:spPr>
        <p:txBody>
          <a:bodyPr vert="horz" wrap="square" lIns="0" tIns="0" rIns="0" bIns="0" rtlCol="0">
            <a:spAutoFit/>
          </a:bodyPr>
          <a:lstStyle/>
          <a:p>
            <a:pPr>
              <a:lnSpc>
                <a:spcPct val="100000"/>
              </a:lnSpc>
            </a:pPr>
            <a:endParaRPr sz="1500" dirty="0">
              <a:latin typeface="Times New Roman"/>
              <a:cs typeface="Times New Roman"/>
            </a:endParaRPr>
          </a:p>
          <a:p>
            <a:pPr marL="185261" marR="180022" algn="ctr">
              <a:lnSpc>
                <a:spcPct val="98900"/>
              </a:lnSpc>
              <a:spcBef>
                <a:spcPts val="1200"/>
              </a:spcBef>
            </a:pPr>
            <a:r>
              <a:rPr sz="1350" spc="-4" dirty="0">
                <a:solidFill>
                  <a:srgbClr val="FFFFFF"/>
                </a:solidFill>
                <a:latin typeface="Arial MT"/>
                <a:cs typeface="Arial MT"/>
              </a:rPr>
              <a:t>Re</a:t>
            </a:r>
            <a:r>
              <a:rPr sz="1350" dirty="0">
                <a:solidFill>
                  <a:srgbClr val="FFFFFF"/>
                </a:solidFill>
                <a:latin typeface="Arial MT"/>
                <a:cs typeface="Arial MT"/>
              </a:rPr>
              <a:t>que</a:t>
            </a:r>
            <a:r>
              <a:rPr sz="1350" spc="8" dirty="0">
                <a:solidFill>
                  <a:srgbClr val="FFFFFF"/>
                </a:solidFill>
                <a:latin typeface="Arial MT"/>
                <a:cs typeface="Arial MT"/>
              </a:rPr>
              <a:t>s</a:t>
            </a:r>
            <a:r>
              <a:rPr sz="1350" dirty="0">
                <a:solidFill>
                  <a:srgbClr val="FFFFFF"/>
                </a:solidFill>
                <a:latin typeface="Arial MT"/>
                <a:cs typeface="Arial MT"/>
              </a:rPr>
              <a:t>t  for </a:t>
            </a:r>
            <a:r>
              <a:rPr sz="1350" spc="4" dirty="0">
                <a:solidFill>
                  <a:srgbClr val="FFFFFF"/>
                </a:solidFill>
                <a:latin typeface="Arial MT"/>
                <a:cs typeface="Arial MT"/>
              </a:rPr>
              <a:t> </a:t>
            </a:r>
            <a:r>
              <a:rPr sz="1350" dirty="0">
                <a:solidFill>
                  <a:srgbClr val="FFFFFF"/>
                </a:solidFill>
                <a:latin typeface="Arial MT"/>
                <a:cs typeface="Arial MT"/>
              </a:rPr>
              <a:t>Service</a:t>
            </a:r>
            <a:endParaRPr sz="1350" dirty="0">
              <a:latin typeface="Arial MT"/>
              <a:cs typeface="Arial MT"/>
            </a:endParaRPr>
          </a:p>
        </p:txBody>
      </p:sp>
      <p:graphicFrame>
        <p:nvGraphicFramePr>
          <p:cNvPr id="10" name="object 10"/>
          <p:cNvGraphicFramePr>
            <a:graphicFrameLocks noGrp="1"/>
          </p:cNvGraphicFramePr>
          <p:nvPr/>
        </p:nvGraphicFramePr>
        <p:xfrm>
          <a:off x="1591055" y="2077371"/>
          <a:ext cx="5993130" cy="619254"/>
        </p:xfrm>
        <a:graphic>
          <a:graphicData uri="http://schemas.openxmlformats.org/drawingml/2006/table">
            <a:tbl>
              <a:tblPr firstRow="1" bandRow="1">
                <a:tableStyleId>{2D5ABB26-0587-4C30-8999-92F81FD0307C}</a:tableStyleId>
              </a:tblPr>
              <a:tblGrid>
                <a:gridCol w="647224">
                  <a:extLst>
                    <a:ext uri="{9D8B030D-6E8A-4147-A177-3AD203B41FA5}">
                      <a16:colId xmlns:a16="http://schemas.microsoft.com/office/drawing/2014/main" val="20000"/>
                    </a:ext>
                  </a:extLst>
                </a:gridCol>
                <a:gridCol w="721518">
                  <a:extLst>
                    <a:ext uri="{9D8B030D-6E8A-4147-A177-3AD203B41FA5}">
                      <a16:colId xmlns:a16="http://schemas.microsoft.com/office/drawing/2014/main" val="20001"/>
                    </a:ext>
                  </a:extLst>
                </a:gridCol>
                <a:gridCol w="793433">
                  <a:extLst>
                    <a:ext uri="{9D8B030D-6E8A-4147-A177-3AD203B41FA5}">
                      <a16:colId xmlns:a16="http://schemas.microsoft.com/office/drawing/2014/main" val="20002"/>
                    </a:ext>
                  </a:extLst>
                </a:gridCol>
                <a:gridCol w="813911">
                  <a:extLst>
                    <a:ext uri="{9D8B030D-6E8A-4147-A177-3AD203B41FA5}">
                      <a16:colId xmlns:a16="http://schemas.microsoft.com/office/drawing/2014/main" val="20003"/>
                    </a:ext>
                  </a:extLst>
                </a:gridCol>
                <a:gridCol w="784860">
                  <a:extLst>
                    <a:ext uri="{9D8B030D-6E8A-4147-A177-3AD203B41FA5}">
                      <a16:colId xmlns:a16="http://schemas.microsoft.com/office/drawing/2014/main" val="20004"/>
                    </a:ext>
                  </a:extLst>
                </a:gridCol>
                <a:gridCol w="766763">
                  <a:extLst>
                    <a:ext uri="{9D8B030D-6E8A-4147-A177-3AD203B41FA5}">
                      <a16:colId xmlns:a16="http://schemas.microsoft.com/office/drawing/2014/main" val="20005"/>
                    </a:ext>
                  </a:extLst>
                </a:gridCol>
                <a:gridCol w="760571">
                  <a:extLst>
                    <a:ext uri="{9D8B030D-6E8A-4147-A177-3AD203B41FA5}">
                      <a16:colId xmlns:a16="http://schemas.microsoft.com/office/drawing/2014/main" val="20006"/>
                    </a:ext>
                  </a:extLst>
                </a:gridCol>
                <a:gridCol w="704850">
                  <a:extLst>
                    <a:ext uri="{9D8B030D-6E8A-4147-A177-3AD203B41FA5}">
                      <a16:colId xmlns:a16="http://schemas.microsoft.com/office/drawing/2014/main" val="20007"/>
                    </a:ext>
                  </a:extLst>
                </a:gridCol>
              </a:tblGrid>
              <a:tr h="142809">
                <a:tc>
                  <a:txBody>
                    <a:bodyPr/>
                    <a:lstStyle/>
                    <a:p>
                      <a:pPr marR="196215" algn="r">
                        <a:lnSpc>
                          <a:spcPts val="1330"/>
                        </a:lnSpc>
                        <a:spcBef>
                          <a:spcPts val="65"/>
                        </a:spcBef>
                      </a:pPr>
                      <a:r>
                        <a:rPr sz="900" b="1" spc="-5" dirty="0">
                          <a:solidFill>
                            <a:srgbClr val="131818"/>
                          </a:solidFill>
                          <a:latin typeface="Arial"/>
                          <a:cs typeface="Arial"/>
                        </a:rPr>
                        <a:t>Allocate</a:t>
                      </a:r>
                      <a:endParaRPr sz="900">
                        <a:latin typeface="Arial"/>
                        <a:cs typeface="Arial"/>
                      </a:endParaRPr>
                    </a:p>
                  </a:txBody>
                  <a:tcPr marL="0" marR="0" marT="6191" marB="0">
                    <a:solidFill>
                      <a:srgbClr val="D9D9D9"/>
                    </a:solidFill>
                  </a:tcPr>
                </a:tc>
                <a:tc>
                  <a:txBody>
                    <a:bodyPr/>
                    <a:lstStyle/>
                    <a:p>
                      <a:pPr marL="170815">
                        <a:lnSpc>
                          <a:spcPts val="1315"/>
                        </a:lnSpc>
                        <a:spcBef>
                          <a:spcPts val="85"/>
                        </a:spcBef>
                      </a:pPr>
                      <a:r>
                        <a:rPr sz="900" b="1" spc="-5" dirty="0">
                          <a:solidFill>
                            <a:srgbClr val="131818"/>
                          </a:solidFill>
                          <a:latin typeface="Arial"/>
                          <a:cs typeface="Arial"/>
                        </a:rPr>
                        <a:t>Allocate</a:t>
                      </a:r>
                      <a:endParaRPr sz="900">
                        <a:latin typeface="Arial"/>
                        <a:cs typeface="Arial"/>
                      </a:endParaRPr>
                    </a:p>
                  </a:txBody>
                  <a:tcPr marL="0" marR="0" marT="8096" marB="0">
                    <a:solidFill>
                      <a:srgbClr val="D9D9D9"/>
                    </a:solidFill>
                  </a:tcPr>
                </a:tc>
                <a:tc>
                  <a:txBody>
                    <a:bodyPr/>
                    <a:lstStyle/>
                    <a:p>
                      <a:pPr marL="31115" algn="ctr">
                        <a:lnSpc>
                          <a:spcPts val="1295"/>
                        </a:lnSpc>
                        <a:spcBef>
                          <a:spcPts val="105"/>
                        </a:spcBef>
                      </a:pPr>
                      <a:r>
                        <a:rPr sz="900" b="1" spc="-5" dirty="0">
                          <a:solidFill>
                            <a:srgbClr val="131818"/>
                          </a:solidFill>
                          <a:latin typeface="Arial"/>
                          <a:cs typeface="Arial"/>
                        </a:rPr>
                        <a:t>Provision</a:t>
                      </a:r>
                      <a:endParaRPr sz="900">
                        <a:latin typeface="Arial"/>
                        <a:cs typeface="Arial"/>
                      </a:endParaRPr>
                    </a:p>
                  </a:txBody>
                  <a:tcPr marL="0" marR="0" marT="10001" marB="0">
                    <a:solidFill>
                      <a:srgbClr val="D9D9D9"/>
                    </a:solidFill>
                  </a:tcPr>
                </a:tc>
                <a:tc>
                  <a:txBody>
                    <a:bodyPr/>
                    <a:lstStyle/>
                    <a:p>
                      <a:pPr marL="36830" algn="ctr">
                        <a:lnSpc>
                          <a:spcPts val="1325"/>
                        </a:lnSpc>
                      </a:pPr>
                      <a:r>
                        <a:rPr sz="900" b="1" spc="-5" dirty="0">
                          <a:solidFill>
                            <a:srgbClr val="131818"/>
                          </a:solidFill>
                          <a:latin typeface="Arial"/>
                          <a:cs typeface="Arial"/>
                        </a:rPr>
                        <a:t>Set</a:t>
                      </a:r>
                      <a:r>
                        <a:rPr sz="900" b="1" spc="-40" dirty="0">
                          <a:solidFill>
                            <a:srgbClr val="131818"/>
                          </a:solidFill>
                          <a:latin typeface="Arial"/>
                          <a:cs typeface="Arial"/>
                        </a:rPr>
                        <a:t> </a:t>
                      </a:r>
                      <a:r>
                        <a:rPr sz="900" b="1" spc="-10" dirty="0">
                          <a:solidFill>
                            <a:srgbClr val="131818"/>
                          </a:solidFill>
                          <a:latin typeface="Arial"/>
                          <a:cs typeface="Arial"/>
                        </a:rPr>
                        <a:t>Keys</a:t>
                      </a:r>
                      <a:r>
                        <a:rPr sz="900" b="1" spc="-40" dirty="0">
                          <a:solidFill>
                            <a:srgbClr val="131818"/>
                          </a:solidFill>
                          <a:latin typeface="Arial"/>
                          <a:cs typeface="Arial"/>
                        </a:rPr>
                        <a:t> </a:t>
                      </a:r>
                      <a:r>
                        <a:rPr sz="900" b="1" spc="-5" dirty="0">
                          <a:solidFill>
                            <a:srgbClr val="131818"/>
                          </a:solidFill>
                          <a:latin typeface="Arial"/>
                          <a:cs typeface="Arial"/>
                        </a:rPr>
                        <a:t>&amp;</a:t>
                      </a:r>
                      <a:endParaRPr sz="900">
                        <a:latin typeface="Arial"/>
                        <a:cs typeface="Arial"/>
                      </a:endParaRPr>
                    </a:p>
                  </a:txBody>
                  <a:tcPr marL="0" marR="0" marT="0" marB="0">
                    <a:solidFill>
                      <a:srgbClr val="D9D9D9"/>
                    </a:solidFill>
                  </a:tcPr>
                </a:tc>
                <a:tc>
                  <a:txBody>
                    <a:bodyPr/>
                    <a:lstStyle/>
                    <a:p>
                      <a:pPr marR="60960" algn="ctr">
                        <a:lnSpc>
                          <a:spcPts val="1400"/>
                        </a:lnSpc>
                      </a:pPr>
                      <a:r>
                        <a:rPr sz="900" b="1" spc="-10" dirty="0">
                          <a:solidFill>
                            <a:srgbClr val="131818"/>
                          </a:solidFill>
                          <a:latin typeface="Arial"/>
                          <a:cs typeface="Arial"/>
                        </a:rPr>
                        <a:t>Install</a:t>
                      </a:r>
                      <a:r>
                        <a:rPr sz="900" b="1" spc="-30" dirty="0">
                          <a:solidFill>
                            <a:srgbClr val="131818"/>
                          </a:solidFill>
                          <a:latin typeface="Arial"/>
                          <a:cs typeface="Arial"/>
                        </a:rPr>
                        <a:t> </a:t>
                      </a:r>
                      <a:r>
                        <a:rPr sz="900" b="1" spc="-5" dirty="0">
                          <a:solidFill>
                            <a:srgbClr val="131818"/>
                          </a:solidFill>
                          <a:latin typeface="Arial"/>
                          <a:cs typeface="Arial"/>
                        </a:rPr>
                        <a:t>&amp;</a:t>
                      </a:r>
                      <a:endParaRPr sz="900">
                        <a:latin typeface="Arial"/>
                        <a:cs typeface="Arial"/>
                      </a:endParaRPr>
                    </a:p>
                  </a:txBody>
                  <a:tcPr marL="0" marR="0" marT="0" marB="0">
                    <a:solidFill>
                      <a:srgbClr val="D9D9D9"/>
                    </a:solidFill>
                  </a:tcPr>
                </a:tc>
                <a:tc>
                  <a:txBody>
                    <a:bodyPr/>
                    <a:lstStyle/>
                    <a:p>
                      <a:pPr marL="92075" algn="ctr">
                        <a:lnSpc>
                          <a:spcPts val="1370"/>
                        </a:lnSpc>
                        <a:spcBef>
                          <a:spcPts val="30"/>
                        </a:spcBef>
                      </a:pPr>
                      <a:r>
                        <a:rPr sz="900" b="1" spc="-5" dirty="0">
                          <a:solidFill>
                            <a:srgbClr val="131818"/>
                          </a:solidFill>
                          <a:latin typeface="Arial"/>
                          <a:cs typeface="Arial"/>
                        </a:rPr>
                        <a:t>Configure</a:t>
                      </a:r>
                      <a:endParaRPr sz="900">
                        <a:latin typeface="Arial"/>
                        <a:cs typeface="Arial"/>
                      </a:endParaRPr>
                    </a:p>
                  </a:txBody>
                  <a:tcPr marL="0" marR="0" marT="2858" marB="0">
                    <a:solidFill>
                      <a:srgbClr val="D9D9D9"/>
                    </a:solidFill>
                  </a:tcPr>
                </a:tc>
                <a:tc>
                  <a:txBody>
                    <a:bodyPr/>
                    <a:lstStyle/>
                    <a:p>
                      <a:pPr marR="76200" algn="ctr">
                        <a:lnSpc>
                          <a:spcPts val="1380"/>
                        </a:lnSpc>
                      </a:pPr>
                      <a:r>
                        <a:rPr sz="900" b="1" spc="-5" dirty="0">
                          <a:solidFill>
                            <a:srgbClr val="131818"/>
                          </a:solidFill>
                          <a:latin typeface="Arial"/>
                          <a:cs typeface="Arial"/>
                        </a:rPr>
                        <a:t>Configure</a:t>
                      </a:r>
                      <a:endParaRPr sz="900">
                        <a:latin typeface="Arial"/>
                        <a:cs typeface="Arial"/>
                      </a:endParaRPr>
                    </a:p>
                  </a:txBody>
                  <a:tcPr marL="0" marR="0" marT="0" marB="0">
                    <a:solidFill>
                      <a:srgbClr val="D9D9D9"/>
                    </a:solidFill>
                  </a:tcPr>
                </a:tc>
                <a:tc>
                  <a:txBody>
                    <a:bodyPr/>
                    <a:lstStyle/>
                    <a:p>
                      <a:pPr marL="158115" algn="ctr">
                        <a:lnSpc>
                          <a:spcPts val="1350"/>
                        </a:lnSpc>
                        <a:spcBef>
                          <a:spcPts val="50"/>
                        </a:spcBef>
                      </a:pPr>
                      <a:r>
                        <a:rPr sz="900" b="1" spc="-5" dirty="0">
                          <a:solidFill>
                            <a:srgbClr val="131818"/>
                          </a:solidFill>
                          <a:latin typeface="Arial"/>
                          <a:cs typeface="Arial"/>
                        </a:rPr>
                        <a:t>Configure</a:t>
                      </a:r>
                      <a:endParaRPr sz="900">
                        <a:latin typeface="Arial"/>
                        <a:cs typeface="Arial"/>
                      </a:endParaRPr>
                    </a:p>
                  </a:txBody>
                  <a:tcPr marL="0" marR="0" marT="4763" marB="0">
                    <a:solidFill>
                      <a:srgbClr val="D9D9D9"/>
                    </a:solidFill>
                  </a:tcPr>
                </a:tc>
                <a:extLst>
                  <a:ext uri="{0D108BD9-81ED-4DB2-BD59-A6C34878D82A}">
                    <a16:rowId xmlns:a16="http://schemas.microsoft.com/office/drawing/2014/main" val="10000"/>
                  </a:ext>
                </a:extLst>
              </a:tr>
              <a:tr h="137827">
                <a:tc>
                  <a:txBody>
                    <a:bodyPr/>
                    <a:lstStyle/>
                    <a:p>
                      <a:pPr marR="163195" algn="r">
                        <a:lnSpc>
                          <a:spcPts val="1345"/>
                        </a:lnSpc>
                      </a:pPr>
                      <a:r>
                        <a:rPr sz="900" b="1" spc="-5" dirty="0">
                          <a:solidFill>
                            <a:srgbClr val="131818"/>
                          </a:solidFill>
                          <a:latin typeface="Arial"/>
                          <a:cs typeface="Arial"/>
                        </a:rPr>
                        <a:t>Compute</a:t>
                      </a:r>
                      <a:endParaRPr sz="900">
                        <a:latin typeface="Arial"/>
                        <a:cs typeface="Arial"/>
                      </a:endParaRPr>
                    </a:p>
                  </a:txBody>
                  <a:tcPr marL="0" marR="0" marT="0" marB="0">
                    <a:solidFill>
                      <a:srgbClr val="D9D9D9"/>
                    </a:solidFill>
                  </a:tcPr>
                </a:tc>
                <a:tc>
                  <a:txBody>
                    <a:bodyPr/>
                    <a:lstStyle/>
                    <a:p>
                      <a:pPr marL="182880">
                        <a:lnSpc>
                          <a:spcPts val="1345"/>
                        </a:lnSpc>
                      </a:pPr>
                      <a:r>
                        <a:rPr sz="900" b="1" spc="-5" dirty="0">
                          <a:solidFill>
                            <a:srgbClr val="131818"/>
                          </a:solidFill>
                          <a:latin typeface="Arial"/>
                          <a:cs typeface="Arial"/>
                        </a:rPr>
                        <a:t>Storage</a:t>
                      </a:r>
                      <a:endParaRPr sz="900">
                        <a:latin typeface="Arial"/>
                        <a:cs typeface="Arial"/>
                      </a:endParaRPr>
                    </a:p>
                  </a:txBody>
                  <a:tcPr marL="0" marR="0" marT="0" marB="0">
                    <a:solidFill>
                      <a:srgbClr val="D9D9D9"/>
                    </a:solidFill>
                  </a:tcPr>
                </a:tc>
                <a:tc>
                  <a:txBody>
                    <a:bodyPr/>
                    <a:lstStyle/>
                    <a:p>
                      <a:pPr marL="28575" algn="ctr">
                        <a:lnSpc>
                          <a:spcPts val="1345"/>
                        </a:lnSpc>
                      </a:pPr>
                      <a:r>
                        <a:rPr sz="900" b="1" dirty="0">
                          <a:solidFill>
                            <a:srgbClr val="131818"/>
                          </a:solidFill>
                          <a:latin typeface="Arial"/>
                          <a:cs typeface="Arial"/>
                        </a:rPr>
                        <a:t>OS</a:t>
                      </a:r>
                      <a:endParaRPr sz="900">
                        <a:latin typeface="Arial"/>
                        <a:cs typeface="Arial"/>
                      </a:endParaRPr>
                    </a:p>
                  </a:txBody>
                  <a:tcPr marL="0" marR="0" marT="0" marB="0">
                    <a:solidFill>
                      <a:srgbClr val="D9D9D9"/>
                    </a:solidFill>
                  </a:tcPr>
                </a:tc>
                <a:tc>
                  <a:txBody>
                    <a:bodyPr/>
                    <a:lstStyle/>
                    <a:p>
                      <a:pPr marL="32384" algn="ctr">
                        <a:lnSpc>
                          <a:spcPts val="1265"/>
                        </a:lnSpc>
                      </a:pPr>
                      <a:r>
                        <a:rPr sz="900" b="1" spc="-5" dirty="0">
                          <a:solidFill>
                            <a:srgbClr val="131818"/>
                          </a:solidFill>
                          <a:latin typeface="Arial"/>
                          <a:cs typeface="Arial"/>
                        </a:rPr>
                        <a:t>Privileges</a:t>
                      </a:r>
                      <a:endParaRPr sz="900">
                        <a:latin typeface="Arial"/>
                        <a:cs typeface="Arial"/>
                      </a:endParaRPr>
                    </a:p>
                  </a:txBody>
                  <a:tcPr marL="0" marR="0" marT="0" marB="0">
                    <a:solidFill>
                      <a:srgbClr val="D9D9D9"/>
                    </a:solidFill>
                  </a:tcPr>
                </a:tc>
                <a:tc>
                  <a:txBody>
                    <a:bodyPr/>
                    <a:lstStyle/>
                    <a:p>
                      <a:pPr marR="60960" algn="ctr">
                        <a:lnSpc>
                          <a:spcPts val="1345"/>
                        </a:lnSpc>
                      </a:pPr>
                      <a:r>
                        <a:rPr sz="900" b="1" spc="-5" dirty="0">
                          <a:solidFill>
                            <a:srgbClr val="131818"/>
                          </a:solidFill>
                          <a:latin typeface="Arial"/>
                          <a:cs typeface="Arial"/>
                        </a:rPr>
                        <a:t>Configure</a:t>
                      </a:r>
                      <a:endParaRPr sz="900">
                        <a:latin typeface="Arial"/>
                        <a:cs typeface="Arial"/>
                      </a:endParaRPr>
                    </a:p>
                  </a:txBody>
                  <a:tcPr marL="0" marR="0" marT="0" marB="0">
                    <a:solidFill>
                      <a:srgbClr val="D9D9D9"/>
                    </a:solidFill>
                  </a:tcPr>
                </a:tc>
                <a:tc>
                  <a:txBody>
                    <a:bodyPr/>
                    <a:lstStyle/>
                    <a:p>
                      <a:pPr marL="95250" algn="ctr">
                        <a:lnSpc>
                          <a:spcPts val="1345"/>
                        </a:lnSpc>
                      </a:pPr>
                      <a:r>
                        <a:rPr sz="900" b="1" spc="-5" dirty="0">
                          <a:solidFill>
                            <a:srgbClr val="131818"/>
                          </a:solidFill>
                          <a:latin typeface="Arial"/>
                          <a:cs typeface="Arial"/>
                        </a:rPr>
                        <a:t>Backups</a:t>
                      </a:r>
                      <a:endParaRPr sz="900">
                        <a:latin typeface="Arial"/>
                        <a:cs typeface="Arial"/>
                      </a:endParaRPr>
                    </a:p>
                  </a:txBody>
                  <a:tcPr marL="0" marR="0" marT="0" marB="0">
                    <a:solidFill>
                      <a:srgbClr val="D9D9D9"/>
                    </a:solidFill>
                  </a:tcPr>
                </a:tc>
                <a:tc>
                  <a:txBody>
                    <a:bodyPr/>
                    <a:lstStyle/>
                    <a:p>
                      <a:pPr marR="76835" algn="ctr">
                        <a:lnSpc>
                          <a:spcPts val="1275"/>
                        </a:lnSpc>
                      </a:pPr>
                      <a:r>
                        <a:rPr sz="900" b="1" spc="-15" dirty="0">
                          <a:solidFill>
                            <a:srgbClr val="131818"/>
                          </a:solidFill>
                          <a:latin typeface="Arial"/>
                          <a:cs typeface="Arial"/>
                        </a:rPr>
                        <a:t>Tools</a:t>
                      </a:r>
                      <a:endParaRPr sz="900">
                        <a:latin typeface="Arial"/>
                        <a:cs typeface="Arial"/>
                      </a:endParaRPr>
                    </a:p>
                  </a:txBody>
                  <a:tcPr marL="0" marR="0" marT="0" marB="0">
                    <a:solidFill>
                      <a:srgbClr val="D9D9D9"/>
                    </a:solidFill>
                  </a:tcPr>
                </a:tc>
                <a:tc>
                  <a:txBody>
                    <a:bodyPr/>
                    <a:lstStyle/>
                    <a:p>
                      <a:pPr marL="161290" algn="ctr">
                        <a:lnSpc>
                          <a:spcPts val="1345"/>
                        </a:lnSpc>
                      </a:pPr>
                      <a:r>
                        <a:rPr sz="900" b="1" spc="-10" dirty="0">
                          <a:solidFill>
                            <a:srgbClr val="131818"/>
                          </a:solidFill>
                          <a:latin typeface="Arial"/>
                          <a:cs typeface="Arial"/>
                        </a:rPr>
                        <a:t>Access</a:t>
                      </a:r>
                      <a:endParaRPr sz="900">
                        <a:latin typeface="Arial"/>
                        <a:cs typeface="Arial"/>
                      </a:endParaRPr>
                    </a:p>
                  </a:txBody>
                  <a:tcPr marL="0" marR="0" marT="0" marB="0">
                    <a:solidFill>
                      <a:srgbClr val="D9D9D9"/>
                    </a:solidFill>
                  </a:tcPr>
                </a:tc>
                <a:extLst>
                  <a:ext uri="{0D108BD9-81ED-4DB2-BD59-A6C34878D82A}">
                    <a16:rowId xmlns:a16="http://schemas.microsoft.com/office/drawing/2014/main" val="10001"/>
                  </a:ext>
                </a:extLst>
              </a:tr>
              <a:tr h="127283">
                <a:tc>
                  <a:txBody>
                    <a:bodyPr/>
                    <a:lstStyle/>
                    <a:p>
                      <a:pPr>
                        <a:lnSpc>
                          <a:spcPct val="100000"/>
                        </a:lnSpc>
                      </a:pPr>
                      <a:endParaRPr sz="700">
                        <a:latin typeface="Times New Roman"/>
                        <a:cs typeface="Times New Roman"/>
                      </a:endParaRPr>
                    </a:p>
                  </a:txBody>
                  <a:tcPr marL="0" marR="0" marT="0" marB="0">
                    <a:solidFill>
                      <a:srgbClr val="D9D9D9"/>
                    </a:solidFill>
                  </a:tcPr>
                </a:tc>
                <a:tc>
                  <a:txBody>
                    <a:bodyPr/>
                    <a:lstStyle/>
                    <a:p>
                      <a:pPr>
                        <a:lnSpc>
                          <a:spcPct val="100000"/>
                        </a:lnSpc>
                      </a:pPr>
                      <a:endParaRPr sz="700">
                        <a:latin typeface="Times New Roman"/>
                        <a:cs typeface="Times New Roman"/>
                      </a:endParaRPr>
                    </a:p>
                  </a:txBody>
                  <a:tcPr marL="0" marR="0" marT="0" marB="0">
                    <a:solidFill>
                      <a:srgbClr val="D9D9D9"/>
                    </a:solidFill>
                  </a:tcPr>
                </a:tc>
                <a:tc>
                  <a:txBody>
                    <a:bodyPr/>
                    <a:lstStyle/>
                    <a:p>
                      <a:pPr>
                        <a:lnSpc>
                          <a:spcPct val="100000"/>
                        </a:lnSpc>
                      </a:pPr>
                      <a:endParaRPr sz="700">
                        <a:latin typeface="Times New Roman"/>
                        <a:cs typeface="Times New Roman"/>
                      </a:endParaRPr>
                    </a:p>
                  </a:txBody>
                  <a:tcPr marL="0" marR="0" marT="0" marB="0">
                    <a:solidFill>
                      <a:srgbClr val="D9D9D9"/>
                    </a:solidFill>
                  </a:tcPr>
                </a:tc>
                <a:tc>
                  <a:txBody>
                    <a:bodyPr/>
                    <a:lstStyle/>
                    <a:p>
                      <a:pPr>
                        <a:lnSpc>
                          <a:spcPct val="100000"/>
                        </a:lnSpc>
                      </a:pPr>
                      <a:endParaRPr sz="700">
                        <a:latin typeface="Times New Roman"/>
                        <a:cs typeface="Times New Roman"/>
                      </a:endParaRPr>
                    </a:p>
                  </a:txBody>
                  <a:tcPr marL="0" marR="0" marT="0" marB="0">
                    <a:solidFill>
                      <a:srgbClr val="D9D9D9"/>
                    </a:solidFill>
                  </a:tcPr>
                </a:tc>
                <a:tc>
                  <a:txBody>
                    <a:bodyPr/>
                    <a:lstStyle/>
                    <a:p>
                      <a:pPr marR="61594" algn="ctr">
                        <a:lnSpc>
                          <a:spcPts val="1235"/>
                        </a:lnSpc>
                      </a:pPr>
                      <a:r>
                        <a:rPr sz="900" b="1" dirty="0">
                          <a:solidFill>
                            <a:srgbClr val="131818"/>
                          </a:solidFill>
                          <a:latin typeface="Arial"/>
                          <a:cs typeface="Arial"/>
                        </a:rPr>
                        <a:t>Database</a:t>
                      </a:r>
                      <a:endParaRPr sz="900">
                        <a:latin typeface="Arial"/>
                        <a:cs typeface="Arial"/>
                      </a:endParaRPr>
                    </a:p>
                  </a:txBody>
                  <a:tcPr marL="0" marR="0" marT="0" marB="0">
                    <a:solidFill>
                      <a:srgbClr val="D9D9D9"/>
                    </a:solidFill>
                  </a:tcPr>
                </a:tc>
                <a:tc>
                  <a:txBody>
                    <a:bodyPr/>
                    <a:lstStyle/>
                    <a:p>
                      <a:pPr>
                        <a:lnSpc>
                          <a:spcPct val="100000"/>
                        </a:lnSpc>
                      </a:pPr>
                      <a:endParaRPr sz="700">
                        <a:latin typeface="Times New Roman"/>
                        <a:cs typeface="Times New Roman"/>
                      </a:endParaRPr>
                    </a:p>
                  </a:txBody>
                  <a:tcPr marL="0" marR="0" marT="0" marB="0">
                    <a:solidFill>
                      <a:srgbClr val="D9D9D9"/>
                    </a:solidFill>
                  </a:tcPr>
                </a:tc>
                <a:tc>
                  <a:txBody>
                    <a:bodyPr/>
                    <a:lstStyle/>
                    <a:p>
                      <a:pPr>
                        <a:lnSpc>
                          <a:spcPct val="100000"/>
                        </a:lnSpc>
                      </a:pPr>
                      <a:endParaRPr sz="700">
                        <a:latin typeface="Times New Roman"/>
                        <a:cs typeface="Times New Roman"/>
                      </a:endParaRPr>
                    </a:p>
                  </a:txBody>
                  <a:tcPr marL="0" marR="0" marT="0" marB="0">
                    <a:solidFill>
                      <a:srgbClr val="D9D9D9"/>
                    </a:solidFill>
                  </a:tcPr>
                </a:tc>
                <a:tc>
                  <a:txBody>
                    <a:bodyPr/>
                    <a:lstStyle/>
                    <a:p>
                      <a:pPr>
                        <a:lnSpc>
                          <a:spcPct val="100000"/>
                        </a:lnSpc>
                      </a:pPr>
                      <a:endParaRPr sz="700">
                        <a:latin typeface="Times New Roman"/>
                        <a:cs typeface="Times New Roman"/>
                      </a:endParaRPr>
                    </a:p>
                  </a:txBody>
                  <a:tcPr marL="0" marR="0" marT="0" marB="0">
                    <a:solidFill>
                      <a:srgbClr val="D9D9D9"/>
                    </a:solidFill>
                  </a:tcPr>
                </a:tc>
                <a:extLst>
                  <a:ext uri="{0D108BD9-81ED-4DB2-BD59-A6C34878D82A}">
                    <a16:rowId xmlns:a16="http://schemas.microsoft.com/office/drawing/2014/main" val="10002"/>
                  </a:ext>
                </a:extLst>
              </a:tr>
            </a:tbl>
          </a:graphicData>
        </a:graphic>
      </p:graphicFrame>
      <p:pic>
        <p:nvPicPr>
          <p:cNvPr id="11" name="object 11"/>
          <p:cNvPicPr/>
          <p:nvPr/>
        </p:nvPicPr>
        <p:blipFill>
          <a:blip r:embed="rId3" cstate="print"/>
          <a:stretch>
            <a:fillRect/>
          </a:stretch>
        </p:blipFill>
        <p:spPr>
          <a:xfrm>
            <a:off x="3913728" y="1646701"/>
            <a:ext cx="484898" cy="484898"/>
          </a:xfrm>
          <a:prstGeom prst="rect">
            <a:avLst/>
          </a:prstGeom>
        </p:spPr>
      </p:pic>
      <p:grpSp>
        <p:nvGrpSpPr>
          <p:cNvPr id="12" name="object 12"/>
          <p:cNvGrpSpPr/>
          <p:nvPr/>
        </p:nvGrpSpPr>
        <p:grpSpPr>
          <a:xfrm>
            <a:off x="1624869" y="1259329"/>
            <a:ext cx="7156133" cy="772001"/>
            <a:chOff x="2166492" y="1679105"/>
            <a:chExt cx="9541510" cy="1029335"/>
          </a:xfrm>
        </p:grpSpPr>
        <p:pic>
          <p:nvPicPr>
            <p:cNvPr id="13" name="object 13"/>
            <p:cNvPicPr/>
            <p:nvPr/>
          </p:nvPicPr>
          <p:blipFill>
            <a:blip r:embed="rId4" cstate="print"/>
            <a:stretch>
              <a:fillRect/>
            </a:stretch>
          </p:blipFill>
          <p:spPr>
            <a:xfrm>
              <a:off x="8355964" y="1900072"/>
              <a:ext cx="658088" cy="658088"/>
            </a:xfrm>
            <a:prstGeom prst="rect">
              <a:avLst/>
            </a:prstGeom>
          </p:spPr>
        </p:pic>
        <p:pic>
          <p:nvPicPr>
            <p:cNvPr id="14" name="object 14"/>
            <p:cNvPicPr/>
            <p:nvPr/>
          </p:nvPicPr>
          <p:blipFill>
            <a:blip r:embed="rId5" cstate="print"/>
            <a:stretch>
              <a:fillRect/>
            </a:stretch>
          </p:blipFill>
          <p:spPr>
            <a:xfrm>
              <a:off x="3191255" y="2027021"/>
              <a:ext cx="600354" cy="600354"/>
            </a:xfrm>
            <a:prstGeom prst="rect">
              <a:avLst/>
            </a:prstGeom>
          </p:spPr>
        </p:pic>
        <p:pic>
          <p:nvPicPr>
            <p:cNvPr id="15" name="object 15"/>
            <p:cNvPicPr/>
            <p:nvPr/>
          </p:nvPicPr>
          <p:blipFill>
            <a:blip r:embed="rId6" cstate="print"/>
            <a:stretch>
              <a:fillRect/>
            </a:stretch>
          </p:blipFill>
          <p:spPr>
            <a:xfrm>
              <a:off x="5374385" y="1840814"/>
              <a:ext cx="253987" cy="532561"/>
            </a:xfrm>
            <a:prstGeom prst="rect">
              <a:avLst/>
            </a:prstGeom>
          </p:spPr>
        </p:pic>
        <p:pic>
          <p:nvPicPr>
            <p:cNvPr id="16" name="object 16"/>
            <p:cNvPicPr/>
            <p:nvPr/>
          </p:nvPicPr>
          <p:blipFill>
            <a:blip r:embed="rId7" cstate="print"/>
            <a:stretch>
              <a:fillRect/>
            </a:stretch>
          </p:blipFill>
          <p:spPr>
            <a:xfrm>
              <a:off x="7345552" y="1999411"/>
              <a:ext cx="669620" cy="669620"/>
            </a:xfrm>
            <a:prstGeom prst="rect">
              <a:avLst/>
            </a:prstGeom>
          </p:spPr>
        </p:pic>
        <p:pic>
          <p:nvPicPr>
            <p:cNvPr id="17" name="object 17"/>
            <p:cNvPicPr/>
            <p:nvPr/>
          </p:nvPicPr>
          <p:blipFill>
            <a:blip r:embed="rId8" cstate="print"/>
            <a:stretch>
              <a:fillRect/>
            </a:stretch>
          </p:blipFill>
          <p:spPr>
            <a:xfrm>
              <a:off x="11292077" y="1679105"/>
              <a:ext cx="415632" cy="415632"/>
            </a:xfrm>
            <a:prstGeom prst="rect">
              <a:avLst/>
            </a:prstGeom>
          </p:spPr>
        </p:pic>
        <p:pic>
          <p:nvPicPr>
            <p:cNvPr id="18" name="object 18"/>
            <p:cNvPicPr/>
            <p:nvPr/>
          </p:nvPicPr>
          <p:blipFill>
            <a:blip r:embed="rId9" cstate="print"/>
            <a:stretch>
              <a:fillRect/>
            </a:stretch>
          </p:blipFill>
          <p:spPr>
            <a:xfrm>
              <a:off x="8621395" y="2281097"/>
              <a:ext cx="427177" cy="427177"/>
            </a:xfrm>
            <a:prstGeom prst="rect">
              <a:avLst/>
            </a:prstGeom>
          </p:spPr>
        </p:pic>
        <p:pic>
          <p:nvPicPr>
            <p:cNvPr id="19" name="object 19"/>
            <p:cNvPicPr/>
            <p:nvPr/>
          </p:nvPicPr>
          <p:blipFill>
            <a:blip r:embed="rId10" cstate="print"/>
            <a:stretch>
              <a:fillRect/>
            </a:stretch>
          </p:blipFill>
          <p:spPr>
            <a:xfrm>
              <a:off x="6268846" y="2027097"/>
              <a:ext cx="630377" cy="630377"/>
            </a:xfrm>
            <a:prstGeom prst="rect">
              <a:avLst/>
            </a:prstGeom>
          </p:spPr>
        </p:pic>
        <p:pic>
          <p:nvPicPr>
            <p:cNvPr id="20" name="object 20"/>
            <p:cNvPicPr/>
            <p:nvPr/>
          </p:nvPicPr>
          <p:blipFill>
            <a:blip r:embed="rId11" cstate="print"/>
            <a:stretch>
              <a:fillRect/>
            </a:stretch>
          </p:blipFill>
          <p:spPr>
            <a:xfrm>
              <a:off x="2166492" y="1980996"/>
              <a:ext cx="683844" cy="683844"/>
            </a:xfrm>
            <a:prstGeom prst="rect">
              <a:avLst/>
            </a:prstGeom>
          </p:spPr>
        </p:pic>
        <p:pic>
          <p:nvPicPr>
            <p:cNvPr id="21" name="object 21"/>
            <p:cNvPicPr/>
            <p:nvPr/>
          </p:nvPicPr>
          <p:blipFill>
            <a:blip r:embed="rId12" cstate="print"/>
            <a:stretch>
              <a:fillRect/>
            </a:stretch>
          </p:blipFill>
          <p:spPr>
            <a:xfrm>
              <a:off x="9335770" y="1919198"/>
              <a:ext cx="747801" cy="747801"/>
            </a:xfrm>
            <a:prstGeom prst="rect">
              <a:avLst/>
            </a:prstGeom>
          </p:spPr>
        </p:pic>
        <p:pic>
          <p:nvPicPr>
            <p:cNvPr id="22" name="object 22"/>
            <p:cNvPicPr/>
            <p:nvPr/>
          </p:nvPicPr>
          <p:blipFill>
            <a:blip r:embed="rId13" cstate="print"/>
            <a:stretch>
              <a:fillRect/>
            </a:stretch>
          </p:blipFill>
          <p:spPr>
            <a:xfrm>
              <a:off x="4157091" y="1921014"/>
              <a:ext cx="622185" cy="734174"/>
            </a:xfrm>
            <a:prstGeom prst="rect">
              <a:avLst/>
            </a:prstGeom>
          </p:spPr>
        </p:pic>
        <p:sp>
          <p:nvSpPr>
            <p:cNvPr id="23" name="object 23"/>
            <p:cNvSpPr/>
            <p:nvPr/>
          </p:nvSpPr>
          <p:spPr>
            <a:xfrm>
              <a:off x="2977896" y="2167381"/>
              <a:ext cx="6391275" cy="281305"/>
            </a:xfrm>
            <a:custGeom>
              <a:avLst/>
              <a:gdLst/>
              <a:ahLst/>
              <a:cxnLst/>
              <a:rect l="l" t="t" r="r" b="b"/>
              <a:pathLst>
                <a:path w="6391275" h="281305">
                  <a:moveTo>
                    <a:pt x="218440" y="154051"/>
                  </a:moveTo>
                  <a:lnTo>
                    <a:pt x="0" y="27305"/>
                  </a:lnTo>
                  <a:lnTo>
                    <a:pt x="0" y="280797"/>
                  </a:lnTo>
                  <a:lnTo>
                    <a:pt x="218440" y="154051"/>
                  </a:lnTo>
                  <a:close/>
                </a:path>
                <a:path w="6391275" h="281305">
                  <a:moveTo>
                    <a:pt x="1105789" y="149479"/>
                  </a:moveTo>
                  <a:lnTo>
                    <a:pt x="887222" y="22733"/>
                  </a:lnTo>
                  <a:lnTo>
                    <a:pt x="887222" y="276225"/>
                  </a:lnTo>
                  <a:lnTo>
                    <a:pt x="1105789" y="149479"/>
                  </a:lnTo>
                  <a:close/>
                </a:path>
                <a:path w="6391275" h="281305">
                  <a:moveTo>
                    <a:pt x="2164207" y="152019"/>
                  </a:moveTo>
                  <a:lnTo>
                    <a:pt x="1945767" y="25400"/>
                  </a:lnTo>
                  <a:lnTo>
                    <a:pt x="1945767" y="278765"/>
                  </a:lnTo>
                  <a:lnTo>
                    <a:pt x="2164207" y="152019"/>
                  </a:lnTo>
                  <a:close/>
                </a:path>
                <a:path w="6391275" h="281305">
                  <a:moveTo>
                    <a:pt x="3215640" y="140335"/>
                  </a:moveTo>
                  <a:lnTo>
                    <a:pt x="2997200" y="13716"/>
                  </a:lnTo>
                  <a:lnTo>
                    <a:pt x="2997200" y="267081"/>
                  </a:lnTo>
                  <a:lnTo>
                    <a:pt x="3215640" y="140335"/>
                  </a:lnTo>
                  <a:close/>
                </a:path>
                <a:path w="6391275" h="281305">
                  <a:moveTo>
                    <a:pt x="4267073" y="143002"/>
                  </a:moveTo>
                  <a:lnTo>
                    <a:pt x="4048506" y="16256"/>
                  </a:lnTo>
                  <a:lnTo>
                    <a:pt x="4048506" y="269621"/>
                  </a:lnTo>
                  <a:lnTo>
                    <a:pt x="4267073" y="143002"/>
                  </a:lnTo>
                  <a:close/>
                </a:path>
                <a:path w="6391275" h="281305">
                  <a:moveTo>
                    <a:pt x="5282692" y="131191"/>
                  </a:moveTo>
                  <a:lnTo>
                    <a:pt x="5064252" y="4572"/>
                  </a:lnTo>
                  <a:lnTo>
                    <a:pt x="5064252" y="257937"/>
                  </a:lnTo>
                  <a:lnTo>
                    <a:pt x="5282692" y="131191"/>
                  </a:lnTo>
                  <a:close/>
                </a:path>
                <a:path w="6391275" h="281305">
                  <a:moveTo>
                    <a:pt x="6391148" y="126746"/>
                  </a:moveTo>
                  <a:lnTo>
                    <a:pt x="6172708" y="0"/>
                  </a:lnTo>
                  <a:lnTo>
                    <a:pt x="6172708" y="253365"/>
                  </a:lnTo>
                  <a:lnTo>
                    <a:pt x="6391148" y="126746"/>
                  </a:lnTo>
                  <a:close/>
                </a:path>
              </a:pathLst>
            </a:custGeom>
            <a:solidFill>
              <a:srgbClr val="41545E"/>
            </a:solidFill>
          </p:spPr>
          <p:txBody>
            <a:bodyPr wrap="square" lIns="0" tIns="0" rIns="0" bIns="0" rtlCol="0"/>
            <a:lstStyle/>
            <a:p>
              <a:endParaRPr sz="1350"/>
            </a:p>
          </p:txBody>
        </p:sp>
      </p:grpSp>
      <p:sp>
        <p:nvSpPr>
          <p:cNvPr id="24" name="object 24"/>
          <p:cNvSpPr txBox="1">
            <a:spLocks noGrp="1"/>
          </p:cNvSpPr>
          <p:nvPr>
            <p:ph type="title"/>
          </p:nvPr>
        </p:nvSpPr>
        <p:spPr>
          <a:xfrm>
            <a:off x="386180" y="157543"/>
            <a:ext cx="7614819" cy="843660"/>
          </a:xfrm>
          <a:prstGeom prst="rect">
            <a:avLst/>
          </a:prstGeom>
        </p:spPr>
        <p:txBody>
          <a:bodyPr vert="horz" wrap="square" lIns="0" tIns="48101" rIns="0" bIns="0" rtlCol="0">
            <a:spAutoFit/>
          </a:bodyPr>
          <a:lstStyle/>
          <a:p>
            <a:pPr marL="9525">
              <a:spcBef>
                <a:spcPts val="379"/>
              </a:spcBef>
            </a:pPr>
            <a:r>
              <a:rPr spc="-15" dirty="0"/>
              <a:t>Oracle</a:t>
            </a:r>
            <a:r>
              <a:rPr spc="-11" dirty="0"/>
              <a:t> </a:t>
            </a:r>
            <a:r>
              <a:rPr spc="-8" dirty="0"/>
              <a:t>Database</a:t>
            </a:r>
            <a:r>
              <a:rPr spc="-34" dirty="0"/>
              <a:t> </a:t>
            </a:r>
            <a:r>
              <a:rPr spc="-8" dirty="0"/>
              <a:t>Cloud</a:t>
            </a:r>
            <a:r>
              <a:rPr spc="-4" dirty="0"/>
              <a:t> Service</a:t>
            </a:r>
          </a:p>
          <a:p>
            <a:pPr marL="12383">
              <a:spcBef>
                <a:spcPts val="206"/>
              </a:spcBef>
            </a:pPr>
            <a:r>
              <a:rPr sz="1800" spc="-4" dirty="0">
                <a:solidFill>
                  <a:srgbClr val="F80000"/>
                </a:solidFill>
              </a:rPr>
              <a:t>Automated</a:t>
            </a:r>
            <a:r>
              <a:rPr sz="1800" spc="-75" dirty="0">
                <a:solidFill>
                  <a:srgbClr val="F80000"/>
                </a:solidFill>
              </a:rPr>
              <a:t> </a:t>
            </a:r>
            <a:r>
              <a:rPr sz="1800" spc="-4" dirty="0">
                <a:solidFill>
                  <a:srgbClr val="F80000"/>
                </a:solidFill>
              </a:rPr>
              <a:t>Database</a:t>
            </a:r>
            <a:r>
              <a:rPr sz="1800" spc="-26" dirty="0">
                <a:solidFill>
                  <a:srgbClr val="F80000"/>
                </a:solidFill>
              </a:rPr>
              <a:t> </a:t>
            </a:r>
            <a:r>
              <a:rPr sz="1800" spc="-4" dirty="0">
                <a:solidFill>
                  <a:srgbClr val="F80000"/>
                </a:solidFill>
              </a:rPr>
              <a:t>Provisioning</a:t>
            </a:r>
            <a:r>
              <a:rPr sz="1800" spc="-49" dirty="0">
                <a:solidFill>
                  <a:srgbClr val="F80000"/>
                </a:solidFill>
              </a:rPr>
              <a:t> </a:t>
            </a:r>
            <a:r>
              <a:rPr sz="1800" spc="-4" dirty="0">
                <a:solidFill>
                  <a:srgbClr val="F80000"/>
                </a:solidFill>
              </a:rPr>
              <a:t>with</a:t>
            </a:r>
            <a:r>
              <a:rPr sz="1800" spc="-8" dirty="0">
                <a:solidFill>
                  <a:srgbClr val="F80000"/>
                </a:solidFill>
              </a:rPr>
              <a:t> </a:t>
            </a:r>
            <a:r>
              <a:rPr sz="1800" dirty="0">
                <a:solidFill>
                  <a:srgbClr val="F80000"/>
                </a:solidFill>
              </a:rPr>
              <a:t>a</a:t>
            </a:r>
            <a:r>
              <a:rPr sz="1800" spc="-11" dirty="0">
                <a:solidFill>
                  <a:srgbClr val="F80000"/>
                </a:solidFill>
              </a:rPr>
              <a:t> </a:t>
            </a:r>
            <a:r>
              <a:rPr sz="1800" dirty="0">
                <a:solidFill>
                  <a:srgbClr val="F80000"/>
                </a:solidFill>
              </a:rPr>
              <a:t>5</a:t>
            </a:r>
            <a:r>
              <a:rPr sz="1800" spc="-8" dirty="0">
                <a:solidFill>
                  <a:srgbClr val="F80000"/>
                </a:solidFill>
              </a:rPr>
              <a:t> </a:t>
            </a:r>
            <a:r>
              <a:rPr sz="1800" spc="-11" dirty="0">
                <a:solidFill>
                  <a:srgbClr val="F80000"/>
                </a:solidFill>
              </a:rPr>
              <a:t>step</a:t>
            </a:r>
            <a:r>
              <a:rPr sz="1800" spc="-19" dirty="0">
                <a:solidFill>
                  <a:srgbClr val="F80000"/>
                </a:solidFill>
              </a:rPr>
              <a:t> </a:t>
            </a:r>
            <a:r>
              <a:rPr sz="1800" spc="-11" dirty="0">
                <a:solidFill>
                  <a:srgbClr val="F80000"/>
                </a:solidFill>
              </a:rPr>
              <a:t>wizard</a:t>
            </a:r>
            <a:endParaRPr sz="1800" dirty="0"/>
          </a:p>
        </p:txBody>
      </p:sp>
      <p:sp>
        <p:nvSpPr>
          <p:cNvPr id="25" name="object 25"/>
          <p:cNvSpPr txBox="1"/>
          <p:nvPr/>
        </p:nvSpPr>
        <p:spPr>
          <a:xfrm>
            <a:off x="8861489" y="4889145"/>
            <a:ext cx="133350" cy="148117"/>
          </a:xfrm>
          <a:prstGeom prst="rect">
            <a:avLst/>
          </a:prstGeom>
        </p:spPr>
        <p:txBody>
          <a:bodyPr vert="horz" wrap="square" lIns="0" tIns="9525" rIns="0" bIns="0" rtlCol="0">
            <a:spAutoFit/>
          </a:bodyPr>
          <a:lstStyle/>
          <a:p>
            <a:pPr marL="9525">
              <a:spcBef>
                <a:spcPts val="75"/>
              </a:spcBef>
            </a:pPr>
            <a:r>
              <a:rPr sz="900" spc="-8" dirty="0">
                <a:solidFill>
                  <a:srgbClr val="5F5F5F"/>
                </a:solidFill>
                <a:latin typeface="Calibri"/>
                <a:cs typeface="Calibri"/>
              </a:rPr>
              <a:t>11</a:t>
            </a:r>
            <a:endParaRPr sz="900">
              <a:latin typeface="Calibri"/>
              <a:cs typeface="Calibri"/>
            </a:endParaRPr>
          </a:p>
        </p:txBody>
      </p:sp>
      <p:sp>
        <p:nvSpPr>
          <p:cNvPr id="26" name="object 26"/>
          <p:cNvSpPr txBox="1"/>
          <p:nvPr/>
        </p:nvSpPr>
        <p:spPr>
          <a:xfrm>
            <a:off x="471221" y="3753040"/>
            <a:ext cx="2335054" cy="470322"/>
          </a:xfrm>
          <a:prstGeom prst="rect">
            <a:avLst/>
          </a:prstGeom>
        </p:spPr>
        <p:txBody>
          <a:bodyPr vert="horz" wrap="square" lIns="0" tIns="8573" rIns="0" bIns="0" rtlCol="0">
            <a:spAutoFit/>
          </a:bodyPr>
          <a:lstStyle/>
          <a:p>
            <a:pPr marL="9525">
              <a:spcBef>
                <a:spcPts val="68"/>
              </a:spcBef>
            </a:pPr>
            <a:r>
              <a:rPr sz="1500" spc="-8" dirty="0">
                <a:solidFill>
                  <a:srgbClr val="7E7E7E"/>
                </a:solidFill>
                <a:latin typeface="Calibri"/>
                <a:cs typeface="Calibri"/>
              </a:rPr>
              <a:t>Reduced </a:t>
            </a:r>
            <a:r>
              <a:rPr sz="1500" spc="-4" dirty="0">
                <a:solidFill>
                  <a:srgbClr val="7E7E7E"/>
                </a:solidFill>
                <a:latin typeface="Calibri"/>
                <a:cs typeface="Calibri"/>
              </a:rPr>
              <a:t>time and</a:t>
            </a:r>
            <a:r>
              <a:rPr sz="1500" spc="-19" dirty="0">
                <a:solidFill>
                  <a:srgbClr val="7E7E7E"/>
                </a:solidFill>
                <a:latin typeface="Calibri"/>
                <a:cs typeface="Calibri"/>
              </a:rPr>
              <a:t> </a:t>
            </a:r>
            <a:r>
              <a:rPr sz="1500" spc="-11" dirty="0">
                <a:solidFill>
                  <a:srgbClr val="7E7E7E"/>
                </a:solidFill>
                <a:latin typeface="Calibri"/>
                <a:cs typeface="Calibri"/>
              </a:rPr>
              <a:t>complexity</a:t>
            </a:r>
            <a:endParaRPr sz="1500">
              <a:latin typeface="Calibri"/>
              <a:cs typeface="Calibri"/>
            </a:endParaRPr>
          </a:p>
          <a:p>
            <a:pPr marL="9525"/>
            <a:r>
              <a:rPr sz="1500" spc="-11" dirty="0">
                <a:solidFill>
                  <a:srgbClr val="7E7E7E"/>
                </a:solidFill>
                <a:latin typeface="Calibri"/>
                <a:cs typeface="Calibri"/>
              </a:rPr>
              <a:t>to</a:t>
            </a:r>
            <a:r>
              <a:rPr sz="1500" spc="-23" dirty="0">
                <a:solidFill>
                  <a:srgbClr val="7E7E7E"/>
                </a:solidFill>
                <a:latin typeface="Calibri"/>
                <a:cs typeface="Calibri"/>
              </a:rPr>
              <a:t> </a:t>
            </a:r>
            <a:r>
              <a:rPr sz="1500" spc="-8" dirty="0">
                <a:solidFill>
                  <a:srgbClr val="7E7E7E"/>
                </a:solidFill>
                <a:latin typeface="Calibri"/>
                <a:cs typeface="Calibri"/>
              </a:rPr>
              <a:t>provision</a:t>
            </a:r>
            <a:r>
              <a:rPr sz="1500" dirty="0">
                <a:solidFill>
                  <a:srgbClr val="7E7E7E"/>
                </a:solidFill>
                <a:latin typeface="Calibri"/>
                <a:cs typeface="Calibri"/>
              </a:rPr>
              <a:t> </a:t>
            </a:r>
            <a:r>
              <a:rPr sz="1500" spc="-8" dirty="0">
                <a:solidFill>
                  <a:srgbClr val="7E7E7E"/>
                </a:solidFill>
                <a:latin typeface="Calibri"/>
                <a:cs typeface="Calibri"/>
              </a:rPr>
              <a:t>database</a:t>
            </a:r>
            <a:r>
              <a:rPr sz="1500" spc="8" dirty="0">
                <a:solidFill>
                  <a:srgbClr val="7E7E7E"/>
                </a:solidFill>
                <a:latin typeface="Calibri"/>
                <a:cs typeface="Calibri"/>
              </a:rPr>
              <a:t> </a:t>
            </a:r>
            <a:r>
              <a:rPr sz="1500" spc="-8" dirty="0">
                <a:solidFill>
                  <a:srgbClr val="7E7E7E"/>
                </a:solidFill>
                <a:latin typeface="Calibri"/>
                <a:cs typeface="Calibri"/>
              </a:rPr>
              <a:t>services</a:t>
            </a:r>
            <a:endParaRPr sz="1500">
              <a:latin typeface="Calibri"/>
              <a:cs typeface="Calibri"/>
            </a:endParaRPr>
          </a:p>
        </p:txBody>
      </p:sp>
      <p:sp>
        <p:nvSpPr>
          <p:cNvPr id="27" name="object 27"/>
          <p:cNvSpPr txBox="1"/>
          <p:nvPr/>
        </p:nvSpPr>
        <p:spPr>
          <a:xfrm>
            <a:off x="3485578" y="3773138"/>
            <a:ext cx="2003108" cy="470322"/>
          </a:xfrm>
          <a:prstGeom prst="rect">
            <a:avLst/>
          </a:prstGeom>
        </p:spPr>
        <p:txBody>
          <a:bodyPr vert="horz" wrap="square" lIns="0" tIns="8573" rIns="0" bIns="0" rtlCol="0">
            <a:spAutoFit/>
          </a:bodyPr>
          <a:lstStyle/>
          <a:p>
            <a:pPr marL="9525" marR="3810">
              <a:spcBef>
                <a:spcPts val="68"/>
              </a:spcBef>
            </a:pPr>
            <a:r>
              <a:rPr sz="1500" spc="-8" dirty="0">
                <a:solidFill>
                  <a:srgbClr val="7E7E7E"/>
                </a:solidFill>
                <a:latin typeface="Calibri"/>
                <a:cs typeface="Calibri"/>
              </a:rPr>
              <a:t>Increased</a:t>
            </a:r>
            <a:r>
              <a:rPr sz="1500" spc="-41" dirty="0">
                <a:solidFill>
                  <a:srgbClr val="7E7E7E"/>
                </a:solidFill>
                <a:latin typeface="Calibri"/>
                <a:cs typeface="Calibri"/>
              </a:rPr>
              <a:t> </a:t>
            </a:r>
            <a:r>
              <a:rPr sz="1500" spc="-8" dirty="0">
                <a:solidFill>
                  <a:srgbClr val="7E7E7E"/>
                </a:solidFill>
                <a:latin typeface="Calibri"/>
                <a:cs typeface="Calibri"/>
              </a:rPr>
              <a:t>standardization </a:t>
            </a:r>
            <a:r>
              <a:rPr sz="1500" spc="-330" dirty="0">
                <a:solidFill>
                  <a:srgbClr val="7E7E7E"/>
                </a:solidFill>
                <a:latin typeface="Calibri"/>
                <a:cs typeface="Calibri"/>
              </a:rPr>
              <a:t> </a:t>
            </a:r>
            <a:r>
              <a:rPr sz="1500" spc="-4" dirty="0">
                <a:solidFill>
                  <a:srgbClr val="7E7E7E"/>
                </a:solidFill>
                <a:latin typeface="Calibri"/>
                <a:cs typeface="Calibri"/>
              </a:rPr>
              <a:t>of</a:t>
            </a:r>
            <a:r>
              <a:rPr sz="1500" spc="-26" dirty="0">
                <a:solidFill>
                  <a:srgbClr val="7E7E7E"/>
                </a:solidFill>
                <a:latin typeface="Calibri"/>
                <a:cs typeface="Calibri"/>
              </a:rPr>
              <a:t> </a:t>
            </a:r>
            <a:r>
              <a:rPr sz="1500" spc="-4" dirty="0">
                <a:solidFill>
                  <a:srgbClr val="7E7E7E"/>
                </a:solidFill>
                <a:latin typeface="Calibri"/>
                <a:cs typeface="Calibri"/>
              </a:rPr>
              <a:t>the</a:t>
            </a:r>
            <a:r>
              <a:rPr sz="1500" spc="-8" dirty="0">
                <a:solidFill>
                  <a:srgbClr val="7E7E7E"/>
                </a:solidFill>
                <a:latin typeface="Calibri"/>
                <a:cs typeface="Calibri"/>
              </a:rPr>
              <a:t> </a:t>
            </a:r>
            <a:r>
              <a:rPr sz="1500" dirty="0">
                <a:solidFill>
                  <a:srgbClr val="7E7E7E"/>
                </a:solidFill>
                <a:latin typeface="Calibri"/>
                <a:cs typeface="Calibri"/>
              </a:rPr>
              <a:t>“fleet”</a:t>
            </a:r>
            <a:endParaRPr sz="1500">
              <a:latin typeface="Calibri"/>
              <a:cs typeface="Calibri"/>
            </a:endParaRPr>
          </a:p>
        </p:txBody>
      </p:sp>
      <p:sp>
        <p:nvSpPr>
          <p:cNvPr id="28" name="object 28"/>
          <p:cNvSpPr txBox="1"/>
          <p:nvPr/>
        </p:nvSpPr>
        <p:spPr>
          <a:xfrm>
            <a:off x="6327933" y="3776566"/>
            <a:ext cx="2241709" cy="470322"/>
          </a:xfrm>
          <a:prstGeom prst="rect">
            <a:avLst/>
          </a:prstGeom>
        </p:spPr>
        <p:txBody>
          <a:bodyPr vert="horz" wrap="square" lIns="0" tIns="8573" rIns="0" bIns="0" rtlCol="0">
            <a:spAutoFit/>
          </a:bodyPr>
          <a:lstStyle/>
          <a:p>
            <a:pPr marL="9525" marR="3810">
              <a:spcBef>
                <a:spcPts val="68"/>
              </a:spcBef>
            </a:pPr>
            <a:r>
              <a:rPr sz="1500" spc="-8" dirty="0">
                <a:solidFill>
                  <a:srgbClr val="7E7E7E"/>
                </a:solidFill>
                <a:latin typeface="Calibri"/>
                <a:cs typeface="Calibri"/>
              </a:rPr>
              <a:t>New</a:t>
            </a:r>
            <a:r>
              <a:rPr sz="1500" spc="-30" dirty="0">
                <a:solidFill>
                  <a:srgbClr val="7E7E7E"/>
                </a:solidFill>
                <a:latin typeface="Calibri"/>
                <a:cs typeface="Calibri"/>
              </a:rPr>
              <a:t> </a:t>
            </a:r>
            <a:r>
              <a:rPr sz="1500" spc="-8" dirty="0">
                <a:solidFill>
                  <a:srgbClr val="7E7E7E"/>
                </a:solidFill>
                <a:latin typeface="Calibri"/>
                <a:cs typeface="Calibri"/>
              </a:rPr>
              <a:t>use</a:t>
            </a:r>
            <a:r>
              <a:rPr sz="1500" spc="8" dirty="0">
                <a:solidFill>
                  <a:srgbClr val="7E7E7E"/>
                </a:solidFill>
                <a:latin typeface="Calibri"/>
                <a:cs typeface="Calibri"/>
              </a:rPr>
              <a:t> </a:t>
            </a:r>
            <a:r>
              <a:rPr sz="1500" spc="-11" dirty="0">
                <a:solidFill>
                  <a:srgbClr val="7E7E7E"/>
                </a:solidFill>
                <a:latin typeface="Calibri"/>
                <a:cs typeface="Calibri"/>
              </a:rPr>
              <a:t>cases</a:t>
            </a:r>
            <a:r>
              <a:rPr sz="1500" spc="41" dirty="0">
                <a:solidFill>
                  <a:srgbClr val="7E7E7E"/>
                </a:solidFill>
                <a:latin typeface="Calibri"/>
                <a:cs typeface="Calibri"/>
              </a:rPr>
              <a:t> </a:t>
            </a:r>
            <a:r>
              <a:rPr sz="1500" spc="-8" dirty="0">
                <a:solidFill>
                  <a:srgbClr val="7E7E7E"/>
                </a:solidFill>
                <a:latin typeface="Calibri"/>
                <a:cs typeface="Calibri"/>
              </a:rPr>
              <a:t>that</a:t>
            </a:r>
            <a:r>
              <a:rPr sz="1500" dirty="0">
                <a:solidFill>
                  <a:srgbClr val="7E7E7E"/>
                </a:solidFill>
                <a:latin typeface="Calibri"/>
                <a:cs typeface="Calibri"/>
              </a:rPr>
              <a:t> </a:t>
            </a:r>
            <a:r>
              <a:rPr sz="1500" spc="-19" dirty="0">
                <a:solidFill>
                  <a:srgbClr val="7E7E7E"/>
                </a:solidFill>
                <a:latin typeface="Calibri"/>
                <a:cs typeface="Calibri"/>
              </a:rPr>
              <a:t>were</a:t>
            </a:r>
            <a:r>
              <a:rPr sz="1500" spc="26" dirty="0">
                <a:solidFill>
                  <a:srgbClr val="7E7E7E"/>
                </a:solidFill>
                <a:latin typeface="Calibri"/>
                <a:cs typeface="Calibri"/>
              </a:rPr>
              <a:t> </a:t>
            </a:r>
            <a:r>
              <a:rPr sz="1500" spc="-4" dirty="0">
                <a:solidFill>
                  <a:srgbClr val="7E7E7E"/>
                </a:solidFill>
                <a:latin typeface="Calibri"/>
                <a:cs typeface="Calibri"/>
              </a:rPr>
              <a:t>not </a:t>
            </a:r>
            <a:r>
              <a:rPr sz="1500" spc="-330" dirty="0">
                <a:solidFill>
                  <a:srgbClr val="7E7E7E"/>
                </a:solidFill>
                <a:latin typeface="Calibri"/>
                <a:cs typeface="Calibri"/>
              </a:rPr>
              <a:t> </a:t>
            </a:r>
            <a:r>
              <a:rPr sz="1500" spc="-11" dirty="0">
                <a:solidFill>
                  <a:srgbClr val="7E7E7E"/>
                </a:solidFill>
                <a:latin typeface="Calibri"/>
                <a:cs typeface="Calibri"/>
              </a:rPr>
              <a:t>practical</a:t>
            </a:r>
            <a:r>
              <a:rPr sz="1500" spc="15" dirty="0">
                <a:solidFill>
                  <a:srgbClr val="7E7E7E"/>
                </a:solidFill>
                <a:latin typeface="Calibri"/>
                <a:cs typeface="Calibri"/>
              </a:rPr>
              <a:t> </a:t>
            </a:r>
            <a:r>
              <a:rPr sz="1500" spc="-19" dirty="0">
                <a:solidFill>
                  <a:srgbClr val="7E7E7E"/>
                </a:solidFill>
                <a:latin typeface="Calibri"/>
                <a:cs typeface="Calibri"/>
              </a:rPr>
              <a:t>before.</a:t>
            </a:r>
            <a:endParaRPr sz="1500">
              <a:latin typeface="Calibri"/>
              <a:cs typeface="Calibri"/>
            </a:endParaRPr>
          </a:p>
        </p:txBody>
      </p:sp>
      <p:grpSp>
        <p:nvGrpSpPr>
          <p:cNvPr id="29" name="object 29"/>
          <p:cNvGrpSpPr/>
          <p:nvPr/>
        </p:nvGrpSpPr>
        <p:grpSpPr>
          <a:xfrm>
            <a:off x="403460" y="3002432"/>
            <a:ext cx="8334375" cy="746283"/>
            <a:chOff x="537946" y="4003243"/>
            <a:chExt cx="11112500" cy="995044"/>
          </a:xfrm>
        </p:grpSpPr>
        <p:pic>
          <p:nvPicPr>
            <p:cNvPr id="30" name="object 30"/>
            <p:cNvPicPr/>
            <p:nvPr/>
          </p:nvPicPr>
          <p:blipFill>
            <a:blip r:embed="rId14" cstate="print"/>
            <a:stretch>
              <a:fillRect/>
            </a:stretch>
          </p:blipFill>
          <p:spPr>
            <a:xfrm>
              <a:off x="4944963" y="4421546"/>
              <a:ext cx="432887" cy="566083"/>
            </a:xfrm>
            <a:prstGeom prst="rect">
              <a:avLst/>
            </a:prstGeom>
          </p:spPr>
        </p:pic>
        <p:pic>
          <p:nvPicPr>
            <p:cNvPr id="31" name="object 31"/>
            <p:cNvPicPr/>
            <p:nvPr/>
          </p:nvPicPr>
          <p:blipFill>
            <a:blip r:embed="rId15" cstate="print"/>
            <a:stretch>
              <a:fillRect/>
            </a:stretch>
          </p:blipFill>
          <p:spPr>
            <a:xfrm>
              <a:off x="5367909" y="4404487"/>
              <a:ext cx="591058" cy="591057"/>
            </a:xfrm>
            <a:prstGeom prst="rect">
              <a:avLst/>
            </a:prstGeom>
          </p:spPr>
        </p:pic>
        <p:pic>
          <p:nvPicPr>
            <p:cNvPr id="32" name="object 32"/>
            <p:cNvPicPr/>
            <p:nvPr/>
          </p:nvPicPr>
          <p:blipFill>
            <a:blip r:embed="rId15" cstate="print"/>
            <a:stretch>
              <a:fillRect/>
            </a:stretch>
          </p:blipFill>
          <p:spPr>
            <a:xfrm>
              <a:off x="5862828" y="4407154"/>
              <a:ext cx="591058" cy="591057"/>
            </a:xfrm>
            <a:prstGeom prst="rect">
              <a:avLst/>
            </a:prstGeom>
          </p:spPr>
        </p:pic>
        <p:pic>
          <p:nvPicPr>
            <p:cNvPr id="33" name="object 33"/>
            <p:cNvPicPr/>
            <p:nvPr/>
          </p:nvPicPr>
          <p:blipFill>
            <a:blip r:embed="rId15" cstate="print"/>
            <a:stretch>
              <a:fillRect/>
            </a:stretch>
          </p:blipFill>
          <p:spPr>
            <a:xfrm>
              <a:off x="6386195" y="4402582"/>
              <a:ext cx="591057" cy="591057"/>
            </a:xfrm>
            <a:prstGeom prst="rect">
              <a:avLst/>
            </a:prstGeom>
          </p:spPr>
        </p:pic>
        <p:pic>
          <p:nvPicPr>
            <p:cNvPr id="34" name="object 34"/>
            <p:cNvPicPr/>
            <p:nvPr/>
          </p:nvPicPr>
          <p:blipFill>
            <a:blip r:embed="rId16" cstate="print"/>
            <a:stretch>
              <a:fillRect/>
            </a:stretch>
          </p:blipFill>
          <p:spPr>
            <a:xfrm>
              <a:off x="9653397" y="4368927"/>
              <a:ext cx="1138681" cy="569849"/>
            </a:xfrm>
            <a:prstGeom prst="rect">
              <a:avLst/>
            </a:prstGeom>
          </p:spPr>
        </p:pic>
        <p:pic>
          <p:nvPicPr>
            <p:cNvPr id="35" name="object 35"/>
            <p:cNvPicPr/>
            <p:nvPr/>
          </p:nvPicPr>
          <p:blipFill>
            <a:blip r:embed="rId17" cstate="print"/>
            <a:stretch>
              <a:fillRect/>
            </a:stretch>
          </p:blipFill>
          <p:spPr>
            <a:xfrm>
              <a:off x="10854675" y="4397614"/>
              <a:ext cx="498885" cy="498885"/>
            </a:xfrm>
            <a:prstGeom prst="rect">
              <a:avLst/>
            </a:prstGeom>
          </p:spPr>
        </p:pic>
        <p:pic>
          <p:nvPicPr>
            <p:cNvPr id="36" name="object 36"/>
            <p:cNvPicPr/>
            <p:nvPr/>
          </p:nvPicPr>
          <p:blipFill>
            <a:blip r:embed="rId18" cstate="print"/>
            <a:stretch>
              <a:fillRect/>
            </a:stretch>
          </p:blipFill>
          <p:spPr>
            <a:xfrm>
              <a:off x="9095307" y="4430825"/>
              <a:ext cx="496064" cy="496064"/>
            </a:xfrm>
            <a:prstGeom prst="rect">
              <a:avLst/>
            </a:prstGeom>
          </p:spPr>
        </p:pic>
        <p:pic>
          <p:nvPicPr>
            <p:cNvPr id="37" name="object 37"/>
            <p:cNvPicPr/>
            <p:nvPr/>
          </p:nvPicPr>
          <p:blipFill>
            <a:blip r:embed="rId19" cstate="print"/>
            <a:stretch>
              <a:fillRect/>
            </a:stretch>
          </p:blipFill>
          <p:spPr>
            <a:xfrm>
              <a:off x="8437469" y="4413945"/>
              <a:ext cx="496411" cy="496411"/>
            </a:xfrm>
            <a:prstGeom prst="rect">
              <a:avLst/>
            </a:prstGeom>
          </p:spPr>
        </p:pic>
        <p:sp>
          <p:nvSpPr>
            <p:cNvPr id="38" name="object 38"/>
            <p:cNvSpPr/>
            <p:nvPr/>
          </p:nvSpPr>
          <p:spPr>
            <a:xfrm>
              <a:off x="544296" y="4161917"/>
              <a:ext cx="11099800" cy="0"/>
            </a:xfrm>
            <a:custGeom>
              <a:avLst/>
              <a:gdLst/>
              <a:ahLst/>
              <a:cxnLst/>
              <a:rect l="l" t="t" r="r" b="b"/>
              <a:pathLst>
                <a:path w="11099800">
                  <a:moveTo>
                    <a:pt x="0" y="0"/>
                  </a:moveTo>
                  <a:lnTo>
                    <a:pt x="86042" y="0"/>
                  </a:lnTo>
                </a:path>
                <a:path w="11099800">
                  <a:moveTo>
                    <a:pt x="1061021" y="0"/>
                  </a:moveTo>
                  <a:lnTo>
                    <a:pt x="11099571" y="0"/>
                  </a:lnTo>
                </a:path>
              </a:pathLst>
            </a:custGeom>
            <a:ln w="12700">
              <a:solidFill>
                <a:srgbClr val="AFC3C7"/>
              </a:solidFill>
            </a:ln>
          </p:spPr>
          <p:txBody>
            <a:bodyPr wrap="square" lIns="0" tIns="0" rIns="0" bIns="0" rtlCol="0"/>
            <a:lstStyle/>
            <a:p>
              <a:endParaRPr sz="1350"/>
            </a:p>
          </p:txBody>
        </p:sp>
        <p:sp>
          <p:nvSpPr>
            <p:cNvPr id="39" name="object 39"/>
            <p:cNvSpPr/>
            <p:nvPr/>
          </p:nvSpPr>
          <p:spPr>
            <a:xfrm>
              <a:off x="630339" y="4003243"/>
              <a:ext cx="975360" cy="306070"/>
            </a:xfrm>
            <a:custGeom>
              <a:avLst/>
              <a:gdLst/>
              <a:ahLst/>
              <a:cxnLst/>
              <a:rect l="l" t="t" r="r" b="b"/>
              <a:pathLst>
                <a:path w="975360" h="306070">
                  <a:moveTo>
                    <a:pt x="974978" y="0"/>
                  </a:moveTo>
                  <a:lnTo>
                    <a:pt x="0" y="0"/>
                  </a:lnTo>
                  <a:lnTo>
                    <a:pt x="0" y="305993"/>
                  </a:lnTo>
                  <a:lnTo>
                    <a:pt x="974978" y="305993"/>
                  </a:lnTo>
                  <a:lnTo>
                    <a:pt x="974978" y="0"/>
                  </a:lnTo>
                  <a:close/>
                </a:path>
              </a:pathLst>
            </a:custGeom>
            <a:solidFill>
              <a:srgbClr val="D9D9D9"/>
            </a:solidFill>
          </p:spPr>
          <p:txBody>
            <a:bodyPr wrap="square" lIns="0" tIns="0" rIns="0" bIns="0" rtlCol="0"/>
            <a:lstStyle/>
            <a:p>
              <a:endParaRPr sz="1350"/>
            </a:p>
          </p:txBody>
        </p:sp>
      </p:grpSp>
      <p:sp>
        <p:nvSpPr>
          <p:cNvPr id="40" name="object 40"/>
          <p:cNvSpPr txBox="1"/>
          <p:nvPr/>
        </p:nvSpPr>
        <p:spPr>
          <a:xfrm>
            <a:off x="563575" y="2993574"/>
            <a:ext cx="584359" cy="217367"/>
          </a:xfrm>
          <a:prstGeom prst="rect">
            <a:avLst/>
          </a:prstGeom>
        </p:spPr>
        <p:txBody>
          <a:bodyPr vert="horz" wrap="square" lIns="0" tIns="9525" rIns="0" bIns="0" rtlCol="0">
            <a:spAutoFit/>
          </a:bodyPr>
          <a:lstStyle/>
          <a:p>
            <a:pPr marL="9525">
              <a:spcBef>
                <a:spcPts val="75"/>
              </a:spcBef>
            </a:pPr>
            <a:r>
              <a:rPr sz="1350" dirty="0">
                <a:solidFill>
                  <a:srgbClr val="5F5F5F"/>
                </a:solidFill>
                <a:latin typeface="Calibri"/>
                <a:cs typeface="Calibri"/>
              </a:rPr>
              <a:t>B</a:t>
            </a:r>
            <a:r>
              <a:rPr sz="1350" spc="-8" dirty="0">
                <a:solidFill>
                  <a:srgbClr val="5F5F5F"/>
                </a:solidFill>
                <a:latin typeface="Calibri"/>
                <a:cs typeface="Calibri"/>
              </a:rPr>
              <a:t>e</a:t>
            </a:r>
            <a:r>
              <a:rPr sz="1350" spc="-11" dirty="0">
                <a:solidFill>
                  <a:srgbClr val="5F5F5F"/>
                </a:solidFill>
                <a:latin typeface="Calibri"/>
                <a:cs typeface="Calibri"/>
              </a:rPr>
              <a:t>n</a:t>
            </a:r>
            <a:r>
              <a:rPr sz="1350" spc="-26" dirty="0">
                <a:solidFill>
                  <a:srgbClr val="5F5F5F"/>
                </a:solidFill>
                <a:latin typeface="Calibri"/>
                <a:cs typeface="Calibri"/>
              </a:rPr>
              <a:t>e</a:t>
            </a:r>
            <a:r>
              <a:rPr sz="1350" spc="-4" dirty="0">
                <a:solidFill>
                  <a:srgbClr val="5F5F5F"/>
                </a:solidFill>
                <a:latin typeface="Calibri"/>
                <a:cs typeface="Calibri"/>
              </a:rPr>
              <a:t>fi</a:t>
            </a:r>
            <a:r>
              <a:rPr sz="1350" spc="-8" dirty="0">
                <a:solidFill>
                  <a:srgbClr val="5F5F5F"/>
                </a:solidFill>
                <a:latin typeface="Calibri"/>
                <a:cs typeface="Calibri"/>
              </a:rPr>
              <a:t>t</a:t>
            </a:r>
            <a:r>
              <a:rPr sz="1350" dirty="0">
                <a:solidFill>
                  <a:srgbClr val="5F5F5F"/>
                </a:solidFill>
                <a:latin typeface="Calibri"/>
                <a:cs typeface="Calibri"/>
              </a:rPr>
              <a:t>s</a:t>
            </a:r>
            <a:endParaRPr sz="1350">
              <a:latin typeface="Calibri"/>
              <a:cs typeface="Calibri"/>
            </a:endParaRPr>
          </a:p>
        </p:txBody>
      </p:sp>
      <p:pic>
        <p:nvPicPr>
          <p:cNvPr id="41" name="object 41"/>
          <p:cNvPicPr/>
          <p:nvPr/>
        </p:nvPicPr>
        <p:blipFill>
          <a:blip r:embed="rId20" cstate="print"/>
          <a:stretch>
            <a:fillRect/>
          </a:stretch>
        </p:blipFill>
        <p:spPr>
          <a:xfrm>
            <a:off x="1228537" y="3327765"/>
            <a:ext cx="368327" cy="396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11574" y="4925263"/>
            <a:ext cx="2232660" cy="106825"/>
          </a:xfrm>
          <a:prstGeom prst="rect">
            <a:avLst/>
          </a:prstGeom>
        </p:spPr>
        <p:txBody>
          <a:bodyPr vert="horz" wrap="square" lIns="0" tIns="8573" rIns="0" bIns="0" rtlCol="0">
            <a:spAutoFit/>
          </a:bodyPr>
          <a:lstStyle/>
          <a:p>
            <a:pPr marL="9525">
              <a:spcBef>
                <a:spcPts val="68"/>
              </a:spcBef>
            </a:pPr>
            <a:r>
              <a:rPr sz="638" spc="-8" dirty="0">
                <a:solidFill>
                  <a:srgbClr val="5F5F5F"/>
                </a:solidFill>
                <a:latin typeface="Calibri"/>
                <a:cs typeface="Calibri"/>
              </a:rPr>
              <a:t>Copyright</a:t>
            </a:r>
            <a:r>
              <a:rPr sz="638" spc="38" dirty="0">
                <a:solidFill>
                  <a:srgbClr val="5F5F5F"/>
                </a:solidFill>
                <a:latin typeface="Calibri"/>
                <a:cs typeface="Calibri"/>
              </a:rPr>
              <a:t> </a:t>
            </a:r>
            <a:r>
              <a:rPr sz="638" spc="-8" dirty="0">
                <a:solidFill>
                  <a:srgbClr val="5F5F5F"/>
                </a:solidFill>
                <a:latin typeface="Calibri"/>
                <a:cs typeface="Calibri"/>
              </a:rPr>
              <a:t>©</a:t>
            </a:r>
            <a:r>
              <a:rPr sz="638" spc="19" dirty="0">
                <a:solidFill>
                  <a:srgbClr val="5F5F5F"/>
                </a:solidFill>
                <a:latin typeface="Calibri"/>
                <a:cs typeface="Calibri"/>
              </a:rPr>
              <a:t> </a:t>
            </a:r>
            <a:r>
              <a:rPr sz="638" spc="-4" dirty="0">
                <a:solidFill>
                  <a:srgbClr val="5F5F5F"/>
                </a:solidFill>
                <a:latin typeface="Calibri"/>
                <a:cs typeface="Calibri"/>
              </a:rPr>
              <a:t>2015,</a:t>
            </a:r>
            <a:r>
              <a:rPr sz="638" spc="-34" dirty="0">
                <a:solidFill>
                  <a:srgbClr val="5F5F5F"/>
                </a:solidFill>
                <a:latin typeface="Calibri"/>
                <a:cs typeface="Calibri"/>
              </a:rPr>
              <a:t> </a:t>
            </a:r>
            <a:r>
              <a:rPr sz="638" spc="-8" dirty="0">
                <a:solidFill>
                  <a:srgbClr val="5F5F5F"/>
                </a:solidFill>
                <a:latin typeface="Calibri"/>
                <a:cs typeface="Calibri"/>
              </a:rPr>
              <a:t>Oracle</a:t>
            </a:r>
            <a:r>
              <a:rPr sz="638" spc="45" dirty="0">
                <a:solidFill>
                  <a:srgbClr val="5F5F5F"/>
                </a:solidFill>
                <a:latin typeface="Calibri"/>
                <a:cs typeface="Calibri"/>
              </a:rPr>
              <a:t> </a:t>
            </a:r>
            <a:r>
              <a:rPr sz="638" spc="-8" dirty="0">
                <a:solidFill>
                  <a:srgbClr val="5F5F5F"/>
                </a:solidFill>
                <a:latin typeface="Calibri"/>
                <a:cs typeface="Calibri"/>
              </a:rPr>
              <a:t>and/or</a:t>
            </a:r>
            <a:r>
              <a:rPr sz="638" spc="30" dirty="0">
                <a:solidFill>
                  <a:srgbClr val="5F5F5F"/>
                </a:solidFill>
                <a:latin typeface="Calibri"/>
                <a:cs typeface="Calibri"/>
              </a:rPr>
              <a:t> </a:t>
            </a:r>
            <a:r>
              <a:rPr sz="638" spc="-4" dirty="0">
                <a:solidFill>
                  <a:srgbClr val="5F5F5F"/>
                </a:solidFill>
                <a:latin typeface="Calibri"/>
                <a:cs typeface="Calibri"/>
              </a:rPr>
              <a:t>its</a:t>
            </a:r>
            <a:r>
              <a:rPr sz="638" spc="4" dirty="0">
                <a:solidFill>
                  <a:srgbClr val="5F5F5F"/>
                </a:solidFill>
                <a:latin typeface="Calibri"/>
                <a:cs typeface="Calibri"/>
              </a:rPr>
              <a:t> </a:t>
            </a:r>
            <a:r>
              <a:rPr sz="638" spc="-4" dirty="0">
                <a:solidFill>
                  <a:srgbClr val="5F5F5F"/>
                </a:solidFill>
                <a:latin typeface="Calibri"/>
                <a:cs typeface="Calibri"/>
              </a:rPr>
              <a:t>affiliates.</a:t>
            </a:r>
            <a:r>
              <a:rPr sz="638" spc="38" dirty="0">
                <a:solidFill>
                  <a:srgbClr val="5F5F5F"/>
                </a:solidFill>
                <a:latin typeface="Calibri"/>
                <a:cs typeface="Calibri"/>
              </a:rPr>
              <a:t> </a:t>
            </a:r>
            <a:r>
              <a:rPr sz="638" spc="-8" dirty="0">
                <a:solidFill>
                  <a:srgbClr val="5F5F5F"/>
                </a:solidFill>
                <a:latin typeface="Calibri"/>
                <a:cs typeface="Calibri"/>
              </a:rPr>
              <a:t>All</a:t>
            </a:r>
            <a:r>
              <a:rPr sz="638" dirty="0">
                <a:solidFill>
                  <a:srgbClr val="5F5F5F"/>
                </a:solidFill>
                <a:latin typeface="Calibri"/>
                <a:cs typeface="Calibri"/>
              </a:rPr>
              <a:t> </a:t>
            </a:r>
            <a:r>
              <a:rPr sz="638" spc="-8" dirty="0">
                <a:solidFill>
                  <a:srgbClr val="5F5F5F"/>
                </a:solidFill>
                <a:latin typeface="Calibri"/>
                <a:cs typeface="Calibri"/>
              </a:rPr>
              <a:t>rights</a:t>
            </a:r>
            <a:r>
              <a:rPr sz="638" spc="56" dirty="0">
                <a:solidFill>
                  <a:srgbClr val="5F5F5F"/>
                </a:solidFill>
                <a:latin typeface="Calibri"/>
                <a:cs typeface="Calibri"/>
              </a:rPr>
              <a:t> </a:t>
            </a:r>
            <a:r>
              <a:rPr sz="638" spc="-8" dirty="0">
                <a:solidFill>
                  <a:srgbClr val="5F5F5F"/>
                </a:solidFill>
                <a:latin typeface="Calibri"/>
                <a:cs typeface="Calibri"/>
              </a:rPr>
              <a:t>reserved.</a:t>
            </a:r>
            <a:r>
              <a:rPr sz="638" spc="217" dirty="0">
                <a:solidFill>
                  <a:srgbClr val="5F5F5F"/>
                </a:solidFill>
                <a:latin typeface="Calibri"/>
                <a:cs typeface="Calibri"/>
              </a:rPr>
              <a:t> </a:t>
            </a:r>
            <a:r>
              <a:rPr sz="638" spc="-4" dirty="0">
                <a:solidFill>
                  <a:srgbClr val="5F5F5F"/>
                </a:solidFill>
                <a:latin typeface="Calibri"/>
                <a:cs typeface="Calibri"/>
              </a:rPr>
              <a:t>|</a:t>
            </a:r>
            <a:endParaRPr sz="638">
              <a:latin typeface="Calibri"/>
              <a:cs typeface="Calibri"/>
            </a:endParaRPr>
          </a:p>
        </p:txBody>
      </p:sp>
      <p:pic>
        <p:nvPicPr>
          <p:cNvPr id="3" name="object 3"/>
          <p:cNvPicPr/>
          <p:nvPr/>
        </p:nvPicPr>
        <p:blipFill>
          <a:blip r:embed="rId2" cstate="print"/>
          <a:stretch>
            <a:fillRect/>
          </a:stretch>
        </p:blipFill>
        <p:spPr>
          <a:xfrm>
            <a:off x="397763" y="4697730"/>
            <a:ext cx="1218819" cy="445768"/>
          </a:xfrm>
          <a:prstGeom prst="rect">
            <a:avLst/>
          </a:prstGeom>
        </p:spPr>
      </p:pic>
      <p:sp>
        <p:nvSpPr>
          <p:cNvPr id="4" name="object 4"/>
          <p:cNvSpPr txBox="1"/>
          <p:nvPr/>
        </p:nvSpPr>
        <p:spPr>
          <a:xfrm>
            <a:off x="3747706" y="1863376"/>
            <a:ext cx="1657826" cy="563616"/>
          </a:xfrm>
          <a:prstGeom prst="rect">
            <a:avLst/>
          </a:prstGeom>
        </p:spPr>
        <p:txBody>
          <a:bodyPr vert="horz" wrap="square" lIns="0" tIns="9525" rIns="0" bIns="0" rtlCol="0">
            <a:spAutoFit/>
          </a:bodyPr>
          <a:lstStyle/>
          <a:p>
            <a:pPr marL="9525" marR="3810" indent="292418">
              <a:spcBef>
                <a:spcPts val="75"/>
              </a:spcBef>
            </a:pPr>
            <a:r>
              <a:rPr spc="-4" dirty="0">
                <a:solidFill>
                  <a:srgbClr val="131818"/>
                </a:solidFill>
                <a:latin typeface="Calibri"/>
                <a:cs typeface="Calibri"/>
              </a:rPr>
              <a:t>Automated </a:t>
            </a:r>
            <a:r>
              <a:rPr dirty="0">
                <a:solidFill>
                  <a:srgbClr val="131818"/>
                </a:solidFill>
                <a:latin typeface="Calibri"/>
                <a:cs typeface="Calibri"/>
              </a:rPr>
              <a:t> </a:t>
            </a:r>
            <a:r>
              <a:rPr spc="-8" dirty="0">
                <a:solidFill>
                  <a:srgbClr val="131818"/>
                </a:solidFill>
                <a:latin typeface="Calibri"/>
                <a:cs typeface="Calibri"/>
              </a:rPr>
              <a:t>DBA</a:t>
            </a:r>
            <a:r>
              <a:rPr spc="-60" dirty="0">
                <a:solidFill>
                  <a:srgbClr val="131818"/>
                </a:solidFill>
                <a:latin typeface="Calibri"/>
                <a:cs typeface="Calibri"/>
              </a:rPr>
              <a:t> </a:t>
            </a:r>
            <a:r>
              <a:rPr dirty="0">
                <a:solidFill>
                  <a:srgbClr val="131818"/>
                </a:solidFill>
                <a:latin typeface="Calibri"/>
                <a:cs typeface="Calibri"/>
              </a:rPr>
              <a:t>and</a:t>
            </a:r>
            <a:r>
              <a:rPr spc="-53" dirty="0">
                <a:solidFill>
                  <a:srgbClr val="131818"/>
                </a:solidFill>
                <a:latin typeface="Calibri"/>
                <a:cs typeface="Calibri"/>
              </a:rPr>
              <a:t> </a:t>
            </a:r>
            <a:r>
              <a:rPr spc="-8" dirty="0">
                <a:solidFill>
                  <a:srgbClr val="131818"/>
                </a:solidFill>
                <a:latin typeface="Calibri"/>
                <a:cs typeface="Calibri"/>
              </a:rPr>
              <a:t>Patching</a:t>
            </a:r>
            <a:endParaRPr>
              <a:latin typeface="Calibri"/>
              <a:cs typeface="Calibri"/>
            </a:endParaRPr>
          </a:p>
        </p:txBody>
      </p:sp>
      <p:sp>
        <p:nvSpPr>
          <p:cNvPr id="5" name="object 5"/>
          <p:cNvSpPr txBox="1"/>
          <p:nvPr/>
        </p:nvSpPr>
        <p:spPr>
          <a:xfrm>
            <a:off x="6266212" y="1891531"/>
            <a:ext cx="1625441" cy="563616"/>
          </a:xfrm>
          <a:prstGeom prst="rect">
            <a:avLst/>
          </a:prstGeom>
        </p:spPr>
        <p:txBody>
          <a:bodyPr vert="horz" wrap="square" lIns="0" tIns="9525" rIns="0" bIns="0" rtlCol="0">
            <a:spAutoFit/>
          </a:bodyPr>
          <a:lstStyle/>
          <a:p>
            <a:pPr algn="ctr">
              <a:spcBef>
                <a:spcPts val="75"/>
              </a:spcBef>
            </a:pPr>
            <a:r>
              <a:rPr spc="-8" dirty="0">
                <a:solidFill>
                  <a:srgbClr val="131818"/>
                </a:solidFill>
                <a:latin typeface="Calibri"/>
                <a:cs typeface="Calibri"/>
              </a:rPr>
              <a:t>Backup/Recovery</a:t>
            </a:r>
            <a:endParaRPr>
              <a:latin typeface="Calibri"/>
              <a:cs typeface="Calibri"/>
            </a:endParaRPr>
          </a:p>
          <a:p>
            <a:pPr marL="3334" algn="ctr"/>
            <a:r>
              <a:rPr dirty="0">
                <a:solidFill>
                  <a:srgbClr val="131818"/>
                </a:solidFill>
                <a:latin typeface="Calibri"/>
                <a:cs typeface="Calibri"/>
              </a:rPr>
              <a:t>plus</a:t>
            </a:r>
            <a:r>
              <a:rPr spc="-49" dirty="0">
                <a:solidFill>
                  <a:srgbClr val="131818"/>
                </a:solidFill>
                <a:latin typeface="Calibri"/>
                <a:cs typeface="Calibri"/>
              </a:rPr>
              <a:t> </a:t>
            </a:r>
            <a:r>
              <a:rPr spc="-4" dirty="0">
                <a:solidFill>
                  <a:srgbClr val="131818"/>
                </a:solidFill>
                <a:latin typeface="Calibri"/>
                <a:cs typeface="Calibri"/>
              </a:rPr>
              <a:t>HA</a:t>
            </a:r>
            <a:r>
              <a:rPr spc="-26" dirty="0">
                <a:solidFill>
                  <a:srgbClr val="131818"/>
                </a:solidFill>
                <a:latin typeface="Calibri"/>
                <a:cs typeface="Calibri"/>
              </a:rPr>
              <a:t> </a:t>
            </a:r>
            <a:r>
              <a:rPr dirty="0">
                <a:solidFill>
                  <a:srgbClr val="131818"/>
                </a:solidFill>
                <a:latin typeface="Calibri"/>
                <a:cs typeface="Calibri"/>
              </a:rPr>
              <a:t>&amp;</a:t>
            </a:r>
            <a:r>
              <a:rPr spc="-19" dirty="0">
                <a:solidFill>
                  <a:srgbClr val="131818"/>
                </a:solidFill>
                <a:latin typeface="Calibri"/>
                <a:cs typeface="Calibri"/>
              </a:rPr>
              <a:t> </a:t>
            </a:r>
            <a:r>
              <a:rPr spc="4" dirty="0">
                <a:solidFill>
                  <a:srgbClr val="131818"/>
                </a:solidFill>
                <a:latin typeface="Calibri"/>
                <a:cs typeface="Calibri"/>
              </a:rPr>
              <a:t>DR</a:t>
            </a:r>
            <a:endParaRPr>
              <a:latin typeface="Calibri"/>
              <a:cs typeface="Calibri"/>
            </a:endParaRPr>
          </a:p>
        </p:txBody>
      </p:sp>
      <p:sp>
        <p:nvSpPr>
          <p:cNvPr id="6" name="object 6"/>
          <p:cNvSpPr txBox="1"/>
          <p:nvPr/>
        </p:nvSpPr>
        <p:spPr>
          <a:xfrm>
            <a:off x="954500" y="1891531"/>
            <a:ext cx="1828800" cy="286617"/>
          </a:xfrm>
          <a:prstGeom prst="rect">
            <a:avLst/>
          </a:prstGeom>
        </p:spPr>
        <p:txBody>
          <a:bodyPr vert="horz" wrap="square" lIns="0" tIns="9525" rIns="0" bIns="0" rtlCol="0">
            <a:spAutoFit/>
          </a:bodyPr>
          <a:lstStyle/>
          <a:p>
            <a:pPr marL="9525">
              <a:spcBef>
                <a:spcPts val="75"/>
              </a:spcBef>
            </a:pPr>
            <a:r>
              <a:rPr spc="-4" dirty="0">
                <a:solidFill>
                  <a:srgbClr val="131818"/>
                </a:solidFill>
                <a:latin typeface="Calibri"/>
                <a:cs typeface="Calibri"/>
              </a:rPr>
              <a:t>Simple</a:t>
            </a:r>
            <a:r>
              <a:rPr spc="-83" dirty="0">
                <a:solidFill>
                  <a:srgbClr val="131818"/>
                </a:solidFill>
                <a:latin typeface="Calibri"/>
                <a:cs typeface="Calibri"/>
              </a:rPr>
              <a:t> </a:t>
            </a:r>
            <a:r>
              <a:rPr spc="-4" dirty="0">
                <a:solidFill>
                  <a:srgbClr val="131818"/>
                </a:solidFill>
                <a:latin typeface="Calibri"/>
                <a:cs typeface="Calibri"/>
              </a:rPr>
              <a:t>Provisioning</a:t>
            </a:r>
            <a:endParaRPr>
              <a:latin typeface="Calibri"/>
              <a:cs typeface="Calibri"/>
            </a:endParaRPr>
          </a:p>
        </p:txBody>
      </p:sp>
      <p:sp>
        <p:nvSpPr>
          <p:cNvPr id="7" name="object 7"/>
          <p:cNvSpPr txBox="1"/>
          <p:nvPr/>
        </p:nvSpPr>
        <p:spPr>
          <a:xfrm>
            <a:off x="1217867" y="3823393"/>
            <a:ext cx="1303496" cy="286617"/>
          </a:xfrm>
          <a:prstGeom prst="rect">
            <a:avLst/>
          </a:prstGeom>
        </p:spPr>
        <p:txBody>
          <a:bodyPr vert="horz" wrap="square" lIns="0" tIns="9525" rIns="0" bIns="0" rtlCol="0">
            <a:spAutoFit/>
          </a:bodyPr>
          <a:lstStyle/>
          <a:p>
            <a:pPr marL="9525">
              <a:spcBef>
                <a:spcPts val="75"/>
              </a:spcBef>
            </a:pPr>
            <a:r>
              <a:rPr spc="-11" dirty="0">
                <a:solidFill>
                  <a:srgbClr val="131818"/>
                </a:solidFill>
                <a:latin typeface="Calibri"/>
                <a:cs typeface="Calibri"/>
              </a:rPr>
              <a:t>Any</a:t>
            </a:r>
            <a:r>
              <a:rPr spc="-79" dirty="0">
                <a:solidFill>
                  <a:srgbClr val="131818"/>
                </a:solidFill>
                <a:latin typeface="Calibri"/>
                <a:cs typeface="Calibri"/>
              </a:rPr>
              <a:t> </a:t>
            </a:r>
            <a:r>
              <a:rPr spc="-4" dirty="0">
                <a:solidFill>
                  <a:srgbClr val="131818"/>
                </a:solidFill>
                <a:latin typeface="Calibri"/>
                <a:cs typeface="Calibri"/>
              </a:rPr>
              <a:t>Language</a:t>
            </a:r>
            <a:endParaRPr>
              <a:latin typeface="Calibri"/>
              <a:cs typeface="Calibri"/>
            </a:endParaRPr>
          </a:p>
        </p:txBody>
      </p:sp>
      <p:sp>
        <p:nvSpPr>
          <p:cNvPr id="8" name="object 8"/>
          <p:cNvSpPr txBox="1"/>
          <p:nvPr/>
        </p:nvSpPr>
        <p:spPr>
          <a:xfrm>
            <a:off x="3691033" y="3823393"/>
            <a:ext cx="1731645" cy="286617"/>
          </a:xfrm>
          <a:prstGeom prst="rect">
            <a:avLst/>
          </a:prstGeom>
        </p:spPr>
        <p:txBody>
          <a:bodyPr vert="horz" wrap="square" lIns="0" tIns="9525" rIns="0" bIns="0" rtlCol="0">
            <a:spAutoFit/>
          </a:bodyPr>
          <a:lstStyle/>
          <a:p>
            <a:pPr marL="9525">
              <a:spcBef>
                <a:spcPts val="75"/>
              </a:spcBef>
            </a:pPr>
            <a:r>
              <a:rPr spc="-4" dirty="0">
                <a:solidFill>
                  <a:srgbClr val="131818"/>
                </a:solidFill>
                <a:latin typeface="Calibri"/>
                <a:cs typeface="Calibri"/>
              </a:rPr>
              <a:t>Advanced</a:t>
            </a:r>
            <a:r>
              <a:rPr spc="-83" dirty="0">
                <a:solidFill>
                  <a:srgbClr val="131818"/>
                </a:solidFill>
                <a:latin typeface="Calibri"/>
                <a:cs typeface="Calibri"/>
              </a:rPr>
              <a:t> </a:t>
            </a:r>
            <a:r>
              <a:rPr dirty="0">
                <a:solidFill>
                  <a:srgbClr val="131818"/>
                </a:solidFill>
                <a:latin typeface="Calibri"/>
                <a:cs typeface="Calibri"/>
              </a:rPr>
              <a:t>Security</a:t>
            </a:r>
            <a:endParaRPr>
              <a:latin typeface="Calibri"/>
              <a:cs typeface="Calibri"/>
            </a:endParaRPr>
          </a:p>
        </p:txBody>
      </p:sp>
      <p:grpSp>
        <p:nvGrpSpPr>
          <p:cNvPr id="9" name="object 9"/>
          <p:cNvGrpSpPr/>
          <p:nvPr/>
        </p:nvGrpSpPr>
        <p:grpSpPr>
          <a:xfrm>
            <a:off x="1044498" y="1162342"/>
            <a:ext cx="6750368" cy="2674144"/>
            <a:chOff x="1392664" y="1549789"/>
            <a:chExt cx="9000490" cy="3565525"/>
          </a:xfrm>
        </p:grpSpPr>
        <p:pic>
          <p:nvPicPr>
            <p:cNvPr id="10" name="object 10"/>
            <p:cNvPicPr/>
            <p:nvPr/>
          </p:nvPicPr>
          <p:blipFill>
            <a:blip r:embed="rId3" cstate="print"/>
            <a:stretch>
              <a:fillRect/>
            </a:stretch>
          </p:blipFill>
          <p:spPr>
            <a:xfrm>
              <a:off x="8936187" y="4053342"/>
              <a:ext cx="1003329" cy="1003329"/>
            </a:xfrm>
            <a:prstGeom prst="rect">
              <a:avLst/>
            </a:prstGeom>
          </p:spPr>
        </p:pic>
        <p:pic>
          <p:nvPicPr>
            <p:cNvPr id="11" name="object 11"/>
            <p:cNvPicPr/>
            <p:nvPr/>
          </p:nvPicPr>
          <p:blipFill>
            <a:blip r:embed="rId4" cstate="print"/>
            <a:stretch>
              <a:fillRect/>
            </a:stretch>
          </p:blipFill>
          <p:spPr>
            <a:xfrm>
              <a:off x="4878315" y="4055711"/>
              <a:ext cx="2222262" cy="884588"/>
            </a:xfrm>
            <a:prstGeom prst="rect">
              <a:avLst/>
            </a:prstGeom>
          </p:spPr>
        </p:pic>
        <p:sp>
          <p:nvSpPr>
            <p:cNvPr id="12" name="object 12"/>
            <p:cNvSpPr/>
            <p:nvPr/>
          </p:nvSpPr>
          <p:spPr>
            <a:xfrm>
              <a:off x="6452108" y="4871847"/>
              <a:ext cx="720090" cy="133985"/>
            </a:xfrm>
            <a:custGeom>
              <a:avLst/>
              <a:gdLst/>
              <a:ahLst/>
              <a:cxnLst/>
              <a:rect l="l" t="t" r="r" b="b"/>
              <a:pathLst>
                <a:path w="720090" h="133985">
                  <a:moveTo>
                    <a:pt x="719950" y="0"/>
                  </a:moveTo>
                  <a:lnTo>
                    <a:pt x="0" y="0"/>
                  </a:lnTo>
                  <a:lnTo>
                    <a:pt x="0" y="133476"/>
                  </a:lnTo>
                  <a:lnTo>
                    <a:pt x="719950" y="133476"/>
                  </a:lnTo>
                  <a:lnTo>
                    <a:pt x="719950" y="0"/>
                  </a:lnTo>
                  <a:close/>
                </a:path>
              </a:pathLst>
            </a:custGeom>
            <a:solidFill>
              <a:srgbClr val="FFFFFF"/>
            </a:solidFill>
          </p:spPr>
          <p:txBody>
            <a:bodyPr wrap="square" lIns="0" tIns="0" rIns="0" bIns="0" rtlCol="0"/>
            <a:lstStyle/>
            <a:p>
              <a:endParaRPr sz="1350"/>
            </a:p>
          </p:txBody>
        </p:sp>
        <p:pic>
          <p:nvPicPr>
            <p:cNvPr id="13" name="object 13"/>
            <p:cNvPicPr/>
            <p:nvPr/>
          </p:nvPicPr>
          <p:blipFill>
            <a:blip r:embed="rId5" cstate="print"/>
            <a:stretch>
              <a:fillRect/>
            </a:stretch>
          </p:blipFill>
          <p:spPr>
            <a:xfrm>
              <a:off x="5771007" y="4104043"/>
              <a:ext cx="310070" cy="650201"/>
            </a:xfrm>
            <a:prstGeom prst="rect">
              <a:avLst/>
            </a:prstGeom>
          </p:spPr>
        </p:pic>
        <p:pic>
          <p:nvPicPr>
            <p:cNvPr id="14" name="object 14"/>
            <p:cNvPicPr/>
            <p:nvPr/>
          </p:nvPicPr>
          <p:blipFill>
            <a:blip r:embed="rId6" cstate="print"/>
            <a:stretch>
              <a:fillRect/>
            </a:stretch>
          </p:blipFill>
          <p:spPr>
            <a:xfrm>
              <a:off x="6119368" y="4483861"/>
              <a:ext cx="576580" cy="576580"/>
            </a:xfrm>
            <a:prstGeom prst="rect">
              <a:avLst/>
            </a:prstGeom>
          </p:spPr>
        </p:pic>
        <p:pic>
          <p:nvPicPr>
            <p:cNvPr id="15" name="object 15"/>
            <p:cNvPicPr/>
            <p:nvPr/>
          </p:nvPicPr>
          <p:blipFill>
            <a:blip r:embed="rId7" cstate="print"/>
            <a:stretch>
              <a:fillRect/>
            </a:stretch>
          </p:blipFill>
          <p:spPr>
            <a:xfrm>
              <a:off x="8583803" y="1702320"/>
              <a:ext cx="277291" cy="386829"/>
            </a:xfrm>
            <a:prstGeom prst="rect">
              <a:avLst/>
            </a:prstGeom>
          </p:spPr>
        </p:pic>
        <p:pic>
          <p:nvPicPr>
            <p:cNvPr id="16" name="object 16"/>
            <p:cNvPicPr/>
            <p:nvPr/>
          </p:nvPicPr>
          <p:blipFill>
            <a:blip r:embed="rId8" cstate="print"/>
            <a:stretch>
              <a:fillRect/>
            </a:stretch>
          </p:blipFill>
          <p:spPr>
            <a:xfrm>
              <a:off x="9174657" y="1631958"/>
              <a:ext cx="566534" cy="700553"/>
            </a:xfrm>
            <a:prstGeom prst="rect">
              <a:avLst/>
            </a:prstGeom>
          </p:spPr>
        </p:pic>
        <p:pic>
          <p:nvPicPr>
            <p:cNvPr id="17" name="object 17"/>
            <p:cNvPicPr/>
            <p:nvPr/>
          </p:nvPicPr>
          <p:blipFill>
            <a:blip r:embed="rId9" cstate="print"/>
            <a:stretch>
              <a:fillRect/>
            </a:stretch>
          </p:blipFill>
          <p:spPr>
            <a:xfrm>
              <a:off x="8379205" y="1645145"/>
              <a:ext cx="674382" cy="674382"/>
            </a:xfrm>
            <a:prstGeom prst="rect">
              <a:avLst/>
            </a:prstGeom>
          </p:spPr>
        </p:pic>
        <p:pic>
          <p:nvPicPr>
            <p:cNvPr id="18" name="object 18"/>
            <p:cNvPicPr/>
            <p:nvPr/>
          </p:nvPicPr>
          <p:blipFill>
            <a:blip r:embed="rId10" cstate="print"/>
            <a:stretch>
              <a:fillRect/>
            </a:stretch>
          </p:blipFill>
          <p:spPr>
            <a:xfrm>
              <a:off x="9869618" y="1684019"/>
              <a:ext cx="523521" cy="596570"/>
            </a:xfrm>
            <a:prstGeom prst="rect">
              <a:avLst/>
            </a:prstGeom>
          </p:spPr>
        </p:pic>
        <p:pic>
          <p:nvPicPr>
            <p:cNvPr id="19" name="object 19"/>
            <p:cNvPicPr/>
            <p:nvPr/>
          </p:nvPicPr>
          <p:blipFill>
            <a:blip r:embed="rId8" cstate="print"/>
            <a:stretch>
              <a:fillRect/>
            </a:stretch>
          </p:blipFill>
          <p:spPr>
            <a:xfrm>
              <a:off x="5928029" y="1549789"/>
              <a:ext cx="566534" cy="700553"/>
            </a:xfrm>
            <a:prstGeom prst="rect">
              <a:avLst/>
            </a:prstGeom>
          </p:spPr>
        </p:pic>
        <p:sp>
          <p:nvSpPr>
            <p:cNvPr id="20" name="object 20"/>
            <p:cNvSpPr/>
            <p:nvPr/>
          </p:nvSpPr>
          <p:spPr>
            <a:xfrm>
              <a:off x="5421757" y="1557909"/>
              <a:ext cx="471170" cy="339090"/>
            </a:xfrm>
            <a:custGeom>
              <a:avLst/>
              <a:gdLst/>
              <a:ahLst/>
              <a:cxnLst/>
              <a:rect l="l" t="t" r="r" b="b"/>
              <a:pathLst>
                <a:path w="471170" h="339089">
                  <a:moveTo>
                    <a:pt x="301751" y="0"/>
                  </a:moveTo>
                  <a:lnTo>
                    <a:pt x="301751" y="84581"/>
                  </a:lnTo>
                  <a:lnTo>
                    <a:pt x="0" y="84581"/>
                  </a:lnTo>
                  <a:lnTo>
                    <a:pt x="0" y="254000"/>
                  </a:lnTo>
                  <a:lnTo>
                    <a:pt x="301751" y="254000"/>
                  </a:lnTo>
                  <a:lnTo>
                    <a:pt x="301751" y="338581"/>
                  </a:lnTo>
                  <a:lnTo>
                    <a:pt x="471042" y="169290"/>
                  </a:lnTo>
                  <a:lnTo>
                    <a:pt x="301751" y="0"/>
                  </a:lnTo>
                  <a:close/>
                </a:path>
              </a:pathLst>
            </a:custGeom>
            <a:solidFill>
              <a:srgbClr val="F80000"/>
            </a:solidFill>
          </p:spPr>
          <p:txBody>
            <a:bodyPr wrap="square" lIns="0" tIns="0" rIns="0" bIns="0" rtlCol="0"/>
            <a:lstStyle/>
            <a:p>
              <a:endParaRPr sz="1350"/>
            </a:p>
          </p:txBody>
        </p:sp>
        <p:pic>
          <p:nvPicPr>
            <p:cNvPr id="21" name="object 21"/>
            <p:cNvPicPr/>
            <p:nvPr/>
          </p:nvPicPr>
          <p:blipFill>
            <a:blip r:embed="rId11" cstate="print"/>
            <a:stretch>
              <a:fillRect/>
            </a:stretch>
          </p:blipFill>
          <p:spPr>
            <a:xfrm>
              <a:off x="5072761" y="1739163"/>
              <a:ext cx="658088" cy="658088"/>
            </a:xfrm>
            <a:prstGeom prst="rect">
              <a:avLst/>
            </a:prstGeom>
          </p:spPr>
        </p:pic>
        <p:pic>
          <p:nvPicPr>
            <p:cNvPr id="22" name="object 22"/>
            <p:cNvPicPr/>
            <p:nvPr/>
          </p:nvPicPr>
          <p:blipFill>
            <a:blip r:embed="rId12" cstate="print"/>
            <a:stretch>
              <a:fillRect/>
            </a:stretch>
          </p:blipFill>
          <p:spPr>
            <a:xfrm>
              <a:off x="2326459" y="1690712"/>
              <a:ext cx="433215" cy="591858"/>
            </a:xfrm>
            <a:prstGeom prst="rect">
              <a:avLst/>
            </a:prstGeom>
          </p:spPr>
        </p:pic>
        <p:pic>
          <p:nvPicPr>
            <p:cNvPr id="23" name="object 23"/>
            <p:cNvPicPr/>
            <p:nvPr/>
          </p:nvPicPr>
          <p:blipFill>
            <a:blip r:embed="rId13" cstate="print"/>
            <a:stretch>
              <a:fillRect/>
            </a:stretch>
          </p:blipFill>
          <p:spPr>
            <a:xfrm>
              <a:off x="3085672" y="1708318"/>
              <a:ext cx="438687" cy="536174"/>
            </a:xfrm>
            <a:prstGeom prst="rect">
              <a:avLst/>
            </a:prstGeom>
          </p:spPr>
        </p:pic>
        <p:pic>
          <p:nvPicPr>
            <p:cNvPr id="24" name="object 24"/>
            <p:cNvPicPr/>
            <p:nvPr/>
          </p:nvPicPr>
          <p:blipFill>
            <a:blip r:embed="rId14" cstate="print"/>
            <a:stretch>
              <a:fillRect/>
            </a:stretch>
          </p:blipFill>
          <p:spPr>
            <a:xfrm>
              <a:off x="1392664" y="1665651"/>
              <a:ext cx="633320" cy="633320"/>
            </a:xfrm>
            <a:prstGeom prst="rect">
              <a:avLst/>
            </a:prstGeom>
          </p:spPr>
        </p:pic>
        <p:sp>
          <p:nvSpPr>
            <p:cNvPr id="25" name="object 25"/>
            <p:cNvSpPr/>
            <p:nvPr/>
          </p:nvSpPr>
          <p:spPr>
            <a:xfrm>
              <a:off x="2110994" y="1851405"/>
              <a:ext cx="908050" cy="254635"/>
            </a:xfrm>
            <a:custGeom>
              <a:avLst/>
              <a:gdLst/>
              <a:ahLst/>
              <a:cxnLst/>
              <a:rect l="l" t="t" r="r" b="b"/>
              <a:pathLst>
                <a:path w="908050" h="254635">
                  <a:moveTo>
                    <a:pt x="215392" y="129413"/>
                  </a:moveTo>
                  <a:lnTo>
                    <a:pt x="0" y="4572"/>
                  </a:lnTo>
                  <a:lnTo>
                    <a:pt x="0" y="254381"/>
                  </a:lnTo>
                  <a:lnTo>
                    <a:pt x="215392" y="129413"/>
                  </a:lnTo>
                  <a:close/>
                </a:path>
                <a:path w="908050" h="254635">
                  <a:moveTo>
                    <a:pt x="907796" y="124968"/>
                  </a:moveTo>
                  <a:lnTo>
                    <a:pt x="692404" y="0"/>
                  </a:lnTo>
                  <a:lnTo>
                    <a:pt x="692404" y="249936"/>
                  </a:lnTo>
                  <a:lnTo>
                    <a:pt x="907796" y="124968"/>
                  </a:lnTo>
                  <a:close/>
                </a:path>
              </a:pathLst>
            </a:custGeom>
            <a:solidFill>
              <a:srgbClr val="41545E"/>
            </a:solidFill>
          </p:spPr>
          <p:txBody>
            <a:bodyPr wrap="square" lIns="0" tIns="0" rIns="0" bIns="0" rtlCol="0"/>
            <a:lstStyle/>
            <a:p>
              <a:endParaRPr sz="1350"/>
            </a:p>
          </p:txBody>
        </p:sp>
        <p:pic>
          <p:nvPicPr>
            <p:cNvPr id="26" name="object 26"/>
            <p:cNvPicPr/>
            <p:nvPr/>
          </p:nvPicPr>
          <p:blipFill>
            <a:blip r:embed="rId15" cstate="print"/>
            <a:stretch>
              <a:fillRect/>
            </a:stretch>
          </p:blipFill>
          <p:spPr>
            <a:xfrm>
              <a:off x="2218484" y="4418613"/>
              <a:ext cx="529881" cy="281778"/>
            </a:xfrm>
            <a:prstGeom prst="rect">
              <a:avLst/>
            </a:prstGeom>
          </p:spPr>
        </p:pic>
        <p:pic>
          <p:nvPicPr>
            <p:cNvPr id="27" name="object 27"/>
            <p:cNvPicPr/>
            <p:nvPr/>
          </p:nvPicPr>
          <p:blipFill>
            <a:blip r:embed="rId16" cstate="print"/>
            <a:stretch>
              <a:fillRect/>
            </a:stretch>
          </p:blipFill>
          <p:spPr>
            <a:xfrm>
              <a:off x="2314829" y="3739375"/>
              <a:ext cx="425716" cy="630059"/>
            </a:xfrm>
            <a:prstGeom prst="rect">
              <a:avLst/>
            </a:prstGeom>
          </p:spPr>
        </p:pic>
        <p:sp>
          <p:nvSpPr>
            <p:cNvPr id="28" name="object 28"/>
            <p:cNvSpPr/>
            <p:nvPr/>
          </p:nvSpPr>
          <p:spPr>
            <a:xfrm>
              <a:off x="2308479" y="3733025"/>
              <a:ext cx="438784" cy="643255"/>
            </a:xfrm>
            <a:custGeom>
              <a:avLst/>
              <a:gdLst/>
              <a:ahLst/>
              <a:cxnLst/>
              <a:rect l="l" t="t" r="r" b="b"/>
              <a:pathLst>
                <a:path w="438785" h="643254">
                  <a:moveTo>
                    <a:pt x="0" y="642759"/>
                  </a:moveTo>
                  <a:lnTo>
                    <a:pt x="438416" y="642759"/>
                  </a:lnTo>
                  <a:lnTo>
                    <a:pt x="438416" y="0"/>
                  </a:lnTo>
                  <a:lnTo>
                    <a:pt x="0" y="0"/>
                  </a:lnTo>
                  <a:lnTo>
                    <a:pt x="0" y="642759"/>
                  </a:lnTo>
                  <a:close/>
                </a:path>
              </a:pathLst>
            </a:custGeom>
            <a:ln w="12700">
              <a:solidFill>
                <a:srgbClr val="7E7E7E"/>
              </a:solidFill>
            </a:ln>
          </p:spPr>
          <p:txBody>
            <a:bodyPr wrap="square" lIns="0" tIns="0" rIns="0" bIns="0" rtlCol="0"/>
            <a:lstStyle/>
            <a:p>
              <a:endParaRPr sz="1350"/>
            </a:p>
          </p:txBody>
        </p:sp>
        <p:pic>
          <p:nvPicPr>
            <p:cNvPr id="29" name="object 29"/>
            <p:cNvPicPr/>
            <p:nvPr/>
          </p:nvPicPr>
          <p:blipFill>
            <a:blip r:embed="rId17" cstate="print"/>
            <a:stretch>
              <a:fillRect/>
            </a:stretch>
          </p:blipFill>
          <p:spPr>
            <a:xfrm>
              <a:off x="1635887" y="3853637"/>
              <a:ext cx="553897" cy="553897"/>
            </a:xfrm>
            <a:prstGeom prst="rect">
              <a:avLst/>
            </a:prstGeom>
          </p:spPr>
        </p:pic>
        <p:pic>
          <p:nvPicPr>
            <p:cNvPr id="30" name="object 30"/>
            <p:cNvPicPr/>
            <p:nvPr/>
          </p:nvPicPr>
          <p:blipFill>
            <a:blip r:embed="rId18" cstate="print"/>
            <a:stretch>
              <a:fillRect/>
            </a:stretch>
          </p:blipFill>
          <p:spPr>
            <a:xfrm>
              <a:off x="2792340" y="4445566"/>
              <a:ext cx="482338" cy="483895"/>
            </a:xfrm>
            <a:prstGeom prst="rect">
              <a:avLst/>
            </a:prstGeom>
          </p:spPr>
        </p:pic>
        <p:pic>
          <p:nvPicPr>
            <p:cNvPr id="31" name="object 31"/>
            <p:cNvPicPr/>
            <p:nvPr/>
          </p:nvPicPr>
          <p:blipFill>
            <a:blip r:embed="rId19" cstate="print"/>
            <a:stretch>
              <a:fillRect/>
            </a:stretch>
          </p:blipFill>
          <p:spPr>
            <a:xfrm>
              <a:off x="1687012" y="4455104"/>
              <a:ext cx="498966" cy="498966"/>
            </a:xfrm>
            <a:prstGeom prst="rect">
              <a:avLst/>
            </a:prstGeom>
          </p:spPr>
        </p:pic>
        <p:pic>
          <p:nvPicPr>
            <p:cNvPr id="32" name="object 32"/>
            <p:cNvPicPr/>
            <p:nvPr/>
          </p:nvPicPr>
          <p:blipFill>
            <a:blip r:embed="rId20" cstate="print"/>
            <a:stretch>
              <a:fillRect/>
            </a:stretch>
          </p:blipFill>
          <p:spPr>
            <a:xfrm>
              <a:off x="2770377" y="3815803"/>
              <a:ext cx="662965" cy="662978"/>
            </a:xfrm>
            <a:prstGeom prst="rect">
              <a:avLst/>
            </a:prstGeom>
          </p:spPr>
        </p:pic>
        <p:pic>
          <p:nvPicPr>
            <p:cNvPr id="33" name="object 33"/>
            <p:cNvPicPr/>
            <p:nvPr/>
          </p:nvPicPr>
          <p:blipFill>
            <a:blip r:embed="rId21" cstate="print"/>
            <a:stretch>
              <a:fillRect/>
            </a:stretch>
          </p:blipFill>
          <p:spPr>
            <a:xfrm>
              <a:off x="2293619" y="4809997"/>
              <a:ext cx="401789" cy="304800"/>
            </a:xfrm>
            <a:prstGeom prst="rect">
              <a:avLst/>
            </a:prstGeom>
          </p:spPr>
        </p:pic>
      </p:grpSp>
      <p:sp>
        <p:nvSpPr>
          <p:cNvPr id="34" name="object 34"/>
          <p:cNvSpPr txBox="1"/>
          <p:nvPr/>
        </p:nvSpPr>
        <p:spPr>
          <a:xfrm>
            <a:off x="6244495" y="3823392"/>
            <a:ext cx="1669733" cy="563616"/>
          </a:xfrm>
          <a:prstGeom prst="rect">
            <a:avLst/>
          </a:prstGeom>
        </p:spPr>
        <p:txBody>
          <a:bodyPr vert="horz" wrap="square" lIns="0" tIns="9525" rIns="0" bIns="0" rtlCol="0">
            <a:spAutoFit/>
          </a:bodyPr>
          <a:lstStyle/>
          <a:p>
            <a:pPr algn="ctr">
              <a:spcBef>
                <a:spcPts val="75"/>
              </a:spcBef>
            </a:pPr>
            <a:r>
              <a:rPr spc="-8" dirty="0">
                <a:solidFill>
                  <a:srgbClr val="131818"/>
                </a:solidFill>
                <a:latin typeface="Calibri"/>
                <a:cs typeface="Calibri"/>
              </a:rPr>
              <a:t>Local</a:t>
            </a:r>
            <a:r>
              <a:rPr spc="-53" dirty="0">
                <a:solidFill>
                  <a:srgbClr val="131818"/>
                </a:solidFill>
                <a:latin typeface="Calibri"/>
                <a:cs typeface="Calibri"/>
              </a:rPr>
              <a:t> </a:t>
            </a:r>
            <a:r>
              <a:rPr dirty="0">
                <a:solidFill>
                  <a:srgbClr val="131818"/>
                </a:solidFill>
                <a:latin typeface="Calibri"/>
                <a:cs typeface="Calibri"/>
              </a:rPr>
              <a:t>and</a:t>
            </a:r>
            <a:r>
              <a:rPr spc="-30" dirty="0">
                <a:solidFill>
                  <a:srgbClr val="131818"/>
                </a:solidFill>
                <a:latin typeface="Calibri"/>
                <a:cs typeface="Calibri"/>
              </a:rPr>
              <a:t> </a:t>
            </a:r>
            <a:r>
              <a:rPr spc="-8" dirty="0">
                <a:solidFill>
                  <a:srgbClr val="131818"/>
                </a:solidFill>
                <a:latin typeface="Calibri"/>
                <a:cs typeface="Calibri"/>
              </a:rPr>
              <a:t>Remote</a:t>
            </a:r>
            <a:endParaRPr>
              <a:latin typeface="Calibri"/>
              <a:cs typeface="Calibri"/>
            </a:endParaRPr>
          </a:p>
          <a:p>
            <a:pPr marL="1905" algn="ctr"/>
            <a:r>
              <a:rPr dirty="0">
                <a:solidFill>
                  <a:srgbClr val="131818"/>
                </a:solidFill>
                <a:latin typeface="Calibri"/>
                <a:cs typeface="Calibri"/>
              </a:rPr>
              <a:t>Management</a:t>
            </a:r>
            <a:endParaRPr>
              <a:latin typeface="Calibri"/>
              <a:cs typeface="Calibri"/>
            </a:endParaRPr>
          </a:p>
        </p:txBody>
      </p:sp>
      <p:sp>
        <p:nvSpPr>
          <p:cNvPr id="35" name="object 35"/>
          <p:cNvSpPr txBox="1">
            <a:spLocks noGrp="1"/>
          </p:cNvSpPr>
          <p:nvPr>
            <p:ph type="title"/>
          </p:nvPr>
        </p:nvSpPr>
        <p:spPr>
          <a:xfrm>
            <a:off x="397763" y="255463"/>
            <a:ext cx="8838438" cy="994503"/>
          </a:xfrm>
          <a:prstGeom prst="rect">
            <a:avLst/>
          </a:prstGeom>
        </p:spPr>
        <p:txBody>
          <a:bodyPr vert="horz" wrap="square" lIns="0" tIns="9525" rIns="0" bIns="0" rtlCol="0">
            <a:spAutoFit/>
          </a:bodyPr>
          <a:lstStyle/>
          <a:p>
            <a:pPr marL="9525">
              <a:spcBef>
                <a:spcPts val="75"/>
              </a:spcBef>
            </a:pPr>
            <a:r>
              <a:rPr spc="-11" dirty="0"/>
              <a:t>Database</a:t>
            </a:r>
            <a:r>
              <a:rPr spc="-41" dirty="0"/>
              <a:t> </a:t>
            </a:r>
            <a:r>
              <a:rPr dirty="0"/>
              <a:t>as</a:t>
            </a:r>
            <a:r>
              <a:rPr spc="8" dirty="0"/>
              <a:t> </a:t>
            </a:r>
            <a:r>
              <a:rPr dirty="0"/>
              <a:t>a</a:t>
            </a:r>
            <a:r>
              <a:rPr spc="4" dirty="0"/>
              <a:t> </a:t>
            </a:r>
            <a:r>
              <a:rPr spc="-4" dirty="0"/>
              <a:t>Service</a:t>
            </a:r>
            <a:r>
              <a:rPr spc="11" dirty="0"/>
              <a:t> </a:t>
            </a:r>
            <a:r>
              <a:rPr dirty="0"/>
              <a:t>–</a:t>
            </a:r>
            <a:r>
              <a:rPr spc="11" dirty="0"/>
              <a:t> </a:t>
            </a:r>
            <a:r>
              <a:rPr spc="-11" dirty="0"/>
              <a:t>Automated</a:t>
            </a:r>
            <a:r>
              <a:rPr spc="-26" dirty="0"/>
              <a:t> </a:t>
            </a:r>
            <a:r>
              <a:rPr dirty="0"/>
              <a:t>&amp; </a:t>
            </a:r>
            <a:r>
              <a:rPr spc="-8" dirty="0"/>
              <a:t>Cloud</a:t>
            </a:r>
            <a:r>
              <a:rPr spc="8" dirty="0"/>
              <a:t> </a:t>
            </a:r>
            <a:r>
              <a:rPr spc="-41" dirty="0"/>
              <a:t>Tooling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11574" y="4925263"/>
            <a:ext cx="2232660" cy="106825"/>
          </a:xfrm>
          <a:prstGeom prst="rect">
            <a:avLst/>
          </a:prstGeom>
        </p:spPr>
        <p:txBody>
          <a:bodyPr vert="horz" wrap="square" lIns="0" tIns="8573" rIns="0" bIns="0" rtlCol="0">
            <a:spAutoFit/>
          </a:bodyPr>
          <a:lstStyle/>
          <a:p>
            <a:pPr marL="9525">
              <a:spcBef>
                <a:spcPts val="68"/>
              </a:spcBef>
            </a:pPr>
            <a:r>
              <a:rPr sz="638" spc="-8" dirty="0">
                <a:solidFill>
                  <a:srgbClr val="5F5F5F"/>
                </a:solidFill>
                <a:latin typeface="Calibri"/>
                <a:cs typeface="Calibri"/>
              </a:rPr>
              <a:t>Copyright</a:t>
            </a:r>
            <a:r>
              <a:rPr sz="638" spc="38" dirty="0">
                <a:solidFill>
                  <a:srgbClr val="5F5F5F"/>
                </a:solidFill>
                <a:latin typeface="Calibri"/>
                <a:cs typeface="Calibri"/>
              </a:rPr>
              <a:t> </a:t>
            </a:r>
            <a:r>
              <a:rPr sz="638" spc="-8" dirty="0">
                <a:solidFill>
                  <a:srgbClr val="5F5F5F"/>
                </a:solidFill>
                <a:latin typeface="Calibri"/>
                <a:cs typeface="Calibri"/>
              </a:rPr>
              <a:t>©</a:t>
            </a:r>
            <a:r>
              <a:rPr sz="638" spc="19" dirty="0">
                <a:solidFill>
                  <a:srgbClr val="5F5F5F"/>
                </a:solidFill>
                <a:latin typeface="Calibri"/>
                <a:cs typeface="Calibri"/>
              </a:rPr>
              <a:t> </a:t>
            </a:r>
            <a:r>
              <a:rPr sz="638" spc="-4" dirty="0">
                <a:solidFill>
                  <a:srgbClr val="5F5F5F"/>
                </a:solidFill>
                <a:latin typeface="Calibri"/>
                <a:cs typeface="Calibri"/>
              </a:rPr>
              <a:t>2015,</a:t>
            </a:r>
            <a:r>
              <a:rPr sz="638" spc="-34" dirty="0">
                <a:solidFill>
                  <a:srgbClr val="5F5F5F"/>
                </a:solidFill>
                <a:latin typeface="Calibri"/>
                <a:cs typeface="Calibri"/>
              </a:rPr>
              <a:t> </a:t>
            </a:r>
            <a:r>
              <a:rPr sz="638" spc="-8" dirty="0">
                <a:solidFill>
                  <a:srgbClr val="5F5F5F"/>
                </a:solidFill>
                <a:latin typeface="Calibri"/>
                <a:cs typeface="Calibri"/>
              </a:rPr>
              <a:t>Oracle</a:t>
            </a:r>
            <a:r>
              <a:rPr sz="638" spc="45" dirty="0">
                <a:solidFill>
                  <a:srgbClr val="5F5F5F"/>
                </a:solidFill>
                <a:latin typeface="Calibri"/>
                <a:cs typeface="Calibri"/>
              </a:rPr>
              <a:t> </a:t>
            </a:r>
            <a:r>
              <a:rPr sz="638" spc="-8" dirty="0">
                <a:solidFill>
                  <a:srgbClr val="5F5F5F"/>
                </a:solidFill>
                <a:latin typeface="Calibri"/>
                <a:cs typeface="Calibri"/>
              </a:rPr>
              <a:t>and/or</a:t>
            </a:r>
            <a:r>
              <a:rPr sz="638" spc="30" dirty="0">
                <a:solidFill>
                  <a:srgbClr val="5F5F5F"/>
                </a:solidFill>
                <a:latin typeface="Calibri"/>
                <a:cs typeface="Calibri"/>
              </a:rPr>
              <a:t> </a:t>
            </a:r>
            <a:r>
              <a:rPr sz="638" spc="-4" dirty="0">
                <a:solidFill>
                  <a:srgbClr val="5F5F5F"/>
                </a:solidFill>
                <a:latin typeface="Calibri"/>
                <a:cs typeface="Calibri"/>
              </a:rPr>
              <a:t>its</a:t>
            </a:r>
            <a:r>
              <a:rPr sz="638" spc="4" dirty="0">
                <a:solidFill>
                  <a:srgbClr val="5F5F5F"/>
                </a:solidFill>
                <a:latin typeface="Calibri"/>
                <a:cs typeface="Calibri"/>
              </a:rPr>
              <a:t> </a:t>
            </a:r>
            <a:r>
              <a:rPr sz="638" spc="-4" dirty="0">
                <a:solidFill>
                  <a:srgbClr val="5F5F5F"/>
                </a:solidFill>
                <a:latin typeface="Calibri"/>
                <a:cs typeface="Calibri"/>
              </a:rPr>
              <a:t>affiliates.</a:t>
            </a:r>
            <a:r>
              <a:rPr sz="638" spc="38" dirty="0">
                <a:solidFill>
                  <a:srgbClr val="5F5F5F"/>
                </a:solidFill>
                <a:latin typeface="Calibri"/>
                <a:cs typeface="Calibri"/>
              </a:rPr>
              <a:t> </a:t>
            </a:r>
            <a:r>
              <a:rPr sz="638" spc="-8" dirty="0">
                <a:solidFill>
                  <a:srgbClr val="5F5F5F"/>
                </a:solidFill>
                <a:latin typeface="Calibri"/>
                <a:cs typeface="Calibri"/>
              </a:rPr>
              <a:t>All</a:t>
            </a:r>
            <a:r>
              <a:rPr sz="638" dirty="0">
                <a:solidFill>
                  <a:srgbClr val="5F5F5F"/>
                </a:solidFill>
                <a:latin typeface="Calibri"/>
                <a:cs typeface="Calibri"/>
              </a:rPr>
              <a:t> </a:t>
            </a:r>
            <a:r>
              <a:rPr sz="638" spc="-8" dirty="0">
                <a:solidFill>
                  <a:srgbClr val="5F5F5F"/>
                </a:solidFill>
                <a:latin typeface="Calibri"/>
                <a:cs typeface="Calibri"/>
              </a:rPr>
              <a:t>rights</a:t>
            </a:r>
            <a:r>
              <a:rPr sz="638" spc="56" dirty="0">
                <a:solidFill>
                  <a:srgbClr val="5F5F5F"/>
                </a:solidFill>
                <a:latin typeface="Calibri"/>
                <a:cs typeface="Calibri"/>
              </a:rPr>
              <a:t> </a:t>
            </a:r>
            <a:r>
              <a:rPr sz="638" spc="-8" dirty="0">
                <a:solidFill>
                  <a:srgbClr val="5F5F5F"/>
                </a:solidFill>
                <a:latin typeface="Calibri"/>
                <a:cs typeface="Calibri"/>
              </a:rPr>
              <a:t>reserved.</a:t>
            </a:r>
            <a:r>
              <a:rPr sz="638" spc="217" dirty="0">
                <a:solidFill>
                  <a:srgbClr val="5F5F5F"/>
                </a:solidFill>
                <a:latin typeface="Calibri"/>
                <a:cs typeface="Calibri"/>
              </a:rPr>
              <a:t> </a:t>
            </a:r>
            <a:r>
              <a:rPr sz="638" spc="-4" dirty="0">
                <a:solidFill>
                  <a:srgbClr val="5F5F5F"/>
                </a:solidFill>
                <a:latin typeface="Calibri"/>
                <a:cs typeface="Calibri"/>
              </a:rPr>
              <a:t>|</a:t>
            </a:r>
            <a:endParaRPr sz="638">
              <a:latin typeface="Calibri"/>
              <a:cs typeface="Calibri"/>
            </a:endParaRPr>
          </a:p>
        </p:txBody>
      </p:sp>
      <p:grpSp>
        <p:nvGrpSpPr>
          <p:cNvPr id="3" name="object 3"/>
          <p:cNvGrpSpPr/>
          <p:nvPr/>
        </p:nvGrpSpPr>
        <p:grpSpPr>
          <a:xfrm>
            <a:off x="397763" y="1310926"/>
            <a:ext cx="7654290" cy="3832860"/>
            <a:chOff x="530351" y="1747901"/>
            <a:chExt cx="10205720" cy="5110480"/>
          </a:xfrm>
        </p:grpSpPr>
        <p:pic>
          <p:nvPicPr>
            <p:cNvPr id="4" name="object 4"/>
            <p:cNvPicPr/>
            <p:nvPr/>
          </p:nvPicPr>
          <p:blipFill>
            <a:blip r:embed="rId2" cstate="print"/>
            <a:stretch>
              <a:fillRect/>
            </a:stretch>
          </p:blipFill>
          <p:spPr>
            <a:xfrm>
              <a:off x="530351" y="6263640"/>
              <a:ext cx="1625092" cy="594357"/>
            </a:xfrm>
            <a:prstGeom prst="rect">
              <a:avLst/>
            </a:prstGeom>
          </p:spPr>
        </p:pic>
        <p:sp>
          <p:nvSpPr>
            <p:cNvPr id="5" name="object 5"/>
            <p:cNvSpPr/>
            <p:nvPr/>
          </p:nvSpPr>
          <p:spPr>
            <a:xfrm>
              <a:off x="5270118" y="2094484"/>
              <a:ext cx="1191895" cy="383540"/>
            </a:xfrm>
            <a:custGeom>
              <a:avLst/>
              <a:gdLst/>
              <a:ahLst/>
              <a:cxnLst/>
              <a:rect l="l" t="t" r="r" b="b"/>
              <a:pathLst>
                <a:path w="1191895" h="383539">
                  <a:moveTo>
                    <a:pt x="0" y="379475"/>
                  </a:moveTo>
                  <a:lnTo>
                    <a:pt x="1191894" y="379475"/>
                  </a:lnTo>
                </a:path>
                <a:path w="1191895" h="383539">
                  <a:moveTo>
                    <a:pt x="3555" y="0"/>
                  </a:moveTo>
                  <a:lnTo>
                    <a:pt x="3555" y="379475"/>
                  </a:lnTo>
                </a:path>
                <a:path w="1191895" h="383539">
                  <a:moveTo>
                    <a:pt x="1187450" y="3937"/>
                  </a:moveTo>
                  <a:lnTo>
                    <a:pt x="1187450" y="383413"/>
                  </a:lnTo>
                </a:path>
              </a:pathLst>
            </a:custGeom>
            <a:ln w="19050">
              <a:solidFill>
                <a:srgbClr val="8DA6B0"/>
              </a:solidFill>
            </a:ln>
          </p:spPr>
          <p:txBody>
            <a:bodyPr wrap="square" lIns="0" tIns="0" rIns="0" bIns="0" rtlCol="0"/>
            <a:lstStyle/>
            <a:p>
              <a:endParaRPr sz="1350"/>
            </a:p>
          </p:txBody>
        </p:sp>
        <p:pic>
          <p:nvPicPr>
            <p:cNvPr id="6" name="object 6"/>
            <p:cNvPicPr/>
            <p:nvPr/>
          </p:nvPicPr>
          <p:blipFill>
            <a:blip r:embed="rId3" cstate="print"/>
            <a:stretch>
              <a:fillRect/>
            </a:stretch>
          </p:blipFill>
          <p:spPr>
            <a:xfrm>
              <a:off x="4979797" y="1747901"/>
              <a:ext cx="835545" cy="597281"/>
            </a:xfrm>
            <a:prstGeom prst="rect">
              <a:avLst/>
            </a:prstGeom>
          </p:spPr>
        </p:pic>
        <p:pic>
          <p:nvPicPr>
            <p:cNvPr id="7" name="object 7"/>
            <p:cNvPicPr/>
            <p:nvPr/>
          </p:nvPicPr>
          <p:blipFill>
            <a:blip r:embed="rId4" cstate="print"/>
            <a:stretch>
              <a:fillRect/>
            </a:stretch>
          </p:blipFill>
          <p:spPr>
            <a:xfrm>
              <a:off x="5931407" y="1747901"/>
              <a:ext cx="835545" cy="597281"/>
            </a:xfrm>
            <a:prstGeom prst="rect">
              <a:avLst/>
            </a:prstGeom>
          </p:spPr>
        </p:pic>
        <p:pic>
          <p:nvPicPr>
            <p:cNvPr id="8" name="object 8"/>
            <p:cNvPicPr/>
            <p:nvPr/>
          </p:nvPicPr>
          <p:blipFill>
            <a:blip r:embed="rId5" cstate="print"/>
            <a:stretch>
              <a:fillRect/>
            </a:stretch>
          </p:blipFill>
          <p:spPr>
            <a:xfrm>
              <a:off x="5455538" y="2521318"/>
              <a:ext cx="841895" cy="406920"/>
            </a:xfrm>
            <a:prstGeom prst="rect">
              <a:avLst/>
            </a:prstGeom>
          </p:spPr>
        </p:pic>
        <p:sp>
          <p:nvSpPr>
            <p:cNvPr id="9" name="object 9"/>
            <p:cNvSpPr/>
            <p:nvPr/>
          </p:nvSpPr>
          <p:spPr>
            <a:xfrm>
              <a:off x="9238995" y="2476500"/>
              <a:ext cx="1191895" cy="0"/>
            </a:xfrm>
            <a:custGeom>
              <a:avLst/>
              <a:gdLst/>
              <a:ahLst/>
              <a:cxnLst/>
              <a:rect l="l" t="t" r="r" b="b"/>
              <a:pathLst>
                <a:path w="1191895">
                  <a:moveTo>
                    <a:pt x="0" y="0"/>
                  </a:moveTo>
                  <a:lnTo>
                    <a:pt x="1191895" y="0"/>
                  </a:lnTo>
                </a:path>
              </a:pathLst>
            </a:custGeom>
            <a:ln w="19050">
              <a:solidFill>
                <a:srgbClr val="8DA6B0"/>
              </a:solidFill>
            </a:ln>
          </p:spPr>
          <p:txBody>
            <a:bodyPr wrap="square" lIns="0" tIns="0" rIns="0" bIns="0" rtlCol="0"/>
            <a:lstStyle/>
            <a:p>
              <a:endParaRPr sz="1350"/>
            </a:p>
          </p:txBody>
        </p:sp>
        <p:pic>
          <p:nvPicPr>
            <p:cNvPr id="10" name="object 10"/>
            <p:cNvPicPr/>
            <p:nvPr/>
          </p:nvPicPr>
          <p:blipFill>
            <a:blip r:embed="rId6" cstate="print"/>
            <a:stretch>
              <a:fillRect/>
            </a:stretch>
          </p:blipFill>
          <p:spPr>
            <a:xfrm>
              <a:off x="9612757" y="2290127"/>
              <a:ext cx="396798" cy="395033"/>
            </a:xfrm>
            <a:prstGeom prst="rect">
              <a:avLst/>
            </a:prstGeom>
          </p:spPr>
        </p:pic>
        <p:pic>
          <p:nvPicPr>
            <p:cNvPr id="11" name="object 11"/>
            <p:cNvPicPr/>
            <p:nvPr/>
          </p:nvPicPr>
          <p:blipFill>
            <a:blip r:embed="rId7" cstate="print"/>
            <a:stretch>
              <a:fillRect/>
            </a:stretch>
          </p:blipFill>
          <p:spPr>
            <a:xfrm>
              <a:off x="9394317" y="2661183"/>
              <a:ext cx="872591" cy="246608"/>
            </a:xfrm>
            <a:prstGeom prst="rect">
              <a:avLst/>
            </a:prstGeom>
          </p:spPr>
        </p:pic>
        <p:sp>
          <p:nvSpPr>
            <p:cNvPr id="12" name="object 12"/>
            <p:cNvSpPr/>
            <p:nvPr/>
          </p:nvSpPr>
          <p:spPr>
            <a:xfrm>
              <a:off x="9242551" y="2097024"/>
              <a:ext cx="1184275" cy="383540"/>
            </a:xfrm>
            <a:custGeom>
              <a:avLst/>
              <a:gdLst/>
              <a:ahLst/>
              <a:cxnLst/>
              <a:rect l="l" t="t" r="r" b="b"/>
              <a:pathLst>
                <a:path w="1184275" h="383539">
                  <a:moveTo>
                    <a:pt x="0" y="0"/>
                  </a:moveTo>
                  <a:lnTo>
                    <a:pt x="0" y="379475"/>
                  </a:lnTo>
                </a:path>
                <a:path w="1184275" h="383539">
                  <a:moveTo>
                    <a:pt x="1183894" y="3937"/>
                  </a:moveTo>
                  <a:lnTo>
                    <a:pt x="1183894" y="383539"/>
                  </a:lnTo>
                </a:path>
              </a:pathLst>
            </a:custGeom>
            <a:ln w="19050">
              <a:solidFill>
                <a:srgbClr val="8DA6B0"/>
              </a:solidFill>
            </a:ln>
          </p:spPr>
          <p:txBody>
            <a:bodyPr wrap="square" lIns="0" tIns="0" rIns="0" bIns="0" rtlCol="0"/>
            <a:lstStyle/>
            <a:p>
              <a:endParaRPr sz="1350"/>
            </a:p>
          </p:txBody>
        </p:sp>
        <p:pic>
          <p:nvPicPr>
            <p:cNvPr id="13" name="object 13"/>
            <p:cNvPicPr/>
            <p:nvPr/>
          </p:nvPicPr>
          <p:blipFill>
            <a:blip r:embed="rId3" cstate="print"/>
            <a:stretch>
              <a:fillRect/>
            </a:stretch>
          </p:blipFill>
          <p:spPr>
            <a:xfrm>
              <a:off x="8948800" y="1750568"/>
              <a:ext cx="835545" cy="597280"/>
            </a:xfrm>
            <a:prstGeom prst="rect">
              <a:avLst/>
            </a:prstGeom>
          </p:spPr>
        </p:pic>
        <p:pic>
          <p:nvPicPr>
            <p:cNvPr id="14" name="object 14"/>
            <p:cNvPicPr/>
            <p:nvPr/>
          </p:nvPicPr>
          <p:blipFill>
            <a:blip r:embed="rId4" cstate="print"/>
            <a:stretch>
              <a:fillRect/>
            </a:stretch>
          </p:blipFill>
          <p:spPr>
            <a:xfrm>
              <a:off x="9900411" y="1750568"/>
              <a:ext cx="835545" cy="597280"/>
            </a:xfrm>
            <a:prstGeom prst="rect">
              <a:avLst/>
            </a:prstGeom>
          </p:spPr>
        </p:pic>
        <p:sp>
          <p:nvSpPr>
            <p:cNvPr id="15" name="object 15"/>
            <p:cNvSpPr/>
            <p:nvPr/>
          </p:nvSpPr>
          <p:spPr>
            <a:xfrm>
              <a:off x="1570227" y="2097024"/>
              <a:ext cx="1191895" cy="383540"/>
            </a:xfrm>
            <a:custGeom>
              <a:avLst/>
              <a:gdLst/>
              <a:ahLst/>
              <a:cxnLst/>
              <a:rect l="l" t="t" r="r" b="b"/>
              <a:pathLst>
                <a:path w="1191895" h="383539">
                  <a:moveTo>
                    <a:pt x="0" y="379475"/>
                  </a:moveTo>
                  <a:lnTo>
                    <a:pt x="1191895" y="379475"/>
                  </a:lnTo>
                </a:path>
                <a:path w="1191895" h="383539">
                  <a:moveTo>
                    <a:pt x="3556" y="0"/>
                  </a:moveTo>
                  <a:lnTo>
                    <a:pt x="3556" y="379475"/>
                  </a:lnTo>
                </a:path>
                <a:path w="1191895" h="383539">
                  <a:moveTo>
                    <a:pt x="1187449" y="3937"/>
                  </a:moveTo>
                  <a:lnTo>
                    <a:pt x="1187449" y="383539"/>
                  </a:lnTo>
                </a:path>
              </a:pathLst>
            </a:custGeom>
            <a:ln w="19050">
              <a:solidFill>
                <a:srgbClr val="8DA6B0"/>
              </a:solidFill>
            </a:ln>
          </p:spPr>
          <p:txBody>
            <a:bodyPr wrap="square" lIns="0" tIns="0" rIns="0" bIns="0" rtlCol="0"/>
            <a:lstStyle/>
            <a:p>
              <a:endParaRPr sz="1350"/>
            </a:p>
          </p:txBody>
        </p:sp>
        <p:pic>
          <p:nvPicPr>
            <p:cNvPr id="16" name="object 16"/>
            <p:cNvPicPr/>
            <p:nvPr/>
          </p:nvPicPr>
          <p:blipFill>
            <a:blip r:embed="rId3" cstate="print"/>
            <a:stretch>
              <a:fillRect/>
            </a:stretch>
          </p:blipFill>
          <p:spPr>
            <a:xfrm>
              <a:off x="1294510" y="1750568"/>
              <a:ext cx="835545" cy="597280"/>
            </a:xfrm>
            <a:prstGeom prst="rect">
              <a:avLst/>
            </a:prstGeom>
          </p:spPr>
        </p:pic>
        <p:pic>
          <p:nvPicPr>
            <p:cNvPr id="17" name="object 17"/>
            <p:cNvPicPr/>
            <p:nvPr/>
          </p:nvPicPr>
          <p:blipFill>
            <a:blip r:embed="rId4" cstate="print"/>
            <a:stretch>
              <a:fillRect/>
            </a:stretch>
          </p:blipFill>
          <p:spPr>
            <a:xfrm>
              <a:off x="2246122" y="1750568"/>
              <a:ext cx="835545" cy="597280"/>
            </a:xfrm>
            <a:prstGeom prst="rect">
              <a:avLst/>
            </a:prstGeom>
          </p:spPr>
        </p:pic>
        <p:pic>
          <p:nvPicPr>
            <p:cNvPr id="18" name="object 18"/>
            <p:cNvPicPr/>
            <p:nvPr/>
          </p:nvPicPr>
          <p:blipFill>
            <a:blip r:embed="rId8" cstate="print"/>
            <a:stretch>
              <a:fillRect/>
            </a:stretch>
          </p:blipFill>
          <p:spPr>
            <a:xfrm>
              <a:off x="2743565" y="4432156"/>
              <a:ext cx="1647057" cy="523275"/>
            </a:xfrm>
            <a:prstGeom prst="rect">
              <a:avLst/>
            </a:prstGeom>
          </p:spPr>
        </p:pic>
      </p:grpSp>
      <p:sp>
        <p:nvSpPr>
          <p:cNvPr id="19" name="object 19"/>
          <p:cNvSpPr txBox="1">
            <a:spLocks noGrp="1"/>
          </p:cNvSpPr>
          <p:nvPr>
            <p:ph type="title"/>
          </p:nvPr>
        </p:nvSpPr>
        <p:spPr>
          <a:xfrm>
            <a:off x="386181" y="233039"/>
            <a:ext cx="7614819" cy="689291"/>
          </a:xfrm>
          <a:prstGeom prst="rect">
            <a:avLst/>
          </a:prstGeom>
        </p:spPr>
        <p:txBody>
          <a:bodyPr vert="horz" wrap="square" lIns="0" tIns="9525" rIns="0" bIns="0" rtlCol="0">
            <a:spAutoFit/>
          </a:bodyPr>
          <a:lstStyle/>
          <a:p>
            <a:pPr marL="9525">
              <a:lnSpc>
                <a:spcPts val="3199"/>
              </a:lnSpc>
              <a:spcBef>
                <a:spcPts val="75"/>
              </a:spcBef>
            </a:pPr>
            <a:r>
              <a:rPr spc="-15" dirty="0"/>
              <a:t>Oracle </a:t>
            </a:r>
            <a:r>
              <a:rPr spc="-8" dirty="0"/>
              <a:t>Database</a:t>
            </a:r>
            <a:r>
              <a:rPr spc="-45" dirty="0"/>
              <a:t> </a:t>
            </a:r>
            <a:r>
              <a:rPr spc="-8" dirty="0"/>
              <a:t>Cloud</a:t>
            </a:r>
            <a:r>
              <a:rPr spc="-19" dirty="0"/>
              <a:t> </a:t>
            </a:r>
            <a:r>
              <a:rPr dirty="0"/>
              <a:t>Service</a:t>
            </a:r>
          </a:p>
          <a:p>
            <a:pPr marL="12383">
              <a:lnSpc>
                <a:spcPts val="2119"/>
              </a:lnSpc>
            </a:pPr>
            <a:r>
              <a:rPr sz="1800" spc="-8" dirty="0">
                <a:solidFill>
                  <a:srgbClr val="F80000"/>
                </a:solidFill>
              </a:rPr>
              <a:t>Data</a:t>
            </a:r>
            <a:r>
              <a:rPr sz="1800" spc="-60" dirty="0">
                <a:solidFill>
                  <a:srgbClr val="F80000"/>
                </a:solidFill>
              </a:rPr>
              <a:t> </a:t>
            </a:r>
            <a:r>
              <a:rPr sz="1800" spc="-26" dirty="0">
                <a:solidFill>
                  <a:srgbClr val="F80000"/>
                </a:solidFill>
              </a:rPr>
              <a:t>Transfer</a:t>
            </a:r>
            <a:r>
              <a:rPr sz="1800" spc="-19" dirty="0">
                <a:solidFill>
                  <a:srgbClr val="F80000"/>
                </a:solidFill>
              </a:rPr>
              <a:t> </a:t>
            </a:r>
            <a:r>
              <a:rPr sz="1800" dirty="0">
                <a:solidFill>
                  <a:srgbClr val="F80000"/>
                </a:solidFill>
              </a:rPr>
              <a:t>and</a:t>
            </a:r>
            <a:r>
              <a:rPr sz="1800" spc="-34" dirty="0">
                <a:solidFill>
                  <a:srgbClr val="F80000"/>
                </a:solidFill>
              </a:rPr>
              <a:t> </a:t>
            </a:r>
            <a:r>
              <a:rPr sz="1800" dirty="0">
                <a:solidFill>
                  <a:srgbClr val="F80000"/>
                </a:solidFill>
              </a:rPr>
              <a:t>Connectivity</a:t>
            </a:r>
            <a:endParaRPr sz="1800" dirty="0"/>
          </a:p>
        </p:txBody>
      </p:sp>
      <p:sp>
        <p:nvSpPr>
          <p:cNvPr id="20" name="object 20"/>
          <p:cNvSpPr txBox="1"/>
          <p:nvPr/>
        </p:nvSpPr>
        <p:spPr>
          <a:xfrm>
            <a:off x="8861489" y="4889145"/>
            <a:ext cx="133350" cy="148117"/>
          </a:xfrm>
          <a:prstGeom prst="rect">
            <a:avLst/>
          </a:prstGeom>
        </p:spPr>
        <p:txBody>
          <a:bodyPr vert="horz" wrap="square" lIns="0" tIns="9525" rIns="0" bIns="0" rtlCol="0">
            <a:spAutoFit/>
          </a:bodyPr>
          <a:lstStyle/>
          <a:p>
            <a:pPr marL="9525">
              <a:spcBef>
                <a:spcPts val="75"/>
              </a:spcBef>
            </a:pPr>
            <a:r>
              <a:rPr sz="900" spc="-8" dirty="0">
                <a:solidFill>
                  <a:srgbClr val="5F5F5F"/>
                </a:solidFill>
                <a:latin typeface="Calibri"/>
                <a:cs typeface="Calibri"/>
              </a:rPr>
              <a:t>13</a:t>
            </a:r>
            <a:endParaRPr sz="900">
              <a:latin typeface="Calibri"/>
              <a:cs typeface="Calibri"/>
            </a:endParaRPr>
          </a:p>
        </p:txBody>
      </p:sp>
      <p:sp>
        <p:nvSpPr>
          <p:cNvPr id="21" name="object 21"/>
          <p:cNvSpPr txBox="1"/>
          <p:nvPr/>
        </p:nvSpPr>
        <p:spPr>
          <a:xfrm>
            <a:off x="3336703" y="2247233"/>
            <a:ext cx="2135981" cy="650659"/>
          </a:xfrm>
          <a:prstGeom prst="rect">
            <a:avLst/>
          </a:prstGeom>
        </p:spPr>
        <p:txBody>
          <a:bodyPr vert="horz" wrap="square" lIns="0" tIns="34766" rIns="0" bIns="0" rtlCol="0">
            <a:spAutoFit/>
          </a:bodyPr>
          <a:lstStyle/>
          <a:p>
            <a:pPr marL="9525" marR="3810" indent="476" algn="ctr">
              <a:lnSpc>
                <a:spcPts val="1620"/>
              </a:lnSpc>
              <a:spcBef>
                <a:spcPts val="274"/>
              </a:spcBef>
            </a:pPr>
            <a:r>
              <a:rPr sz="1500" spc="-4" dirty="0">
                <a:solidFill>
                  <a:srgbClr val="5F5F5F"/>
                </a:solidFill>
                <a:latin typeface="Calibri"/>
                <a:cs typeface="Calibri"/>
              </a:rPr>
              <a:t>High-bandwidth </a:t>
            </a:r>
            <a:r>
              <a:rPr sz="1500" spc="-8" dirty="0">
                <a:solidFill>
                  <a:srgbClr val="5F5F5F"/>
                </a:solidFill>
                <a:latin typeface="Calibri"/>
                <a:cs typeface="Calibri"/>
              </a:rPr>
              <a:t>direct </a:t>
            </a:r>
            <a:r>
              <a:rPr sz="1500" spc="-4" dirty="0">
                <a:solidFill>
                  <a:srgbClr val="5F5F5F"/>
                </a:solidFill>
                <a:latin typeface="Calibri"/>
                <a:cs typeface="Calibri"/>
              </a:rPr>
              <a:t> Connection </a:t>
            </a:r>
            <a:r>
              <a:rPr sz="1500" spc="-8" dirty="0">
                <a:solidFill>
                  <a:srgbClr val="5F5F5F"/>
                </a:solidFill>
                <a:latin typeface="Calibri"/>
                <a:cs typeface="Calibri"/>
              </a:rPr>
              <a:t>with </a:t>
            </a:r>
            <a:r>
              <a:rPr sz="1500" spc="-11" dirty="0">
                <a:solidFill>
                  <a:srgbClr val="5F5F5F"/>
                </a:solidFill>
                <a:latin typeface="Calibri"/>
                <a:cs typeface="Calibri"/>
              </a:rPr>
              <a:t>co-located </a:t>
            </a:r>
            <a:r>
              <a:rPr sz="1500" spc="-330" dirty="0">
                <a:solidFill>
                  <a:srgbClr val="5F5F5F"/>
                </a:solidFill>
                <a:latin typeface="Calibri"/>
                <a:cs typeface="Calibri"/>
              </a:rPr>
              <a:t> </a:t>
            </a:r>
            <a:r>
              <a:rPr sz="1500" spc="-11" dirty="0">
                <a:solidFill>
                  <a:srgbClr val="5F5F5F"/>
                </a:solidFill>
                <a:latin typeface="Calibri"/>
                <a:cs typeface="Calibri"/>
              </a:rPr>
              <a:t>data</a:t>
            </a:r>
            <a:r>
              <a:rPr sz="1500" spc="-19" dirty="0">
                <a:solidFill>
                  <a:srgbClr val="5F5F5F"/>
                </a:solidFill>
                <a:latin typeface="Calibri"/>
                <a:cs typeface="Calibri"/>
              </a:rPr>
              <a:t> </a:t>
            </a:r>
            <a:r>
              <a:rPr sz="1500" spc="-11" dirty="0">
                <a:solidFill>
                  <a:srgbClr val="5F5F5F"/>
                </a:solidFill>
                <a:latin typeface="Calibri"/>
                <a:cs typeface="Calibri"/>
              </a:rPr>
              <a:t>center</a:t>
            </a:r>
            <a:endParaRPr sz="1500">
              <a:latin typeface="Calibri"/>
              <a:cs typeface="Calibri"/>
            </a:endParaRPr>
          </a:p>
        </p:txBody>
      </p:sp>
      <p:sp>
        <p:nvSpPr>
          <p:cNvPr id="22" name="object 22"/>
          <p:cNvSpPr txBox="1"/>
          <p:nvPr/>
        </p:nvSpPr>
        <p:spPr>
          <a:xfrm>
            <a:off x="6282500" y="2247233"/>
            <a:ext cx="2201704" cy="650659"/>
          </a:xfrm>
          <a:prstGeom prst="rect">
            <a:avLst/>
          </a:prstGeom>
        </p:spPr>
        <p:txBody>
          <a:bodyPr vert="horz" wrap="square" lIns="0" tIns="34766" rIns="0" bIns="0" rtlCol="0">
            <a:spAutoFit/>
          </a:bodyPr>
          <a:lstStyle/>
          <a:p>
            <a:pPr marL="9525" marR="3810" indent="-1429" algn="ctr">
              <a:lnSpc>
                <a:spcPts val="1620"/>
              </a:lnSpc>
              <a:spcBef>
                <a:spcPts val="274"/>
              </a:spcBef>
            </a:pPr>
            <a:r>
              <a:rPr sz="1500" spc="-15" dirty="0">
                <a:solidFill>
                  <a:srgbClr val="5F5F5F"/>
                </a:solidFill>
                <a:latin typeface="Calibri"/>
                <a:cs typeface="Calibri"/>
              </a:rPr>
              <a:t>Data </a:t>
            </a:r>
            <a:r>
              <a:rPr sz="1500" spc="-19" dirty="0">
                <a:solidFill>
                  <a:srgbClr val="5F5F5F"/>
                </a:solidFill>
                <a:latin typeface="Calibri"/>
                <a:cs typeface="Calibri"/>
              </a:rPr>
              <a:t>transfer</a:t>
            </a:r>
            <a:r>
              <a:rPr sz="1500" spc="56" dirty="0">
                <a:solidFill>
                  <a:srgbClr val="5F5F5F"/>
                </a:solidFill>
                <a:latin typeface="Calibri"/>
                <a:cs typeface="Calibri"/>
              </a:rPr>
              <a:t> </a:t>
            </a:r>
            <a:r>
              <a:rPr sz="1500" spc="-8" dirty="0">
                <a:solidFill>
                  <a:srgbClr val="5F5F5F"/>
                </a:solidFill>
                <a:latin typeface="Calibri"/>
                <a:cs typeface="Calibri"/>
              </a:rPr>
              <a:t>services</a:t>
            </a:r>
            <a:r>
              <a:rPr sz="1500" spc="64" dirty="0">
                <a:solidFill>
                  <a:srgbClr val="5F5F5F"/>
                </a:solidFill>
                <a:latin typeface="Calibri"/>
                <a:cs typeface="Calibri"/>
              </a:rPr>
              <a:t> </a:t>
            </a:r>
            <a:r>
              <a:rPr sz="1500" spc="-8" dirty="0">
                <a:solidFill>
                  <a:srgbClr val="5F5F5F"/>
                </a:solidFill>
                <a:latin typeface="Calibri"/>
                <a:cs typeface="Calibri"/>
              </a:rPr>
              <a:t>via </a:t>
            </a:r>
            <a:r>
              <a:rPr sz="1500" spc="-4" dirty="0">
                <a:solidFill>
                  <a:srgbClr val="5F5F5F"/>
                </a:solidFill>
                <a:latin typeface="Calibri"/>
                <a:cs typeface="Calibri"/>
              </a:rPr>
              <a:t> </a:t>
            </a:r>
            <a:r>
              <a:rPr sz="1500" spc="-8" dirty="0">
                <a:solidFill>
                  <a:srgbClr val="5F5F5F"/>
                </a:solidFill>
                <a:latin typeface="Calibri"/>
                <a:cs typeface="Calibri"/>
              </a:rPr>
              <a:t>shipment</a:t>
            </a:r>
            <a:r>
              <a:rPr sz="1500" spc="8" dirty="0">
                <a:solidFill>
                  <a:srgbClr val="5F5F5F"/>
                </a:solidFill>
                <a:latin typeface="Calibri"/>
                <a:cs typeface="Calibri"/>
              </a:rPr>
              <a:t> </a:t>
            </a:r>
            <a:r>
              <a:rPr sz="1500" spc="-4" dirty="0">
                <a:solidFill>
                  <a:srgbClr val="5F5F5F"/>
                </a:solidFill>
                <a:latin typeface="Calibri"/>
                <a:cs typeface="Calibri"/>
              </a:rPr>
              <a:t>of</a:t>
            </a:r>
            <a:r>
              <a:rPr sz="1500" spc="-23" dirty="0">
                <a:solidFill>
                  <a:srgbClr val="5F5F5F"/>
                </a:solidFill>
                <a:latin typeface="Calibri"/>
                <a:cs typeface="Calibri"/>
              </a:rPr>
              <a:t> </a:t>
            </a:r>
            <a:r>
              <a:rPr sz="1500" spc="-11" dirty="0">
                <a:solidFill>
                  <a:srgbClr val="5F5F5F"/>
                </a:solidFill>
                <a:latin typeface="Calibri"/>
                <a:cs typeface="Calibri"/>
              </a:rPr>
              <a:t>secure</a:t>
            </a:r>
            <a:r>
              <a:rPr sz="1500" spc="19" dirty="0">
                <a:solidFill>
                  <a:srgbClr val="5F5F5F"/>
                </a:solidFill>
                <a:latin typeface="Calibri"/>
                <a:cs typeface="Calibri"/>
              </a:rPr>
              <a:t> </a:t>
            </a:r>
            <a:r>
              <a:rPr sz="1500" spc="-4" dirty="0">
                <a:solidFill>
                  <a:srgbClr val="5F5F5F"/>
                </a:solidFill>
                <a:latin typeface="Calibri"/>
                <a:cs typeface="Calibri"/>
              </a:rPr>
              <a:t>portable </a:t>
            </a:r>
            <a:r>
              <a:rPr sz="1500" spc="-330" dirty="0">
                <a:solidFill>
                  <a:srgbClr val="5F5F5F"/>
                </a:solidFill>
                <a:latin typeface="Calibri"/>
                <a:cs typeface="Calibri"/>
              </a:rPr>
              <a:t> </a:t>
            </a:r>
            <a:r>
              <a:rPr sz="1500" spc="-19" dirty="0">
                <a:solidFill>
                  <a:srgbClr val="5F5F5F"/>
                </a:solidFill>
                <a:latin typeface="Calibri"/>
                <a:cs typeface="Calibri"/>
              </a:rPr>
              <a:t>storage</a:t>
            </a:r>
            <a:r>
              <a:rPr sz="1500" spc="8" dirty="0">
                <a:solidFill>
                  <a:srgbClr val="5F5F5F"/>
                </a:solidFill>
                <a:latin typeface="Calibri"/>
                <a:cs typeface="Calibri"/>
              </a:rPr>
              <a:t> </a:t>
            </a:r>
            <a:r>
              <a:rPr sz="1500" spc="-8" dirty="0">
                <a:solidFill>
                  <a:srgbClr val="5F5F5F"/>
                </a:solidFill>
                <a:latin typeface="Calibri"/>
                <a:cs typeface="Calibri"/>
              </a:rPr>
              <a:t>devices.</a:t>
            </a:r>
            <a:endParaRPr sz="1500">
              <a:latin typeface="Calibri"/>
              <a:cs typeface="Calibri"/>
            </a:endParaRPr>
          </a:p>
        </p:txBody>
      </p:sp>
      <p:sp>
        <p:nvSpPr>
          <p:cNvPr id="23" name="object 23"/>
          <p:cNvSpPr txBox="1"/>
          <p:nvPr/>
        </p:nvSpPr>
        <p:spPr>
          <a:xfrm>
            <a:off x="653872" y="2263007"/>
            <a:ext cx="1974533" cy="650659"/>
          </a:xfrm>
          <a:prstGeom prst="rect">
            <a:avLst/>
          </a:prstGeom>
        </p:spPr>
        <p:txBody>
          <a:bodyPr vert="horz" wrap="square" lIns="0" tIns="34766" rIns="0" bIns="0" rtlCol="0">
            <a:spAutoFit/>
          </a:bodyPr>
          <a:lstStyle/>
          <a:p>
            <a:pPr marL="9525" marR="3810" algn="ctr">
              <a:lnSpc>
                <a:spcPts val="1620"/>
              </a:lnSpc>
              <a:spcBef>
                <a:spcPts val="274"/>
              </a:spcBef>
            </a:pPr>
            <a:r>
              <a:rPr sz="1500" spc="-8" dirty="0">
                <a:solidFill>
                  <a:srgbClr val="5F5F5F"/>
                </a:solidFill>
                <a:latin typeface="Calibri"/>
                <a:cs typeface="Calibri"/>
              </a:rPr>
              <a:t>Secure </a:t>
            </a:r>
            <a:r>
              <a:rPr sz="1500" spc="-4" dirty="0">
                <a:solidFill>
                  <a:srgbClr val="5F5F5F"/>
                </a:solidFill>
                <a:latin typeface="Calibri"/>
                <a:cs typeface="Calibri"/>
              </a:rPr>
              <a:t>IPSec </a:t>
            </a:r>
            <a:r>
              <a:rPr sz="1500" spc="-8" dirty="0">
                <a:solidFill>
                  <a:srgbClr val="5F5F5F"/>
                </a:solidFill>
                <a:latin typeface="Calibri"/>
                <a:cs typeface="Calibri"/>
              </a:rPr>
              <a:t>connectivity </a:t>
            </a:r>
            <a:r>
              <a:rPr sz="1500" spc="-326" dirty="0">
                <a:solidFill>
                  <a:srgbClr val="5F5F5F"/>
                </a:solidFill>
                <a:latin typeface="Calibri"/>
                <a:cs typeface="Calibri"/>
              </a:rPr>
              <a:t> </a:t>
            </a:r>
            <a:r>
              <a:rPr sz="1500" spc="-4" dirty="0">
                <a:solidFill>
                  <a:srgbClr val="5F5F5F"/>
                </a:solidFill>
                <a:latin typeface="Calibri"/>
                <a:cs typeface="Calibri"/>
              </a:rPr>
              <a:t>using virtual </a:t>
            </a:r>
            <a:r>
              <a:rPr sz="1500" spc="-11" dirty="0">
                <a:solidFill>
                  <a:srgbClr val="5F5F5F"/>
                </a:solidFill>
                <a:latin typeface="Calibri"/>
                <a:cs typeface="Calibri"/>
              </a:rPr>
              <a:t>private </a:t>
            </a:r>
            <a:r>
              <a:rPr sz="1500" spc="-8" dirty="0">
                <a:solidFill>
                  <a:srgbClr val="5F5F5F"/>
                </a:solidFill>
                <a:latin typeface="Calibri"/>
                <a:cs typeface="Calibri"/>
              </a:rPr>
              <a:t> </a:t>
            </a:r>
            <a:r>
              <a:rPr sz="1500" spc="-11" dirty="0">
                <a:solidFill>
                  <a:srgbClr val="5F5F5F"/>
                </a:solidFill>
                <a:latin typeface="Calibri"/>
                <a:cs typeface="Calibri"/>
              </a:rPr>
              <a:t>networks</a:t>
            </a:r>
            <a:endParaRPr sz="1500">
              <a:latin typeface="Calibri"/>
              <a:cs typeface="Calibri"/>
            </a:endParaRPr>
          </a:p>
        </p:txBody>
      </p:sp>
      <p:sp>
        <p:nvSpPr>
          <p:cNvPr id="24" name="object 24"/>
          <p:cNvSpPr txBox="1"/>
          <p:nvPr/>
        </p:nvSpPr>
        <p:spPr>
          <a:xfrm>
            <a:off x="1092804" y="1911439"/>
            <a:ext cx="1083469" cy="239970"/>
          </a:xfrm>
          <a:prstGeom prst="rect">
            <a:avLst/>
          </a:prstGeom>
        </p:spPr>
        <p:txBody>
          <a:bodyPr vert="horz" wrap="square" lIns="0" tIns="9049" rIns="0" bIns="0" rtlCol="0">
            <a:spAutoFit/>
          </a:bodyPr>
          <a:lstStyle/>
          <a:p>
            <a:pPr marL="9525">
              <a:spcBef>
                <a:spcPts val="71"/>
              </a:spcBef>
            </a:pPr>
            <a:r>
              <a:rPr sz="1500" spc="-11" dirty="0">
                <a:solidFill>
                  <a:srgbClr val="5F5F5F"/>
                </a:solidFill>
                <a:latin typeface="Calibri"/>
                <a:cs typeface="Calibri"/>
              </a:rPr>
              <a:t>Software</a:t>
            </a:r>
            <a:r>
              <a:rPr sz="1500" spc="-30" dirty="0">
                <a:solidFill>
                  <a:srgbClr val="5F5F5F"/>
                </a:solidFill>
                <a:latin typeface="Calibri"/>
                <a:cs typeface="Calibri"/>
              </a:rPr>
              <a:t> </a:t>
            </a:r>
            <a:r>
              <a:rPr sz="1500" spc="-8" dirty="0">
                <a:solidFill>
                  <a:srgbClr val="5F5F5F"/>
                </a:solidFill>
                <a:latin typeface="Calibri"/>
                <a:cs typeface="Calibri"/>
              </a:rPr>
              <a:t>VPN</a:t>
            </a:r>
            <a:endParaRPr sz="1500">
              <a:latin typeface="Calibri"/>
              <a:cs typeface="Calibri"/>
            </a:endParaRPr>
          </a:p>
        </p:txBody>
      </p:sp>
      <p:sp>
        <p:nvSpPr>
          <p:cNvPr id="25" name="object 25"/>
          <p:cNvSpPr txBox="1"/>
          <p:nvPr/>
        </p:nvSpPr>
        <p:spPr>
          <a:xfrm>
            <a:off x="4885754" y="4521784"/>
            <a:ext cx="4057650" cy="239489"/>
          </a:xfrm>
          <a:prstGeom prst="rect">
            <a:avLst/>
          </a:prstGeom>
        </p:spPr>
        <p:txBody>
          <a:bodyPr vert="horz" wrap="square" lIns="0" tIns="8573" rIns="0" bIns="0" rtlCol="0">
            <a:spAutoFit/>
          </a:bodyPr>
          <a:lstStyle/>
          <a:p>
            <a:pPr marL="9525">
              <a:spcBef>
                <a:spcPts val="68"/>
              </a:spcBef>
            </a:pPr>
            <a:r>
              <a:rPr sz="1500" spc="-11" dirty="0">
                <a:solidFill>
                  <a:srgbClr val="7E7E7E"/>
                </a:solidFill>
                <a:latin typeface="Calibri"/>
                <a:cs typeface="Calibri"/>
              </a:rPr>
              <a:t>Available</a:t>
            </a:r>
            <a:r>
              <a:rPr sz="1500" spc="11" dirty="0">
                <a:solidFill>
                  <a:srgbClr val="7E7E7E"/>
                </a:solidFill>
                <a:latin typeface="Calibri"/>
                <a:cs typeface="Calibri"/>
              </a:rPr>
              <a:t> </a:t>
            </a:r>
            <a:r>
              <a:rPr sz="1500" spc="-4" dirty="0">
                <a:solidFill>
                  <a:srgbClr val="7E7E7E"/>
                </a:solidFill>
                <a:latin typeface="Calibri"/>
                <a:cs typeface="Calibri"/>
              </a:rPr>
              <a:t>in</a:t>
            </a:r>
            <a:r>
              <a:rPr sz="1500" spc="4" dirty="0">
                <a:solidFill>
                  <a:srgbClr val="7E7E7E"/>
                </a:solidFill>
                <a:latin typeface="Calibri"/>
                <a:cs typeface="Calibri"/>
              </a:rPr>
              <a:t> </a:t>
            </a:r>
            <a:r>
              <a:rPr sz="1500" spc="-4" dirty="0">
                <a:solidFill>
                  <a:srgbClr val="7E7E7E"/>
                </a:solidFill>
                <a:latin typeface="Calibri"/>
                <a:cs typeface="Calibri"/>
              </a:rPr>
              <a:t>2015</a:t>
            </a:r>
            <a:r>
              <a:rPr sz="1500" spc="23" dirty="0">
                <a:solidFill>
                  <a:srgbClr val="7E7E7E"/>
                </a:solidFill>
                <a:latin typeface="Calibri"/>
                <a:cs typeface="Calibri"/>
              </a:rPr>
              <a:t> </a:t>
            </a:r>
            <a:r>
              <a:rPr sz="1500" spc="-4" dirty="0">
                <a:solidFill>
                  <a:srgbClr val="7E7E7E"/>
                </a:solidFill>
                <a:latin typeface="Calibri"/>
                <a:cs typeface="Calibri"/>
              </a:rPr>
              <a:t>or</a:t>
            </a:r>
            <a:r>
              <a:rPr sz="1500" spc="-15" dirty="0">
                <a:solidFill>
                  <a:srgbClr val="7E7E7E"/>
                </a:solidFill>
                <a:latin typeface="Calibri"/>
                <a:cs typeface="Calibri"/>
              </a:rPr>
              <a:t> </a:t>
            </a:r>
            <a:r>
              <a:rPr sz="1500" spc="-4" dirty="0">
                <a:solidFill>
                  <a:srgbClr val="7E7E7E"/>
                </a:solidFill>
                <a:latin typeface="Calibri"/>
                <a:cs typeface="Calibri"/>
              </a:rPr>
              <a:t>2016,</a:t>
            </a:r>
            <a:r>
              <a:rPr sz="1500" spc="26" dirty="0">
                <a:solidFill>
                  <a:srgbClr val="7E7E7E"/>
                </a:solidFill>
                <a:latin typeface="Calibri"/>
                <a:cs typeface="Calibri"/>
              </a:rPr>
              <a:t> </a:t>
            </a:r>
            <a:r>
              <a:rPr sz="1500" spc="-4" dirty="0">
                <a:solidFill>
                  <a:srgbClr val="7E7E7E"/>
                </a:solidFill>
                <a:latin typeface="Calibri"/>
                <a:cs typeface="Calibri"/>
              </a:rPr>
              <a:t>depending</a:t>
            </a:r>
            <a:r>
              <a:rPr sz="1500" dirty="0">
                <a:solidFill>
                  <a:srgbClr val="7E7E7E"/>
                </a:solidFill>
                <a:latin typeface="Calibri"/>
                <a:cs typeface="Calibri"/>
              </a:rPr>
              <a:t> </a:t>
            </a:r>
            <a:r>
              <a:rPr sz="1500" spc="-4" dirty="0">
                <a:solidFill>
                  <a:srgbClr val="7E7E7E"/>
                </a:solidFill>
                <a:latin typeface="Calibri"/>
                <a:cs typeface="Calibri"/>
              </a:rPr>
              <a:t>on</a:t>
            </a:r>
            <a:r>
              <a:rPr sz="1500" spc="-8" dirty="0">
                <a:solidFill>
                  <a:srgbClr val="7E7E7E"/>
                </a:solidFill>
                <a:latin typeface="Calibri"/>
                <a:cs typeface="Calibri"/>
              </a:rPr>
              <a:t> </a:t>
            </a:r>
            <a:r>
              <a:rPr sz="1500" spc="-11" dirty="0">
                <a:solidFill>
                  <a:srgbClr val="7E7E7E"/>
                </a:solidFill>
                <a:latin typeface="Calibri"/>
                <a:cs typeface="Calibri"/>
              </a:rPr>
              <a:t>data</a:t>
            </a:r>
            <a:r>
              <a:rPr sz="1500" dirty="0">
                <a:solidFill>
                  <a:srgbClr val="7E7E7E"/>
                </a:solidFill>
                <a:latin typeface="Calibri"/>
                <a:cs typeface="Calibri"/>
              </a:rPr>
              <a:t> </a:t>
            </a:r>
            <a:r>
              <a:rPr sz="1500" spc="-8" dirty="0">
                <a:solidFill>
                  <a:srgbClr val="7E7E7E"/>
                </a:solidFill>
                <a:latin typeface="Calibri"/>
                <a:cs typeface="Calibri"/>
              </a:rPr>
              <a:t>center</a:t>
            </a:r>
            <a:endParaRPr sz="1500">
              <a:latin typeface="Calibri"/>
              <a:cs typeface="Calibri"/>
            </a:endParaRPr>
          </a:p>
        </p:txBody>
      </p:sp>
      <p:sp>
        <p:nvSpPr>
          <p:cNvPr id="26" name="object 26"/>
          <p:cNvSpPr txBox="1"/>
          <p:nvPr/>
        </p:nvSpPr>
        <p:spPr>
          <a:xfrm>
            <a:off x="2091785" y="3724846"/>
            <a:ext cx="1146810" cy="470322"/>
          </a:xfrm>
          <a:prstGeom prst="rect">
            <a:avLst/>
          </a:prstGeom>
        </p:spPr>
        <p:txBody>
          <a:bodyPr vert="horz" wrap="square" lIns="0" tIns="8573" rIns="0" bIns="0" rtlCol="0">
            <a:spAutoFit/>
          </a:bodyPr>
          <a:lstStyle/>
          <a:p>
            <a:pPr marL="9525">
              <a:spcBef>
                <a:spcPts val="68"/>
              </a:spcBef>
            </a:pPr>
            <a:r>
              <a:rPr sz="1500" spc="-11" dirty="0">
                <a:solidFill>
                  <a:srgbClr val="5F5F5F"/>
                </a:solidFill>
                <a:latin typeface="Calibri"/>
                <a:cs typeface="Calibri"/>
              </a:rPr>
              <a:t>Hardware</a:t>
            </a:r>
            <a:r>
              <a:rPr sz="1500" spc="-49" dirty="0">
                <a:solidFill>
                  <a:srgbClr val="5F5F5F"/>
                </a:solidFill>
                <a:latin typeface="Calibri"/>
                <a:cs typeface="Calibri"/>
              </a:rPr>
              <a:t> </a:t>
            </a:r>
            <a:r>
              <a:rPr sz="1500" spc="-8" dirty="0">
                <a:solidFill>
                  <a:srgbClr val="5F5F5F"/>
                </a:solidFill>
                <a:latin typeface="Calibri"/>
                <a:cs typeface="Calibri"/>
              </a:rPr>
              <a:t>VPN</a:t>
            </a:r>
            <a:endParaRPr sz="1500">
              <a:latin typeface="Calibri"/>
              <a:cs typeface="Calibri"/>
            </a:endParaRPr>
          </a:p>
          <a:p>
            <a:pPr marL="89059">
              <a:spcBef>
                <a:spcPts val="4"/>
              </a:spcBef>
            </a:pPr>
            <a:r>
              <a:rPr sz="1500" spc="-4" dirty="0">
                <a:solidFill>
                  <a:srgbClr val="5F5F5F"/>
                </a:solidFill>
                <a:latin typeface="Calibri"/>
                <a:cs typeface="Calibri"/>
              </a:rPr>
              <a:t>IPSec</a:t>
            </a:r>
            <a:r>
              <a:rPr sz="1500" spc="-30" dirty="0">
                <a:solidFill>
                  <a:srgbClr val="5F5F5F"/>
                </a:solidFill>
                <a:latin typeface="Calibri"/>
                <a:cs typeface="Calibri"/>
              </a:rPr>
              <a:t> </a:t>
            </a:r>
            <a:r>
              <a:rPr sz="1500" spc="-19" dirty="0">
                <a:solidFill>
                  <a:srgbClr val="5F5F5F"/>
                </a:solidFill>
                <a:latin typeface="Calibri"/>
                <a:cs typeface="Calibri"/>
              </a:rPr>
              <a:t>Tunnel</a:t>
            </a:r>
            <a:endParaRPr sz="1500">
              <a:latin typeface="Calibri"/>
              <a:cs typeface="Calibri"/>
            </a:endParaRPr>
          </a:p>
        </p:txBody>
      </p:sp>
      <p:pic>
        <p:nvPicPr>
          <p:cNvPr id="27" name="object 27"/>
          <p:cNvPicPr/>
          <p:nvPr/>
        </p:nvPicPr>
        <p:blipFill>
          <a:blip r:embed="rId9" cstate="print"/>
          <a:stretch>
            <a:fillRect/>
          </a:stretch>
        </p:blipFill>
        <p:spPr>
          <a:xfrm>
            <a:off x="5371529" y="3241758"/>
            <a:ext cx="837631" cy="721295"/>
          </a:xfrm>
          <a:prstGeom prst="rect">
            <a:avLst/>
          </a:prstGeom>
        </p:spPr>
      </p:pic>
      <p:sp>
        <p:nvSpPr>
          <p:cNvPr id="28" name="object 28"/>
          <p:cNvSpPr txBox="1"/>
          <p:nvPr/>
        </p:nvSpPr>
        <p:spPr>
          <a:xfrm>
            <a:off x="5110924" y="3931729"/>
            <a:ext cx="1364933" cy="239489"/>
          </a:xfrm>
          <a:prstGeom prst="rect">
            <a:avLst/>
          </a:prstGeom>
        </p:spPr>
        <p:txBody>
          <a:bodyPr vert="horz" wrap="square" lIns="0" tIns="8573" rIns="0" bIns="0" rtlCol="0">
            <a:spAutoFit/>
          </a:bodyPr>
          <a:lstStyle/>
          <a:p>
            <a:pPr marL="9525">
              <a:spcBef>
                <a:spcPts val="68"/>
              </a:spcBef>
            </a:pPr>
            <a:r>
              <a:rPr sz="1500" spc="-8" dirty="0">
                <a:solidFill>
                  <a:srgbClr val="5F5F5F"/>
                </a:solidFill>
                <a:latin typeface="Calibri"/>
                <a:cs typeface="Calibri"/>
              </a:rPr>
              <a:t>Network</a:t>
            </a:r>
            <a:r>
              <a:rPr sz="1500" spc="-56" dirty="0">
                <a:solidFill>
                  <a:srgbClr val="5F5F5F"/>
                </a:solidFill>
                <a:latin typeface="Calibri"/>
                <a:cs typeface="Calibri"/>
              </a:rPr>
              <a:t> </a:t>
            </a:r>
            <a:r>
              <a:rPr sz="1500" spc="-4" dirty="0">
                <a:solidFill>
                  <a:srgbClr val="5F5F5F"/>
                </a:solidFill>
                <a:latin typeface="Calibri"/>
                <a:cs typeface="Calibri"/>
              </a:rPr>
              <a:t>Bonding</a:t>
            </a:r>
            <a:endParaRPr sz="15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3584575" cy="513080"/>
          </a:xfrm>
          <a:prstGeom prst="rect">
            <a:avLst/>
          </a:prstGeom>
        </p:spPr>
        <p:txBody>
          <a:bodyPr vert="horz" wrap="square" lIns="0" tIns="12700" rIns="0" bIns="0" rtlCol="0">
            <a:spAutoFit/>
          </a:bodyPr>
          <a:lstStyle/>
          <a:p>
            <a:pPr marL="12700">
              <a:lnSpc>
                <a:spcPct val="100000"/>
              </a:lnSpc>
              <a:spcBef>
                <a:spcPts val="100"/>
              </a:spcBef>
            </a:pPr>
            <a:r>
              <a:rPr spc="-25" dirty="0"/>
              <a:t>Tendências</a:t>
            </a:r>
            <a:r>
              <a:rPr spc="-35" dirty="0"/>
              <a:t> </a:t>
            </a:r>
            <a:r>
              <a:rPr spc="-40" dirty="0"/>
              <a:t>Futuras</a:t>
            </a:r>
          </a:p>
        </p:txBody>
      </p:sp>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3" name="object 3"/>
          <p:cNvSpPr txBox="1"/>
          <p:nvPr/>
        </p:nvSpPr>
        <p:spPr>
          <a:xfrm>
            <a:off x="544925" y="1942951"/>
            <a:ext cx="7150734" cy="1597025"/>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10" dirty="0">
                <a:solidFill>
                  <a:srgbClr val="737373"/>
                </a:solidFill>
                <a:latin typeface="Roboto"/>
                <a:cs typeface="Roboto"/>
              </a:rPr>
              <a:t>Aumento </a:t>
            </a:r>
            <a:r>
              <a:rPr sz="1800" spc="-5" dirty="0">
                <a:solidFill>
                  <a:srgbClr val="737373"/>
                </a:solidFill>
                <a:latin typeface="Roboto"/>
                <a:cs typeface="Roboto"/>
              </a:rPr>
              <a:t>de</a:t>
            </a:r>
            <a:r>
              <a:rPr sz="1800" spc="-15" dirty="0">
                <a:solidFill>
                  <a:srgbClr val="737373"/>
                </a:solidFill>
                <a:latin typeface="Roboto"/>
                <a:cs typeface="Roboto"/>
              </a:rPr>
              <a:t> aplicações </a:t>
            </a:r>
            <a:r>
              <a:rPr sz="1800" spc="-20" dirty="0">
                <a:solidFill>
                  <a:srgbClr val="737373"/>
                </a:solidFill>
                <a:latin typeface="Roboto"/>
                <a:cs typeface="Roboto"/>
              </a:rPr>
              <a:t>analíticas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0" dirty="0">
                <a:solidFill>
                  <a:srgbClr val="737373"/>
                </a:solidFill>
                <a:latin typeface="Roboto"/>
                <a:cs typeface="Roboto"/>
              </a:rPr>
              <a:t>Aplicações </a:t>
            </a:r>
            <a:r>
              <a:rPr sz="1800" spc="-15" dirty="0">
                <a:solidFill>
                  <a:srgbClr val="737373"/>
                </a:solidFill>
                <a:latin typeface="Roboto"/>
                <a:cs typeface="Roboto"/>
              </a:rPr>
              <a:t>móveis</a:t>
            </a:r>
            <a:r>
              <a:rPr sz="1800" spc="-5" dirty="0">
                <a:solidFill>
                  <a:srgbClr val="737373"/>
                </a:solidFill>
                <a:latin typeface="Roboto"/>
                <a:cs typeface="Roboto"/>
              </a:rPr>
              <a:t> </a:t>
            </a:r>
            <a:r>
              <a:rPr sz="1800" spc="-25" dirty="0">
                <a:solidFill>
                  <a:srgbClr val="737373"/>
                </a:solidFill>
                <a:latin typeface="Roboto"/>
                <a:cs typeface="Roboto"/>
              </a:rPr>
              <a:t>interativas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Processamento</a:t>
            </a:r>
            <a:r>
              <a:rPr sz="1800" spc="-20" dirty="0">
                <a:solidFill>
                  <a:srgbClr val="737373"/>
                </a:solidFill>
                <a:latin typeface="Roboto"/>
                <a:cs typeface="Roboto"/>
              </a:rPr>
              <a:t> </a:t>
            </a:r>
            <a:r>
              <a:rPr sz="1800" spc="5" dirty="0">
                <a:solidFill>
                  <a:srgbClr val="737373"/>
                </a:solidFill>
                <a:latin typeface="Roboto"/>
                <a:cs typeface="Roboto"/>
              </a:rPr>
              <a:t>em</a:t>
            </a:r>
            <a:r>
              <a:rPr sz="1800" spc="-20" dirty="0">
                <a:solidFill>
                  <a:srgbClr val="737373"/>
                </a:solidFill>
                <a:latin typeface="Roboto"/>
                <a:cs typeface="Roboto"/>
              </a:rPr>
              <a:t> </a:t>
            </a:r>
            <a:r>
              <a:rPr sz="1800" spc="-10" dirty="0">
                <a:solidFill>
                  <a:srgbClr val="737373"/>
                </a:solidFill>
                <a:latin typeface="Roboto"/>
                <a:cs typeface="Roboto"/>
              </a:rPr>
              <a:t>lote</a:t>
            </a:r>
            <a:r>
              <a:rPr sz="1800" spc="-15" dirty="0">
                <a:solidFill>
                  <a:srgbClr val="737373"/>
                </a:solidFill>
                <a:latin typeface="Roboto"/>
                <a:cs typeface="Roboto"/>
              </a:rPr>
              <a:t> paralelo</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5" dirty="0">
                <a:solidFill>
                  <a:srgbClr val="737373"/>
                </a:solidFill>
                <a:latin typeface="Roboto"/>
                <a:cs typeface="Roboto"/>
              </a:rPr>
              <a:t>Aplicativos</a:t>
            </a:r>
            <a:r>
              <a:rPr sz="1800" dirty="0">
                <a:solidFill>
                  <a:srgbClr val="737373"/>
                </a:solidFill>
                <a:latin typeface="Roboto"/>
                <a:cs typeface="Roboto"/>
              </a:rPr>
              <a:t> </a:t>
            </a:r>
            <a:r>
              <a:rPr sz="1800" spc="-20" dirty="0">
                <a:solidFill>
                  <a:srgbClr val="737373"/>
                </a:solidFill>
                <a:latin typeface="Roboto"/>
                <a:cs typeface="Roboto"/>
              </a:rPr>
              <a:t>corporativos</a:t>
            </a:r>
            <a:r>
              <a:rPr sz="1800" dirty="0">
                <a:solidFill>
                  <a:srgbClr val="737373"/>
                </a:solidFill>
                <a:latin typeface="Roboto"/>
                <a:cs typeface="Roboto"/>
              </a:rPr>
              <a:t> </a:t>
            </a:r>
            <a:r>
              <a:rPr sz="1800" spc="-20" dirty="0">
                <a:solidFill>
                  <a:srgbClr val="737373"/>
                </a:solidFill>
                <a:latin typeface="Roboto"/>
                <a:cs typeface="Roboto"/>
              </a:rPr>
              <a:t>convergindo</a:t>
            </a:r>
            <a:r>
              <a:rPr sz="1800" dirty="0">
                <a:solidFill>
                  <a:srgbClr val="737373"/>
                </a:solidFill>
                <a:latin typeface="Roboto"/>
                <a:cs typeface="Roboto"/>
              </a:rPr>
              <a:t> </a:t>
            </a:r>
            <a:r>
              <a:rPr sz="1800" spc="-15" dirty="0">
                <a:solidFill>
                  <a:srgbClr val="737373"/>
                </a:solidFill>
                <a:latin typeface="Roboto"/>
                <a:cs typeface="Roboto"/>
              </a:rPr>
              <a:t>dados</a:t>
            </a:r>
            <a:r>
              <a:rPr sz="1800" spc="-5" dirty="0">
                <a:solidFill>
                  <a:srgbClr val="737373"/>
                </a:solidFill>
                <a:latin typeface="Roboto"/>
                <a:cs typeface="Roboto"/>
              </a:rPr>
              <a:t> </a:t>
            </a:r>
            <a:r>
              <a:rPr sz="1800" spc="-20" dirty="0">
                <a:solidFill>
                  <a:srgbClr val="737373"/>
                </a:solidFill>
                <a:latin typeface="Roboto"/>
                <a:cs typeface="Roboto"/>
              </a:rPr>
              <a:t>para</a:t>
            </a:r>
            <a:r>
              <a:rPr sz="1800" dirty="0">
                <a:solidFill>
                  <a:srgbClr val="737373"/>
                </a:solidFill>
                <a:latin typeface="Roboto"/>
                <a:cs typeface="Roboto"/>
              </a:rPr>
              <a:t> </a:t>
            </a:r>
            <a:r>
              <a:rPr sz="1800" spc="-15" dirty="0">
                <a:solidFill>
                  <a:srgbClr val="737373"/>
                </a:solidFill>
                <a:latin typeface="Roboto"/>
                <a:cs typeface="Roboto"/>
              </a:rPr>
              <a:t>a</a:t>
            </a:r>
            <a:r>
              <a:rPr sz="1800" spc="-5" dirty="0">
                <a:solidFill>
                  <a:srgbClr val="737373"/>
                </a:solidFill>
                <a:latin typeface="Roboto"/>
                <a:cs typeface="Roboto"/>
              </a:rPr>
              <a:t> </a:t>
            </a:r>
            <a:r>
              <a:rPr sz="1800" spc="-20" dirty="0">
                <a:solidFill>
                  <a:srgbClr val="737373"/>
                </a:solidFill>
                <a:latin typeface="Roboto"/>
                <a:cs typeface="Roboto"/>
              </a:rPr>
              <a:t>nuvem</a:t>
            </a:r>
            <a:r>
              <a:rPr sz="1800" spc="-5" dirty="0">
                <a:solidFill>
                  <a:srgbClr val="737373"/>
                </a:solidFill>
                <a:latin typeface="Roboto"/>
                <a:cs typeface="Roboto"/>
              </a:rPr>
              <a:t> </a:t>
            </a:r>
            <a:r>
              <a:rPr sz="1800" spc="-20" dirty="0">
                <a:solidFill>
                  <a:srgbClr val="737373"/>
                </a:solidFill>
                <a:latin typeface="Roboto"/>
                <a:cs typeface="Roboto"/>
              </a:rPr>
              <a:t>pública</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0" dirty="0">
                <a:solidFill>
                  <a:srgbClr val="737373"/>
                </a:solidFill>
                <a:latin typeface="Roboto"/>
                <a:cs typeface="Roboto"/>
              </a:rPr>
              <a:t>Crescimento </a:t>
            </a:r>
            <a:r>
              <a:rPr sz="1800" spc="-15" dirty="0">
                <a:solidFill>
                  <a:srgbClr val="737373"/>
                </a:solidFill>
                <a:latin typeface="Roboto"/>
                <a:cs typeface="Roboto"/>
              </a:rPr>
              <a:t>da</a:t>
            </a:r>
            <a:r>
              <a:rPr sz="1800" spc="-10" dirty="0">
                <a:solidFill>
                  <a:srgbClr val="737373"/>
                </a:solidFill>
                <a:latin typeface="Roboto"/>
                <a:cs typeface="Roboto"/>
              </a:rPr>
              <a:t> </a:t>
            </a:r>
            <a:r>
              <a:rPr sz="1800" spc="-20" dirty="0">
                <a:solidFill>
                  <a:srgbClr val="737373"/>
                </a:solidFill>
                <a:latin typeface="Roboto"/>
                <a:cs typeface="Roboto"/>
              </a:rPr>
              <a:t>infraestrutura</a:t>
            </a:r>
            <a:r>
              <a:rPr sz="1800" spc="-10" dirty="0">
                <a:solidFill>
                  <a:srgbClr val="737373"/>
                </a:solidFill>
                <a:latin typeface="Roboto"/>
                <a:cs typeface="Roboto"/>
              </a:rPr>
              <a:t> </a:t>
            </a:r>
            <a:r>
              <a:rPr sz="1800" spc="-5" dirty="0">
                <a:solidFill>
                  <a:srgbClr val="737373"/>
                </a:solidFill>
                <a:latin typeface="Roboto"/>
                <a:cs typeface="Roboto"/>
              </a:rPr>
              <a:t>de</a:t>
            </a:r>
            <a:r>
              <a:rPr sz="1800" spc="-10" dirty="0">
                <a:solidFill>
                  <a:srgbClr val="737373"/>
                </a:solidFill>
                <a:latin typeface="Roboto"/>
                <a:cs typeface="Roboto"/>
              </a:rPr>
              <a:t> Software</a:t>
            </a:r>
            <a:r>
              <a:rPr sz="1800" spc="-5" dirty="0">
                <a:solidFill>
                  <a:srgbClr val="737373"/>
                </a:solidFill>
                <a:latin typeface="Roboto"/>
                <a:cs typeface="Roboto"/>
              </a:rPr>
              <a:t> como </a:t>
            </a:r>
            <a:r>
              <a:rPr sz="1800" spc="-20" dirty="0">
                <a:solidFill>
                  <a:srgbClr val="737373"/>
                </a:solidFill>
                <a:latin typeface="Roboto"/>
                <a:cs typeface="Roboto"/>
              </a:rPr>
              <a:t>Serviço</a:t>
            </a:r>
            <a:r>
              <a:rPr sz="1800" dirty="0">
                <a:solidFill>
                  <a:srgbClr val="737373"/>
                </a:solidFill>
                <a:latin typeface="Roboto"/>
                <a:cs typeface="Roboto"/>
              </a:rPr>
              <a:t> </a:t>
            </a:r>
            <a:r>
              <a:rPr sz="1800" spc="-15" dirty="0">
                <a:solidFill>
                  <a:srgbClr val="737373"/>
                </a:solidFill>
                <a:latin typeface="Roboto"/>
                <a:cs typeface="Roboto"/>
              </a:rPr>
              <a:t>(SaaS)</a:t>
            </a:r>
            <a:endParaRPr sz="1800">
              <a:latin typeface="Roboto"/>
              <a:cs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O que é um Pipeline de Dados? </a:t>
            </a:r>
          </a:p>
        </p:txBody>
      </p:sp>
      <p:sp>
        <p:nvSpPr>
          <p:cNvPr id="10" name="TextBox 9">
            <a:extLst>
              <a:ext uri="{FF2B5EF4-FFF2-40B4-BE49-F238E27FC236}">
                <a16:creationId xmlns:a16="http://schemas.microsoft.com/office/drawing/2014/main" id="{D2F41067-1294-DDBC-A441-161893BDE824}"/>
              </a:ext>
            </a:extLst>
          </p:cNvPr>
          <p:cNvSpPr txBox="1"/>
          <p:nvPr/>
        </p:nvSpPr>
        <p:spPr>
          <a:xfrm>
            <a:off x="1371600" y="2172482"/>
            <a:ext cx="6019800" cy="1200329"/>
          </a:xfrm>
          <a:prstGeom prst="rect">
            <a:avLst/>
          </a:prstGeom>
          <a:noFill/>
        </p:spPr>
        <p:txBody>
          <a:bodyPr wrap="square">
            <a:spAutoFit/>
          </a:bodyPr>
          <a:lstStyle/>
          <a:p>
            <a:pPr algn="ctr"/>
            <a:r>
              <a:rPr lang="en-US" sz="3600" b="0" i="0" dirty="0" err="1">
                <a:solidFill>
                  <a:srgbClr val="202020"/>
                </a:solidFill>
                <a:effectLst/>
                <a:latin typeface="PT Sans" panose="020B0604020202020204" pitchFamily="34" charset="0"/>
              </a:rPr>
              <a:t>Processos</a:t>
            </a:r>
            <a:r>
              <a:rPr lang="en-US" sz="3600" b="0" i="0" dirty="0">
                <a:solidFill>
                  <a:srgbClr val="202020"/>
                </a:solidFill>
                <a:effectLst/>
                <a:latin typeface="PT Sans" panose="020B0604020202020204" pitchFamily="34" charset="0"/>
              </a:rPr>
              <a:t>, </a:t>
            </a:r>
            <a:r>
              <a:rPr lang="en-US" sz="3600" b="0" i="0" dirty="0" err="1">
                <a:solidFill>
                  <a:srgbClr val="202020"/>
                </a:solidFill>
                <a:effectLst/>
                <a:latin typeface="PT Sans" panose="020B0604020202020204" pitchFamily="34" charset="0"/>
              </a:rPr>
              <a:t>Fereamentas</a:t>
            </a:r>
            <a:r>
              <a:rPr lang="en-US" sz="3600" b="0" i="0" dirty="0">
                <a:solidFill>
                  <a:srgbClr val="202020"/>
                </a:solidFill>
                <a:effectLst/>
                <a:latin typeface="PT Sans" panose="020B0604020202020204" pitchFamily="34" charset="0"/>
              </a:rPr>
              <a:t> e </a:t>
            </a:r>
            <a:r>
              <a:rPr lang="en-US" sz="3600" b="0" i="0" dirty="0" err="1">
                <a:solidFill>
                  <a:srgbClr val="202020"/>
                </a:solidFill>
                <a:effectLst/>
                <a:latin typeface="PT Sans" panose="020B0604020202020204" pitchFamily="34" charset="0"/>
              </a:rPr>
              <a:t>Exemplos</a:t>
            </a:r>
            <a:endParaRPr lang="en-US" sz="3600" b="0" i="0" dirty="0">
              <a:solidFill>
                <a:srgbClr val="202020"/>
              </a:solidFill>
              <a:effectLst/>
              <a:latin typeface="PT Sans" panose="020B0604020202020204" pitchFamily="34" charset="0"/>
            </a:endParaRPr>
          </a:p>
        </p:txBody>
      </p:sp>
    </p:spTree>
    <p:extLst>
      <p:ext uri="{BB962C8B-B14F-4D97-AF65-F5344CB8AC3E}">
        <p14:creationId xmlns:p14="http://schemas.microsoft.com/office/powerpoint/2010/main" val="595610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593085"/>
            <a:ext cx="7788839" cy="471318"/>
          </a:xfrm>
          <a:prstGeom prst="rect">
            <a:avLst/>
          </a:prstGeom>
        </p:spPr>
        <p:txBody>
          <a:bodyPr vert="horz" wrap="square" lIns="0" tIns="9560" rIns="0" bIns="0" rtlCol="0" anchor="ctr">
            <a:spAutoFit/>
          </a:bodyPr>
          <a:lstStyle/>
          <a:p>
            <a:pPr marL="9560">
              <a:spcBef>
                <a:spcPts val="75"/>
              </a:spcBef>
            </a:pPr>
            <a:r>
              <a:rPr sz="3000" spc="-4" dirty="0"/>
              <a:t>Oracle Database</a:t>
            </a:r>
            <a:r>
              <a:rPr sz="3000" spc="60" dirty="0"/>
              <a:t> </a:t>
            </a:r>
            <a:r>
              <a:rPr sz="3000" spc="-4" dirty="0"/>
              <a:t>Development-as-a-Service</a:t>
            </a:r>
          </a:p>
        </p:txBody>
      </p:sp>
      <p:sp>
        <p:nvSpPr>
          <p:cNvPr id="3" name="object 3"/>
          <p:cNvSpPr txBox="1"/>
          <p:nvPr/>
        </p:nvSpPr>
        <p:spPr>
          <a:xfrm>
            <a:off x="581585" y="1957964"/>
            <a:ext cx="3493626" cy="1839032"/>
          </a:xfrm>
          <a:prstGeom prst="rect">
            <a:avLst/>
          </a:prstGeom>
        </p:spPr>
        <p:txBody>
          <a:bodyPr vert="horz" wrap="square" lIns="0" tIns="9083" rIns="0" bIns="0" rtlCol="0">
            <a:spAutoFit/>
          </a:bodyPr>
          <a:lstStyle/>
          <a:p>
            <a:pPr marL="180211" marR="3824" indent="-171128">
              <a:spcBef>
                <a:spcPts val="71"/>
              </a:spcBef>
              <a:buClr>
                <a:srgbClr val="FF0000"/>
              </a:buClr>
              <a:buFont typeface="Times New Roman"/>
              <a:buChar char="•"/>
              <a:tabLst>
                <a:tab pos="180211" algn="l"/>
                <a:tab pos="180688" algn="l"/>
              </a:tabLst>
            </a:pPr>
            <a:r>
              <a:rPr sz="1505" spc="-4" dirty="0">
                <a:latin typeface="Arial"/>
                <a:cs typeface="Arial"/>
              </a:rPr>
              <a:t>Apex.oracle.com – Cloud based  Oracle development</a:t>
            </a:r>
            <a:r>
              <a:rPr sz="1505" dirty="0">
                <a:latin typeface="Arial"/>
                <a:cs typeface="Arial"/>
              </a:rPr>
              <a:t> </a:t>
            </a:r>
            <a:r>
              <a:rPr sz="1505" spc="-4" dirty="0">
                <a:latin typeface="Arial"/>
                <a:cs typeface="Arial"/>
              </a:rPr>
              <a:t>platform</a:t>
            </a:r>
            <a:endParaRPr sz="1505" dirty="0">
              <a:latin typeface="Arial"/>
              <a:cs typeface="Arial"/>
            </a:endParaRPr>
          </a:p>
          <a:p>
            <a:pPr>
              <a:spcBef>
                <a:spcPts val="11"/>
              </a:spcBef>
              <a:buClr>
                <a:srgbClr val="FF0000"/>
              </a:buClr>
              <a:buFont typeface="Times New Roman"/>
              <a:buChar char="•"/>
            </a:pPr>
            <a:endParaRPr sz="2183" dirty="0">
              <a:latin typeface="Arial"/>
              <a:cs typeface="Arial"/>
            </a:endParaRPr>
          </a:p>
          <a:p>
            <a:pPr marL="180211" marR="312620" indent="-171128">
              <a:buClr>
                <a:srgbClr val="FF0000"/>
              </a:buClr>
              <a:buFont typeface="Times New Roman"/>
              <a:buChar char="•"/>
              <a:tabLst>
                <a:tab pos="180211" algn="l"/>
                <a:tab pos="180688" algn="l"/>
              </a:tabLst>
            </a:pPr>
            <a:r>
              <a:rPr sz="1505" spc="-8" dirty="0">
                <a:latin typeface="Arial"/>
                <a:cs typeface="Arial"/>
              </a:rPr>
              <a:t>14000 users, </a:t>
            </a:r>
            <a:r>
              <a:rPr sz="1505" spc="-4" dirty="0">
                <a:latin typeface="Arial"/>
                <a:cs typeface="Arial"/>
              </a:rPr>
              <a:t>300 new </a:t>
            </a:r>
            <a:r>
              <a:rPr sz="1505" spc="-8" dirty="0">
                <a:latin typeface="Arial"/>
                <a:cs typeface="Arial"/>
              </a:rPr>
              <a:t>users  every week, </a:t>
            </a:r>
            <a:r>
              <a:rPr sz="1505" spc="-4" dirty="0">
                <a:latin typeface="Arial"/>
                <a:cs typeface="Arial"/>
              </a:rPr>
              <a:t>10M </a:t>
            </a:r>
            <a:r>
              <a:rPr sz="1505" spc="-8" dirty="0">
                <a:latin typeface="Arial"/>
                <a:cs typeface="Arial"/>
              </a:rPr>
              <a:t>page  </a:t>
            </a:r>
            <a:r>
              <a:rPr sz="1505" spc="-4" dirty="0">
                <a:latin typeface="Arial"/>
                <a:cs typeface="Arial"/>
              </a:rPr>
              <a:t>views/month</a:t>
            </a:r>
            <a:endParaRPr sz="1505" dirty="0">
              <a:latin typeface="Arial"/>
              <a:cs typeface="Arial"/>
            </a:endParaRPr>
          </a:p>
          <a:p>
            <a:pPr>
              <a:spcBef>
                <a:spcPts val="15"/>
              </a:spcBef>
              <a:buClr>
                <a:srgbClr val="FF0000"/>
              </a:buClr>
              <a:buFont typeface="Times New Roman"/>
              <a:buChar char="•"/>
            </a:pPr>
            <a:endParaRPr sz="2183" dirty="0">
              <a:latin typeface="Arial"/>
              <a:cs typeface="Arial"/>
            </a:endParaRPr>
          </a:p>
          <a:p>
            <a:pPr marL="180211" indent="-171128">
              <a:buClr>
                <a:srgbClr val="FF0000"/>
              </a:buClr>
              <a:buFont typeface="Times New Roman"/>
              <a:buChar char="•"/>
              <a:tabLst>
                <a:tab pos="180211" algn="l"/>
                <a:tab pos="180688" algn="l"/>
              </a:tabLst>
            </a:pPr>
            <a:r>
              <a:rPr lang="pt-BR" sz="1505" spc="-8" dirty="0">
                <a:latin typeface="Arial"/>
                <a:cs typeface="Arial"/>
              </a:rPr>
              <a:t>Gratuito</a:t>
            </a:r>
            <a:endParaRPr sz="1505" dirty="0">
              <a:latin typeface="Arial"/>
              <a:cs typeface="Arial"/>
            </a:endParaRPr>
          </a:p>
        </p:txBody>
      </p:sp>
      <p:sp>
        <p:nvSpPr>
          <p:cNvPr id="4" name="object 4"/>
          <p:cNvSpPr/>
          <p:nvPr/>
        </p:nvSpPr>
        <p:spPr>
          <a:xfrm>
            <a:off x="4648200" y="1714967"/>
            <a:ext cx="3200400" cy="2743200"/>
          </a:xfrm>
          <a:prstGeom prst="rect">
            <a:avLst/>
          </a:prstGeom>
          <a:blipFill>
            <a:blip r:embed="rId2" cstate="print"/>
            <a:stretch>
              <a:fillRect/>
            </a:stretch>
          </a:blipFill>
        </p:spPr>
        <p:txBody>
          <a:bodyPr wrap="square" lIns="0" tIns="0" rIns="0" bIns="0" rtlCol="0"/>
          <a:lstStyle/>
          <a:p>
            <a:endParaRPr sz="1355"/>
          </a:p>
        </p:txBody>
      </p:sp>
      <p:sp>
        <p:nvSpPr>
          <p:cNvPr id="5" name="object 5"/>
          <p:cNvSpPr txBox="1"/>
          <p:nvPr/>
        </p:nvSpPr>
        <p:spPr>
          <a:xfrm>
            <a:off x="1235418" y="4926216"/>
            <a:ext cx="1085585" cy="105644"/>
          </a:xfrm>
          <a:prstGeom prst="rect">
            <a:avLst/>
          </a:prstGeom>
        </p:spPr>
        <p:txBody>
          <a:bodyPr vert="horz" wrap="square" lIns="0" tIns="1434" rIns="0" bIns="0" rtlCol="0">
            <a:spAutoFit/>
          </a:bodyPr>
          <a:lstStyle/>
          <a:p>
            <a:pPr marL="9560">
              <a:spcBef>
                <a:spcPts val="11"/>
              </a:spcBef>
            </a:pPr>
            <a:r>
              <a:rPr sz="677" spc="-4" dirty="0">
                <a:latin typeface="Arial"/>
                <a:cs typeface="Arial"/>
              </a:rPr>
              <a:t>Proprietary and</a:t>
            </a:r>
            <a:r>
              <a:rPr sz="677" spc="-38" dirty="0">
                <a:latin typeface="Arial"/>
                <a:cs typeface="Arial"/>
              </a:rPr>
              <a:t> </a:t>
            </a:r>
            <a:r>
              <a:rPr sz="677" spc="-4" dirty="0">
                <a:latin typeface="Arial"/>
                <a:cs typeface="Arial"/>
              </a:rPr>
              <a:t>Confidential</a:t>
            </a:r>
            <a:endParaRPr sz="677">
              <a:latin typeface="Arial"/>
              <a:cs typeface="Arial"/>
            </a:endParaRPr>
          </a:p>
        </p:txBody>
      </p:sp>
    </p:spTree>
    <p:extLst>
      <p:ext uri="{BB962C8B-B14F-4D97-AF65-F5344CB8AC3E}">
        <p14:creationId xmlns:p14="http://schemas.microsoft.com/office/powerpoint/2010/main" val="867376650"/>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O que é um Pipeline de Dados? </a:t>
            </a:r>
          </a:p>
        </p:txBody>
      </p:sp>
      <p:sp>
        <p:nvSpPr>
          <p:cNvPr id="3" name="TextBox 2">
            <a:extLst>
              <a:ext uri="{FF2B5EF4-FFF2-40B4-BE49-F238E27FC236}">
                <a16:creationId xmlns:a16="http://schemas.microsoft.com/office/drawing/2014/main" id="{F5F5078B-8509-4B7B-DB33-0A092638D816}"/>
              </a:ext>
            </a:extLst>
          </p:cNvPr>
          <p:cNvSpPr txBox="1"/>
          <p:nvPr/>
        </p:nvSpPr>
        <p:spPr>
          <a:xfrm>
            <a:off x="152400" y="2312862"/>
            <a:ext cx="8610600" cy="1938992"/>
          </a:xfrm>
          <a:prstGeom prst="rect">
            <a:avLst/>
          </a:prstGeom>
          <a:noFill/>
        </p:spPr>
        <p:txBody>
          <a:bodyPr wrap="square">
            <a:spAutoFit/>
          </a:bodyPr>
          <a:lstStyle/>
          <a:p>
            <a:r>
              <a:rPr lang="pt-BR" sz="2400" dirty="0"/>
              <a:t>Um pipeline de dados é um conjunto de ações que ingerem dados brutos de fontes diferentes e movem os dados para um destino para armazenamento e análise. </a:t>
            </a:r>
          </a:p>
          <a:p>
            <a:r>
              <a:rPr lang="pt-BR" sz="2400" dirty="0"/>
              <a:t>Um pipeline também pode incluir filtragem e recursos que fornecem resiliência contra falhas.</a:t>
            </a:r>
          </a:p>
        </p:txBody>
      </p:sp>
    </p:spTree>
    <p:extLst>
      <p:ext uri="{BB962C8B-B14F-4D97-AF65-F5344CB8AC3E}">
        <p14:creationId xmlns:p14="http://schemas.microsoft.com/office/powerpoint/2010/main" val="157348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Processos</a:t>
            </a:r>
            <a:r>
              <a:rPr lang="en-US" sz="3200" b="0" i="0" dirty="0">
                <a:solidFill>
                  <a:srgbClr val="202020"/>
                </a:solidFill>
                <a:effectLst/>
                <a:latin typeface="PT Sans" panose="020B0604020202020204" pitchFamily="34" charset="0"/>
              </a:rPr>
              <a:t> de um Pipeline de Dados</a:t>
            </a:r>
          </a:p>
        </p:txBody>
      </p:sp>
      <p:sp>
        <p:nvSpPr>
          <p:cNvPr id="4" name="TextBox 3">
            <a:extLst>
              <a:ext uri="{FF2B5EF4-FFF2-40B4-BE49-F238E27FC236}">
                <a16:creationId xmlns:a16="http://schemas.microsoft.com/office/drawing/2014/main" id="{4121445D-A172-106E-FEF9-C893FEDD36F3}"/>
              </a:ext>
            </a:extLst>
          </p:cNvPr>
          <p:cNvSpPr txBox="1"/>
          <p:nvPr/>
        </p:nvSpPr>
        <p:spPr>
          <a:xfrm>
            <a:off x="255814" y="1885950"/>
            <a:ext cx="8877300" cy="3416320"/>
          </a:xfrm>
          <a:prstGeom prst="rect">
            <a:avLst/>
          </a:prstGeom>
          <a:noFill/>
        </p:spPr>
        <p:txBody>
          <a:bodyPr wrap="square">
            <a:spAutoFit/>
          </a:bodyPr>
          <a:lstStyle/>
          <a:p>
            <a:r>
              <a:rPr lang="pt-BR" sz="2400" dirty="0"/>
              <a:t>Para entender como funciona um pipeline de dados, pense em qualquer canal que receba algo de uma origem e o leve até um destino. O que acontece com os dados ao longo do caminho depende do caso de uso de negócios e do próprio destino. Um pipeline de dados pode ser um processo simples de extração e carregamento de dados ou pode ser projetado para lidar com dados de maneira mais avançada, como conjuntos de dados de treinamento para aprendizado de máquina.</a:t>
            </a:r>
          </a:p>
          <a:p>
            <a:endParaRPr lang="pt-BR" sz="2400" dirty="0"/>
          </a:p>
        </p:txBody>
      </p:sp>
    </p:spTree>
    <p:extLst>
      <p:ext uri="{BB962C8B-B14F-4D97-AF65-F5344CB8AC3E}">
        <p14:creationId xmlns:p14="http://schemas.microsoft.com/office/powerpoint/2010/main" val="1272955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Processos</a:t>
            </a:r>
            <a:r>
              <a:rPr lang="en-US" sz="3200" b="0" i="0" dirty="0">
                <a:solidFill>
                  <a:srgbClr val="202020"/>
                </a:solidFill>
                <a:effectLst/>
                <a:latin typeface="PT Sans" panose="020B0604020202020204" pitchFamily="34" charset="0"/>
              </a:rPr>
              <a:t> de um Pipeline de Dados</a:t>
            </a:r>
          </a:p>
        </p:txBody>
      </p:sp>
      <p:sp>
        <p:nvSpPr>
          <p:cNvPr id="3" name="TextBox 2">
            <a:extLst>
              <a:ext uri="{FF2B5EF4-FFF2-40B4-BE49-F238E27FC236}">
                <a16:creationId xmlns:a16="http://schemas.microsoft.com/office/drawing/2014/main" id="{F0917896-4781-446F-BC3F-91550BB6CA58}"/>
              </a:ext>
            </a:extLst>
          </p:cNvPr>
          <p:cNvSpPr txBox="1"/>
          <p:nvPr/>
        </p:nvSpPr>
        <p:spPr>
          <a:xfrm>
            <a:off x="266700" y="1729901"/>
            <a:ext cx="8855529" cy="3416320"/>
          </a:xfrm>
          <a:prstGeom prst="rect">
            <a:avLst/>
          </a:prstGeom>
          <a:noFill/>
        </p:spPr>
        <p:txBody>
          <a:bodyPr wrap="square">
            <a:spAutoFit/>
          </a:bodyPr>
          <a:lstStyle/>
          <a:p>
            <a:r>
              <a:rPr lang="pt-BR" sz="2000" b="1" dirty="0"/>
              <a:t>Fonte:</a:t>
            </a:r>
            <a:r>
              <a:rPr lang="pt-BR" sz="2000" dirty="0"/>
              <a:t> as fontes de dados podem incluir bancos de dados relacionais e dados de aplicativos SaaS. A maioria dos pipelines ingere dados brutos de várias fontes por meio de um mecanismo push, uma chamada de API, um mecanismo de replicação que extrai dados em intervalos regulares ou um webhook. Além disso, os dados podem ser sincronizados em tempo real ou em intervalos programados.</a:t>
            </a:r>
          </a:p>
          <a:p>
            <a:endParaRPr lang="pt-BR" sz="2000" dirty="0"/>
          </a:p>
          <a:p>
            <a:r>
              <a:rPr lang="pt-BR" sz="2000" b="1" dirty="0"/>
              <a:t>Destino:</a:t>
            </a:r>
            <a:r>
              <a:rPr lang="pt-BR" sz="2000" dirty="0"/>
              <a:t> um destino pode ser um armazenamento de dados — como um data warehouse local ou baseado em nuvem, um data lake ou um data mart — ou pode ser um aplicativo de BI ou análise.</a:t>
            </a:r>
          </a:p>
          <a:p>
            <a:endParaRPr lang="pt-BR" dirty="0"/>
          </a:p>
          <a:p>
            <a:endParaRPr lang="pt-BR" dirty="0"/>
          </a:p>
        </p:txBody>
      </p:sp>
    </p:spTree>
    <p:extLst>
      <p:ext uri="{BB962C8B-B14F-4D97-AF65-F5344CB8AC3E}">
        <p14:creationId xmlns:p14="http://schemas.microsoft.com/office/powerpoint/2010/main" val="1030872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Processos</a:t>
            </a:r>
            <a:r>
              <a:rPr lang="en-US" sz="3200" b="0" i="0" dirty="0">
                <a:solidFill>
                  <a:srgbClr val="202020"/>
                </a:solidFill>
                <a:effectLst/>
                <a:latin typeface="PT Sans" panose="020B0604020202020204" pitchFamily="34" charset="0"/>
              </a:rPr>
              <a:t> de um Pipeline de Dados </a:t>
            </a:r>
          </a:p>
        </p:txBody>
      </p:sp>
      <p:sp>
        <p:nvSpPr>
          <p:cNvPr id="4" name="TextBox 3">
            <a:extLst>
              <a:ext uri="{FF2B5EF4-FFF2-40B4-BE49-F238E27FC236}">
                <a16:creationId xmlns:a16="http://schemas.microsoft.com/office/drawing/2014/main" id="{C45BB937-6104-53A9-83F3-0B82D91290F6}"/>
              </a:ext>
            </a:extLst>
          </p:cNvPr>
          <p:cNvSpPr txBox="1"/>
          <p:nvPr/>
        </p:nvSpPr>
        <p:spPr>
          <a:xfrm>
            <a:off x="266700" y="1832985"/>
            <a:ext cx="8610600" cy="2831544"/>
          </a:xfrm>
          <a:prstGeom prst="rect">
            <a:avLst/>
          </a:prstGeom>
          <a:noFill/>
        </p:spPr>
        <p:txBody>
          <a:bodyPr wrap="square">
            <a:spAutoFit/>
          </a:bodyPr>
          <a:lstStyle/>
          <a:p>
            <a:r>
              <a:rPr lang="pt-BR" sz="2000" b="1" dirty="0"/>
              <a:t>Transformação:</a:t>
            </a:r>
            <a:r>
              <a:rPr lang="pt-BR" sz="2000" dirty="0"/>
              <a:t> Transformação refere-se a operações que alteram dados, que podem incluir padronização, classificação, desduplicação, validação e verificação de dados. O objetivo final é possibilitar a análise dos dados.</a:t>
            </a:r>
          </a:p>
          <a:p>
            <a:endParaRPr lang="pt-BR" sz="2000" dirty="0"/>
          </a:p>
          <a:p>
            <a:r>
              <a:rPr lang="pt-BR" sz="2000" b="1" dirty="0"/>
              <a:t>Processamento:</a:t>
            </a:r>
            <a:r>
              <a:rPr lang="pt-BR" sz="2000" dirty="0"/>
              <a:t> Existem dois modelos de ingestão de dados: processamento em lote, no qual os dados de origem são coletados periodicamente e enviados ao sistema de destino, e processamento de fluxo, no qual os dados são originados, manipulados e carregados assim que são criados</a:t>
            </a:r>
          </a:p>
          <a:p>
            <a:endParaRPr lang="pt-BR" dirty="0"/>
          </a:p>
        </p:txBody>
      </p:sp>
    </p:spTree>
    <p:extLst>
      <p:ext uri="{BB962C8B-B14F-4D97-AF65-F5344CB8AC3E}">
        <p14:creationId xmlns:p14="http://schemas.microsoft.com/office/powerpoint/2010/main" val="2655581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Processos</a:t>
            </a:r>
            <a:r>
              <a:rPr lang="en-US" sz="3200" b="0" i="0" dirty="0">
                <a:solidFill>
                  <a:srgbClr val="202020"/>
                </a:solidFill>
                <a:effectLst/>
                <a:latin typeface="PT Sans" panose="020B0604020202020204" pitchFamily="34" charset="0"/>
              </a:rPr>
              <a:t> de um Pipeline de Dados </a:t>
            </a:r>
          </a:p>
        </p:txBody>
      </p:sp>
      <p:sp>
        <p:nvSpPr>
          <p:cNvPr id="4" name="TextBox 3">
            <a:extLst>
              <a:ext uri="{FF2B5EF4-FFF2-40B4-BE49-F238E27FC236}">
                <a16:creationId xmlns:a16="http://schemas.microsoft.com/office/drawing/2014/main" id="{C45BB937-6104-53A9-83F3-0B82D91290F6}"/>
              </a:ext>
            </a:extLst>
          </p:cNvPr>
          <p:cNvSpPr txBox="1"/>
          <p:nvPr/>
        </p:nvSpPr>
        <p:spPr>
          <a:xfrm>
            <a:off x="152400" y="1670226"/>
            <a:ext cx="8991600" cy="3477875"/>
          </a:xfrm>
          <a:prstGeom prst="rect">
            <a:avLst/>
          </a:prstGeom>
          <a:noFill/>
        </p:spPr>
        <p:txBody>
          <a:bodyPr wrap="square">
            <a:spAutoFit/>
          </a:bodyPr>
          <a:lstStyle/>
          <a:p>
            <a:r>
              <a:rPr lang="pt-BR" sz="2000" b="1" dirty="0"/>
              <a:t>Fluxo de trabalho:</a:t>
            </a:r>
            <a:r>
              <a:rPr lang="pt-BR" sz="2000" dirty="0"/>
              <a:t> O fluxo de trabalho envolve sequenciamento e gerenciamento de dependência de processos. As dependências do fluxo de trabalho podem ser técnicas ou de negócios.</a:t>
            </a:r>
          </a:p>
          <a:p>
            <a:r>
              <a:rPr lang="pt-BR" dirty="0"/>
              <a:t>	</a:t>
            </a:r>
            <a:r>
              <a:rPr lang="pt-BR" sz="1400" dirty="0"/>
              <a:t>Um exemplo de dependência técnica pode ser que, após a assimilação dos dados das fontes, os dados sejam mantidos em uma fila central antes de serem submetidos a outras validações e, finalmente, despejados em um destino.</a:t>
            </a:r>
          </a:p>
          <a:p>
            <a:r>
              <a:rPr lang="pt-BR" sz="1400" dirty="0"/>
              <a:t>	Um exemplo de uma dependência de negócios pode ser dados que devem ser verificados de uma fonte contra outra para manter a precisão antes da consolidação.</a:t>
            </a:r>
          </a:p>
          <a:p>
            <a:r>
              <a:rPr lang="pt-BR" sz="2000" b="1" dirty="0"/>
              <a:t>Monitoramento:</a:t>
            </a:r>
            <a:r>
              <a:rPr lang="pt-BR" sz="2000" dirty="0"/>
              <a:t> os pipelines de dados devem ter um componente de monitoramento para garantir a integridade dos dados. Exemplos de possíveis cenários de falha incluem congestionamento de rede ou origem ou destino off-line. O pipeline deve incluir um mecanismo que alerte os administradores sobre tais cenários.</a:t>
            </a:r>
          </a:p>
        </p:txBody>
      </p:sp>
    </p:spTree>
    <p:extLst>
      <p:ext uri="{BB962C8B-B14F-4D97-AF65-F5344CB8AC3E}">
        <p14:creationId xmlns:p14="http://schemas.microsoft.com/office/powerpoint/2010/main" val="836014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ETL e PIPELINES</a:t>
            </a:r>
          </a:p>
        </p:txBody>
      </p:sp>
      <p:sp>
        <p:nvSpPr>
          <p:cNvPr id="3" name="TextBox 2">
            <a:extLst>
              <a:ext uri="{FF2B5EF4-FFF2-40B4-BE49-F238E27FC236}">
                <a16:creationId xmlns:a16="http://schemas.microsoft.com/office/drawing/2014/main" id="{9BB5DE0F-6F1D-55A0-BDF6-F5020F373F74}"/>
              </a:ext>
            </a:extLst>
          </p:cNvPr>
          <p:cNvSpPr txBox="1"/>
          <p:nvPr/>
        </p:nvSpPr>
        <p:spPr>
          <a:xfrm>
            <a:off x="0" y="1710647"/>
            <a:ext cx="9067800" cy="3139321"/>
          </a:xfrm>
          <a:prstGeom prst="rect">
            <a:avLst/>
          </a:prstGeom>
          <a:noFill/>
        </p:spPr>
        <p:txBody>
          <a:bodyPr wrap="square">
            <a:spAutoFit/>
          </a:bodyPr>
          <a:lstStyle/>
          <a:p>
            <a:r>
              <a:rPr lang="pt-BR" b="0" i="0" dirty="0">
                <a:solidFill>
                  <a:srgbClr val="000000"/>
                </a:solidFill>
                <a:effectLst/>
              </a:rPr>
              <a:t>As ferramentas ETL que funcionam com data warehouses internos fazem o máximo de trabalho de preparação possível, incluindo a transformação, antes de carregar os dados nos data warehouses. Hoje, no entanto, armazéns de dados em nuvem como Amazon Redshift, Google BigQuery, Azure SQL Data Warehouse e Snowflake podem aumentar e diminuir em segundos ou minutos, para que os desenvolvedores possam replicar dados brutos de fontes diferentes e definir transformações em SQL e executá-las no data warehouse após o carregamento ou no momento da consulta. </a:t>
            </a:r>
          </a:p>
          <a:p>
            <a:r>
              <a:rPr lang="pt-BR" b="0" i="0" dirty="0">
                <a:solidFill>
                  <a:srgbClr val="000000"/>
                </a:solidFill>
                <a:effectLst/>
              </a:rPr>
              <a:t>Assim como existem data warehouses nativos da nuvem, também existem serviços ETL criados para a nuvem. As empresas podem configurar uma plataforma em nuvem para mover dados em minutos, e os engenheiros de dados podem contar com a solução para monitorar e lidar com cenários incomuns e pontos de falha</a:t>
            </a:r>
            <a:r>
              <a:rPr lang="pt-BR" b="0" i="0" dirty="0">
                <a:solidFill>
                  <a:srgbClr val="000000"/>
                </a:solidFill>
                <a:effectLst/>
                <a:latin typeface="Roboto" panose="02000000000000000000" pitchFamily="2" charset="0"/>
              </a:rPr>
              <a:t>.</a:t>
            </a:r>
            <a:endParaRPr lang="pt-BR" dirty="0"/>
          </a:p>
        </p:txBody>
      </p:sp>
    </p:spTree>
    <p:extLst>
      <p:ext uri="{BB962C8B-B14F-4D97-AF65-F5344CB8AC3E}">
        <p14:creationId xmlns:p14="http://schemas.microsoft.com/office/powerpoint/2010/main" val="2773283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ETL</a:t>
            </a:r>
          </a:p>
        </p:txBody>
      </p:sp>
      <p:sp>
        <p:nvSpPr>
          <p:cNvPr id="4" name="TextBox 3">
            <a:extLst>
              <a:ext uri="{FF2B5EF4-FFF2-40B4-BE49-F238E27FC236}">
                <a16:creationId xmlns:a16="http://schemas.microsoft.com/office/drawing/2014/main" id="{D4BDDE3C-6B42-9348-F97E-9C5FBA8B3824}"/>
              </a:ext>
            </a:extLst>
          </p:cNvPr>
          <p:cNvSpPr txBox="1"/>
          <p:nvPr/>
        </p:nvSpPr>
        <p:spPr>
          <a:xfrm>
            <a:off x="152400" y="1733550"/>
            <a:ext cx="8839200" cy="3477875"/>
          </a:xfrm>
          <a:prstGeom prst="rect">
            <a:avLst/>
          </a:prstGeom>
          <a:noFill/>
        </p:spPr>
        <p:txBody>
          <a:bodyPr wrap="square">
            <a:spAutoFit/>
          </a:bodyPr>
          <a:lstStyle/>
          <a:p>
            <a:r>
              <a:rPr lang="pt-BR" sz="2000" b="1" dirty="0"/>
              <a:t>Extrair</a:t>
            </a:r>
          </a:p>
          <a:p>
            <a:r>
              <a:rPr lang="pt-BR" sz="2000" dirty="0"/>
              <a:t>Extrair refere-se à coleta de dados de alguma fonte de dados. Essas fontes de dados podem ser sistemas de negócios legados, bancos de dados tradicionais, dispositivos IoT, dados de sensores, APIs e assim por diante.</a:t>
            </a:r>
          </a:p>
          <a:p>
            <a:endParaRPr lang="pt-BR" sz="2000" dirty="0"/>
          </a:p>
          <a:p>
            <a:r>
              <a:rPr lang="pt-BR" sz="2000" b="1" dirty="0"/>
              <a:t>Transformar</a:t>
            </a:r>
          </a:p>
          <a:p>
            <a:r>
              <a:rPr lang="pt-BR" sz="2000" dirty="0"/>
              <a:t>Transformar refere-se a quaisquer processos executados nesses dados. Depois que os dados são extraídos da fonte de dados, o processo de transformação converte os dados em um formato que pode ser usado por diferentes aplicativos. Durante esse processo, os dados podem ser limpos e preparados para uso em seus sistemas ou processos de negócios.</a:t>
            </a:r>
          </a:p>
        </p:txBody>
      </p:sp>
    </p:spTree>
    <p:extLst>
      <p:ext uri="{BB962C8B-B14F-4D97-AF65-F5344CB8AC3E}">
        <p14:creationId xmlns:p14="http://schemas.microsoft.com/office/powerpoint/2010/main" val="3995673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ETL</a:t>
            </a:r>
          </a:p>
        </p:txBody>
      </p:sp>
      <p:sp>
        <p:nvSpPr>
          <p:cNvPr id="4" name="TextBox 3">
            <a:extLst>
              <a:ext uri="{FF2B5EF4-FFF2-40B4-BE49-F238E27FC236}">
                <a16:creationId xmlns:a16="http://schemas.microsoft.com/office/drawing/2014/main" id="{D4BDDE3C-6B42-9348-F97E-9C5FBA8B3824}"/>
              </a:ext>
            </a:extLst>
          </p:cNvPr>
          <p:cNvSpPr txBox="1"/>
          <p:nvPr/>
        </p:nvSpPr>
        <p:spPr>
          <a:xfrm>
            <a:off x="152400" y="1733550"/>
            <a:ext cx="8839200" cy="1323439"/>
          </a:xfrm>
          <a:prstGeom prst="rect">
            <a:avLst/>
          </a:prstGeom>
          <a:noFill/>
        </p:spPr>
        <p:txBody>
          <a:bodyPr wrap="square">
            <a:spAutoFit/>
          </a:bodyPr>
          <a:lstStyle/>
          <a:p>
            <a:r>
              <a:rPr lang="pt-BR" sz="2000" b="1" dirty="0"/>
              <a:t>Carregar</a:t>
            </a:r>
          </a:p>
          <a:p>
            <a:r>
              <a:rPr lang="pt-BR" sz="2000" dirty="0"/>
              <a:t>Carregar refere-se ao envio dos dados processados para um destino, como um banco de dados. No streaming ETL, todo esse processo ocorre contra dados de streaming em tempo real em uma plataforma de processamento de stream.</a:t>
            </a:r>
          </a:p>
        </p:txBody>
      </p:sp>
      <p:pic>
        <p:nvPicPr>
          <p:cNvPr id="3" name="Picture 2">
            <a:extLst>
              <a:ext uri="{FF2B5EF4-FFF2-40B4-BE49-F238E27FC236}">
                <a16:creationId xmlns:a16="http://schemas.microsoft.com/office/drawing/2014/main" id="{0F2E67D9-5404-3095-1FA9-3297F3A80DC2}"/>
              </a:ext>
            </a:extLst>
          </p:cNvPr>
          <p:cNvPicPr>
            <a:picLocks noChangeAspect="1"/>
          </p:cNvPicPr>
          <p:nvPr/>
        </p:nvPicPr>
        <p:blipFill>
          <a:blip r:embed="rId2"/>
          <a:stretch>
            <a:fillRect/>
          </a:stretch>
        </p:blipFill>
        <p:spPr>
          <a:xfrm>
            <a:off x="277586" y="3022435"/>
            <a:ext cx="7418614" cy="1953161"/>
          </a:xfrm>
          <a:prstGeom prst="rect">
            <a:avLst/>
          </a:prstGeom>
        </p:spPr>
      </p:pic>
    </p:spTree>
    <p:extLst>
      <p:ext uri="{BB962C8B-B14F-4D97-AF65-F5344CB8AC3E}">
        <p14:creationId xmlns:p14="http://schemas.microsoft.com/office/powerpoint/2010/main" val="3313455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00" y="666750"/>
            <a:ext cx="4654193" cy="502051"/>
          </a:xfrm>
          <a:prstGeom prst="rect">
            <a:avLst/>
          </a:prstGeom>
        </p:spPr>
        <p:txBody>
          <a:bodyPr vert="horz" wrap="square" lIns="0" tIns="9516" rIns="0" bIns="0" rtlCol="0" anchor="ctr">
            <a:spAutoFit/>
          </a:bodyPr>
          <a:lstStyle/>
          <a:p>
            <a:pPr marL="9517">
              <a:spcBef>
                <a:spcPts val="75"/>
              </a:spcBef>
            </a:pPr>
            <a:r>
              <a:rPr lang="pt-BR" dirty="0"/>
              <a:t>Tarefas </a:t>
            </a:r>
            <a:r>
              <a:rPr dirty="0" err="1"/>
              <a:t>Pr</a:t>
            </a:r>
            <a:r>
              <a:rPr lang="pt-BR" dirty="0"/>
              <a:t>é</a:t>
            </a:r>
            <a:r>
              <a:rPr spc="26" dirty="0"/>
              <a:t> </a:t>
            </a:r>
            <a:r>
              <a:rPr dirty="0"/>
              <a:t>ETL</a:t>
            </a:r>
            <a:endParaRPr spc="-15" dirty="0"/>
          </a:p>
        </p:txBody>
      </p:sp>
      <p:sp>
        <p:nvSpPr>
          <p:cNvPr id="3" name="object 3"/>
          <p:cNvSpPr txBox="1"/>
          <p:nvPr/>
        </p:nvSpPr>
        <p:spPr>
          <a:xfrm>
            <a:off x="228600" y="1504950"/>
            <a:ext cx="8553236" cy="3711300"/>
          </a:xfrm>
          <a:prstGeom prst="rect">
            <a:avLst/>
          </a:prstGeom>
        </p:spPr>
        <p:txBody>
          <a:bodyPr vert="horz" wrap="square" lIns="0" tIns="142267" rIns="0" bIns="0" rtlCol="0">
            <a:spAutoFit/>
          </a:bodyPr>
          <a:lstStyle/>
          <a:p>
            <a:pPr marL="265985" indent="-256468">
              <a:spcBef>
                <a:spcPts val="1121"/>
              </a:spcBef>
              <a:buFont typeface="Arial"/>
              <a:buChar char="•"/>
              <a:tabLst>
                <a:tab pos="265985" algn="l"/>
                <a:tab pos="266460" algn="l"/>
              </a:tabLst>
            </a:pPr>
            <a:r>
              <a:rPr lang="pt-BR" sz="2100" dirty="0">
                <a:latin typeface="Calibri"/>
                <a:cs typeface="Calibri"/>
              </a:rPr>
              <a:t>Perfilando os dados:</a:t>
            </a:r>
          </a:p>
          <a:p>
            <a:pPr marL="695317" lvl="1" indent="-342900">
              <a:spcBef>
                <a:spcPts val="1121"/>
              </a:spcBef>
              <a:buFont typeface="Wingdings" panose="05000000000000000000" pitchFamily="2" charset="2"/>
              <a:buChar char="§"/>
              <a:tabLst>
                <a:tab pos="265985" algn="l"/>
                <a:tab pos="266460" algn="l"/>
              </a:tabLst>
            </a:pPr>
            <a:r>
              <a:rPr lang="pt-BR" sz="1500" dirty="0">
                <a:latin typeface="Calibri"/>
                <a:cs typeface="Calibri"/>
              </a:rPr>
              <a:t>Conheça seus dados</a:t>
            </a:r>
          </a:p>
          <a:p>
            <a:pPr marL="695317" lvl="1" indent="-342900">
              <a:spcBef>
                <a:spcPts val="1121"/>
              </a:spcBef>
              <a:buFont typeface="Wingdings" panose="05000000000000000000" pitchFamily="2" charset="2"/>
              <a:buChar char="§"/>
              <a:tabLst>
                <a:tab pos="265985" algn="l"/>
                <a:tab pos="266460" algn="l"/>
              </a:tabLst>
            </a:pPr>
            <a:r>
              <a:rPr lang="pt-BR" sz="1500" dirty="0">
                <a:latin typeface="Calibri"/>
                <a:cs typeface="Calibri"/>
              </a:rPr>
              <a:t>Fornecerá informações diretas sobre a qualidade dos dados dos sistemas de origem.</a:t>
            </a:r>
          </a:p>
          <a:p>
            <a:pPr marL="695317" lvl="1" indent="-342900">
              <a:spcBef>
                <a:spcPts val="1121"/>
              </a:spcBef>
              <a:buFont typeface="Wingdings" panose="05000000000000000000" pitchFamily="2" charset="2"/>
              <a:buChar char="§"/>
              <a:tabLst>
                <a:tab pos="265985" algn="l"/>
                <a:tab pos="266460" algn="l"/>
              </a:tabLst>
            </a:pPr>
            <a:r>
              <a:rPr lang="pt-BR" sz="1500" dirty="0">
                <a:latin typeface="Calibri"/>
                <a:cs typeface="Calibri"/>
              </a:rPr>
              <a:t>Descubra quantas linhas têm valores ausentes ou inválidos ou qual é a distribuição de valores em uma coluna específica.</a:t>
            </a:r>
          </a:p>
          <a:p>
            <a:pPr marL="352417" lvl="1">
              <a:spcBef>
                <a:spcPts val="1121"/>
              </a:spcBef>
              <a:tabLst>
                <a:tab pos="265985" algn="l"/>
                <a:tab pos="266460" algn="l"/>
              </a:tabLst>
            </a:pPr>
            <a:r>
              <a:rPr lang="pt-BR" sz="2000" dirty="0">
                <a:latin typeface="Calibri"/>
                <a:cs typeface="Calibri"/>
              </a:rPr>
              <a:t>Esse conhecimento ajudará a especificar regras (padrões de dados / verificações de qualidade) para limpar os dados e manter os dados realmente ruins fora do repositório.</a:t>
            </a:r>
          </a:p>
          <a:p>
            <a:pPr marL="352417" lvl="1">
              <a:spcBef>
                <a:spcPts val="1121"/>
              </a:spcBef>
              <a:tabLst>
                <a:tab pos="265985" algn="l"/>
                <a:tab pos="266460" algn="l"/>
              </a:tabLst>
            </a:pPr>
            <a:r>
              <a:rPr lang="pt-BR" sz="2000" dirty="0">
                <a:latin typeface="Calibri"/>
                <a:cs typeface="Calibri"/>
              </a:rPr>
              <a:t>Fazer o perfil de dados antes de projetar o processo ETL ajuda você a projetar melhor um sistema correto, robusto e com uma estrutura clara.</a:t>
            </a:r>
            <a:endParaRPr sz="2000"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666750"/>
            <a:ext cx="5486400" cy="502051"/>
          </a:xfrm>
          <a:prstGeom prst="rect">
            <a:avLst/>
          </a:prstGeom>
        </p:spPr>
        <p:txBody>
          <a:bodyPr vert="horz" wrap="square" lIns="0" tIns="9516" rIns="0" bIns="0" rtlCol="0" anchor="ctr">
            <a:spAutoFit/>
          </a:bodyPr>
          <a:lstStyle/>
          <a:p>
            <a:pPr marL="9517">
              <a:spcBef>
                <a:spcPts val="75"/>
              </a:spcBef>
            </a:pPr>
            <a:r>
              <a:rPr lang="pt-BR" spc="-19" dirty="0"/>
              <a:t>Dados sujos (Dirty Data)</a:t>
            </a:r>
            <a:endParaRPr spc="-19" dirty="0"/>
          </a:p>
        </p:txBody>
      </p:sp>
      <p:sp>
        <p:nvSpPr>
          <p:cNvPr id="3" name="object 3"/>
          <p:cNvSpPr txBox="1"/>
          <p:nvPr/>
        </p:nvSpPr>
        <p:spPr>
          <a:xfrm>
            <a:off x="762000" y="2114550"/>
            <a:ext cx="6111197" cy="2684221"/>
          </a:xfrm>
          <a:prstGeom prst="rect">
            <a:avLst/>
          </a:prstGeom>
        </p:spPr>
        <p:txBody>
          <a:bodyPr vert="horz" wrap="square" lIns="0" tIns="9041" rIns="0" bIns="0" rtlCol="0">
            <a:spAutoFit/>
          </a:bodyPr>
          <a:lstStyle/>
          <a:p>
            <a:pPr marL="265985" indent="-256468">
              <a:spcBef>
                <a:spcPts val="71"/>
              </a:spcBef>
              <a:buFont typeface="Arial"/>
              <a:buChar char="•"/>
              <a:tabLst>
                <a:tab pos="265985" algn="l"/>
                <a:tab pos="266460" algn="l"/>
              </a:tabLst>
            </a:pPr>
            <a:r>
              <a:rPr lang="pt-BR" sz="2100" dirty="0">
                <a:latin typeface="Calibri"/>
                <a:cs typeface="Calibri"/>
              </a:rPr>
              <a:t>Ausência de Dados / Falta de Dados</a:t>
            </a:r>
          </a:p>
          <a:p>
            <a:pPr marL="265985" indent="-256468">
              <a:spcBef>
                <a:spcPts val="71"/>
              </a:spcBef>
              <a:buFont typeface="Arial"/>
              <a:buChar char="•"/>
              <a:tabLst>
                <a:tab pos="265985" algn="l"/>
                <a:tab pos="266460" algn="l"/>
              </a:tabLst>
            </a:pPr>
            <a:r>
              <a:rPr lang="pt-BR" sz="2100" dirty="0">
                <a:latin typeface="Calibri"/>
                <a:cs typeface="Calibri"/>
              </a:rPr>
              <a:t>Campos Multiuso</a:t>
            </a:r>
          </a:p>
          <a:p>
            <a:pPr marL="265985" indent="-256468">
              <a:spcBef>
                <a:spcPts val="71"/>
              </a:spcBef>
              <a:buFont typeface="Arial"/>
              <a:buChar char="•"/>
              <a:tabLst>
                <a:tab pos="265985" algn="l"/>
                <a:tab pos="266460" algn="l"/>
              </a:tabLst>
            </a:pPr>
            <a:r>
              <a:rPr lang="pt-BR" sz="2100" dirty="0">
                <a:latin typeface="Calibri"/>
                <a:cs typeface="Calibri"/>
              </a:rPr>
              <a:t>Dados Críticos</a:t>
            </a:r>
          </a:p>
          <a:p>
            <a:pPr marL="265985" indent="-256468">
              <a:spcBef>
                <a:spcPts val="71"/>
              </a:spcBef>
              <a:buFont typeface="Arial"/>
              <a:buChar char="•"/>
              <a:tabLst>
                <a:tab pos="265985" algn="l"/>
                <a:tab pos="266460" algn="l"/>
              </a:tabLst>
            </a:pPr>
            <a:r>
              <a:rPr lang="pt-BR" sz="2100" dirty="0">
                <a:latin typeface="Calibri"/>
                <a:cs typeface="Calibri"/>
              </a:rPr>
              <a:t>Dados Contraditórios</a:t>
            </a:r>
          </a:p>
          <a:p>
            <a:pPr marL="265985" indent="-256468">
              <a:spcBef>
                <a:spcPts val="71"/>
              </a:spcBef>
              <a:buFont typeface="Arial"/>
              <a:buChar char="•"/>
              <a:tabLst>
                <a:tab pos="265985" algn="l"/>
                <a:tab pos="266460" algn="l"/>
              </a:tabLst>
            </a:pPr>
            <a:r>
              <a:rPr lang="pt-BR" sz="2100" dirty="0">
                <a:latin typeface="Calibri"/>
                <a:cs typeface="Calibri"/>
              </a:rPr>
              <a:t>Violação de regras de dados</a:t>
            </a:r>
          </a:p>
          <a:p>
            <a:pPr marL="265985" indent="-256468">
              <a:spcBef>
                <a:spcPts val="71"/>
              </a:spcBef>
              <a:buFont typeface="Arial"/>
              <a:buChar char="•"/>
              <a:tabLst>
                <a:tab pos="265985" algn="l"/>
                <a:tab pos="266460" algn="l"/>
              </a:tabLst>
            </a:pPr>
            <a:r>
              <a:rPr lang="pt-BR" sz="2100" dirty="0">
                <a:latin typeface="Calibri"/>
                <a:cs typeface="Calibri"/>
              </a:rPr>
              <a:t>Chaves primárias reutilizadas</a:t>
            </a:r>
          </a:p>
          <a:p>
            <a:pPr marL="265985" indent="-256468">
              <a:spcBef>
                <a:spcPts val="71"/>
              </a:spcBef>
              <a:buFont typeface="Arial"/>
              <a:buChar char="•"/>
              <a:tabLst>
                <a:tab pos="265985" algn="l"/>
                <a:tab pos="266460" algn="l"/>
              </a:tabLst>
            </a:pPr>
            <a:r>
              <a:rPr lang="pt-BR" sz="2100" dirty="0">
                <a:latin typeface="Calibri"/>
                <a:cs typeface="Calibri"/>
              </a:rPr>
              <a:t>Identificadores não exclusivos</a:t>
            </a:r>
          </a:p>
          <a:p>
            <a:pPr marL="265985" indent="-256468">
              <a:spcBef>
                <a:spcPts val="71"/>
              </a:spcBef>
              <a:buFont typeface="Arial"/>
              <a:buChar char="•"/>
              <a:tabLst>
                <a:tab pos="265985" algn="l"/>
                <a:tab pos="266460" algn="l"/>
              </a:tabLst>
            </a:pPr>
            <a:r>
              <a:rPr lang="pt-BR" sz="2100" dirty="0">
                <a:latin typeface="Calibri"/>
                <a:cs typeface="Calibri"/>
              </a:rPr>
              <a:t>Problemas de integração de dados</a:t>
            </a:r>
            <a:endParaRPr sz="2100" dirty="0">
              <a:latin typeface="Calibri"/>
              <a:cs typeface="Calibri"/>
            </a:endParaRPr>
          </a:p>
        </p:txBody>
      </p:sp>
    </p:spTree>
    <p:extLst>
      <p:ext uri="{BB962C8B-B14F-4D97-AF65-F5344CB8AC3E}">
        <p14:creationId xmlns:p14="http://schemas.microsoft.com/office/powerpoint/2010/main" val="2139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4285F4"/>
          </a:solidFill>
        </p:spPr>
        <p:txBody>
          <a:bodyPr wrap="square" lIns="0" tIns="0" rIns="0" bIns="0" rtlCol="0"/>
          <a:lstStyle/>
          <a:p>
            <a:endParaRPr/>
          </a:p>
        </p:txBody>
      </p:sp>
      <p:grpSp>
        <p:nvGrpSpPr>
          <p:cNvPr id="3" name="object 3"/>
          <p:cNvGrpSpPr/>
          <p:nvPr/>
        </p:nvGrpSpPr>
        <p:grpSpPr>
          <a:xfrm>
            <a:off x="825206" y="338664"/>
            <a:ext cx="8319134" cy="4805045"/>
            <a:chOff x="825206" y="338664"/>
            <a:chExt cx="8319134" cy="4805045"/>
          </a:xfrm>
        </p:grpSpPr>
        <p:sp>
          <p:nvSpPr>
            <p:cNvPr id="4" name="object 4"/>
            <p:cNvSpPr/>
            <p:nvPr/>
          </p:nvSpPr>
          <p:spPr>
            <a:xfrm>
              <a:off x="8246399" y="4245924"/>
              <a:ext cx="897890" cy="897890"/>
            </a:xfrm>
            <a:custGeom>
              <a:avLst/>
              <a:gdLst/>
              <a:ahLst/>
              <a:cxnLst/>
              <a:rect l="l" t="t" r="r" b="b"/>
              <a:pathLst>
                <a:path w="897890" h="897889">
                  <a:moveTo>
                    <a:pt x="897599" y="897599"/>
                  </a:moveTo>
                  <a:lnTo>
                    <a:pt x="0" y="897599"/>
                  </a:lnTo>
                  <a:lnTo>
                    <a:pt x="897599" y="0"/>
                  </a:lnTo>
                  <a:lnTo>
                    <a:pt x="897599" y="897599"/>
                  </a:lnTo>
                  <a:close/>
                </a:path>
              </a:pathLst>
            </a:custGeom>
            <a:solidFill>
              <a:srgbClr val="FFFFFF"/>
            </a:solidFill>
          </p:spPr>
          <p:txBody>
            <a:bodyPr wrap="square" lIns="0" tIns="0" rIns="0" bIns="0" rtlCol="0"/>
            <a:lstStyle/>
            <a:p>
              <a:endParaRPr/>
            </a:p>
          </p:txBody>
        </p:sp>
        <p:sp>
          <p:nvSpPr>
            <p:cNvPr id="5" name="object 5"/>
            <p:cNvSpPr/>
            <p:nvPr/>
          </p:nvSpPr>
          <p:spPr>
            <a:xfrm>
              <a:off x="8246399" y="4245874"/>
              <a:ext cx="897890" cy="897890"/>
            </a:xfrm>
            <a:custGeom>
              <a:avLst/>
              <a:gdLst/>
              <a:ahLst/>
              <a:cxnLst/>
              <a:rect l="l" t="t" r="r" b="b"/>
              <a:pathLst>
                <a:path w="897890" h="897889">
                  <a:moveTo>
                    <a:pt x="897599" y="897599"/>
                  </a:moveTo>
                  <a:lnTo>
                    <a:pt x="0" y="897599"/>
                  </a:lnTo>
                  <a:lnTo>
                    <a:pt x="0" y="149602"/>
                  </a:lnTo>
                  <a:lnTo>
                    <a:pt x="11387" y="92352"/>
                  </a:lnTo>
                  <a:lnTo>
                    <a:pt x="43817" y="43817"/>
                  </a:lnTo>
                  <a:lnTo>
                    <a:pt x="92352" y="11387"/>
                  </a:lnTo>
                  <a:lnTo>
                    <a:pt x="149602" y="0"/>
                  </a:lnTo>
                  <a:lnTo>
                    <a:pt x="897599" y="0"/>
                  </a:lnTo>
                  <a:lnTo>
                    <a:pt x="897599" y="897599"/>
                  </a:lnTo>
                  <a:close/>
                </a:path>
              </a:pathLst>
            </a:custGeom>
            <a:solidFill>
              <a:srgbClr val="FFFFFF">
                <a:alpha val="68078"/>
              </a:srgbClr>
            </a:solidFill>
          </p:spPr>
          <p:txBody>
            <a:bodyPr wrap="square" lIns="0" tIns="0" rIns="0" bIns="0" rtlCol="0"/>
            <a:lstStyle/>
            <a:p>
              <a:endParaRPr/>
            </a:p>
          </p:txBody>
        </p:sp>
        <p:pic>
          <p:nvPicPr>
            <p:cNvPr id="6" name="object 6"/>
            <p:cNvPicPr/>
            <p:nvPr/>
          </p:nvPicPr>
          <p:blipFill>
            <a:blip r:embed="rId2" cstate="print"/>
            <a:stretch>
              <a:fillRect/>
            </a:stretch>
          </p:blipFill>
          <p:spPr>
            <a:xfrm>
              <a:off x="825206" y="338664"/>
              <a:ext cx="7503256" cy="3953853"/>
            </a:xfrm>
            <a:prstGeom prst="rect">
              <a:avLst/>
            </a:prstGeom>
          </p:spPr>
        </p:pic>
      </p:grpSp>
      <p:sp>
        <p:nvSpPr>
          <p:cNvPr id="7" name="object 7"/>
          <p:cNvSpPr txBox="1">
            <a:spLocks noGrp="1"/>
          </p:cNvSpPr>
          <p:nvPr>
            <p:ph type="title"/>
          </p:nvPr>
        </p:nvSpPr>
        <p:spPr>
          <a:xfrm>
            <a:off x="2225743" y="1301995"/>
            <a:ext cx="3742054" cy="1678939"/>
          </a:xfrm>
          <a:prstGeom prst="rect">
            <a:avLst/>
          </a:prstGeom>
        </p:spPr>
        <p:txBody>
          <a:bodyPr vert="horz" wrap="square" lIns="0" tIns="8890" rIns="0" bIns="0" rtlCol="0">
            <a:spAutoFit/>
          </a:bodyPr>
          <a:lstStyle/>
          <a:p>
            <a:pPr marL="12700" marR="5080" indent="-3175" algn="ctr">
              <a:lnSpc>
                <a:spcPct val="100699"/>
              </a:lnSpc>
              <a:spcBef>
                <a:spcPts val="70"/>
              </a:spcBef>
            </a:pPr>
            <a:r>
              <a:rPr sz="3600" spc="-65" dirty="0">
                <a:solidFill>
                  <a:srgbClr val="000000"/>
                </a:solidFill>
              </a:rPr>
              <a:t>BD</a:t>
            </a:r>
            <a:r>
              <a:rPr sz="3600" spc="-20" dirty="0">
                <a:solidFill>
                  <a:srgbClr val="000000"/>
                </a:solidFill>
              </a:rPr>
              <a:t> </a:t>
            </a:r>
            <a:r>
              <a:rPr sz="3600" spc="20" dirty="0">
                <a:solidFill>
                  <a:srgbClr val="000000"/>
                </a:solidFill>
              </a:rPr>
              <a:t>e</a:t>
            </a:r>
            <a:r>
              <a:rPr sz="3600" spc="-20" dirty="0">
                <a:solidFill>
                  <a:srgbClr val="000000"/>
                </a:solidFill>
              </a:rPr>
              <a:t> Cloud </a:t>
            </a:r>
            <a:r>
              <a:rPr sz="3600" spc="-630" dirty="0">
                <a:solidFill>
                  <a:srgbClr val="000000"/>
                </a:solidFill>
              </a:rPr>
              <a:t>- </a:t>
            </a:r>
            <a:r>
              <a:rPr sz="3600" spc="-625" dirty="0">
                <a:solidFill>
                  <a:srgbClr val="000000"/>
                </a:solidFill>
              </a:rPr>
              <a:t> </a:t>
            </a:r>
            <a:r>
              <a:rPr sz="3600" spc="-20" dirty="0">
                <a:solidFill>
                  <a:srgbClr val="000000"/>
                </a:solidFill>
              </a:rPr>
              <a:t>Gerenciamento </a:t>
            </a:r>
            <a:r>
              <a:rPr sz="3600" spc="-10" dirty="0">
                <a:solidFill>
                  <a:srgbClr val="000000"/>
                </a:solidFill>
              </a:rPr>
              <a:t>de </a:t>
            </a:r>
            <a:r>
              <a:rPr sz="3600" spc="-880" dirty="0">
                <a:solidFill>
                  <a:srgbClr val="000000"/>
                </a:solidFill>
              </a:rPr>
              <a:t> </a:t>
            </a:r>
            <a:r>
              <a:rPr sz="3600" spc="-35" dirty="0">
                <a:solidFill>
                  <a:srgbClr val="000000"/>
                </a:solidFill>
              </a:rPr>
              <a:t>Dados </a:t>
            </a:r>
            <a:r>
              <a:rPr sz="3600" spc="-50" dirty="0">
                <a:solidFill>
                  <a:srgbClr val="000000"/>
                </a:solidFill>
              </a:rPr>
              <a:t>na</a:t>
            </a:r>
            <a:r>
              <a:rPr sz="3600" spc="-35" dirty="0">
                <a:solidFill>
                  <a:srgbClr val="000000"/>
                </a:solidFill>
              </a:rPr>
              <a:t> </a:t>
            </a:r>
            <a:r>
              <a:rPr sz="3600" spc="-20" dirty="0">
                <a:solidFill>
                  <a:srgbClr val="000000"/>
                </a:solidFill>
              </a:rPr>
              <a:t>Nuvem</a:t>
            </a:r>
            <a:endParaRPr sz="3600"/>
          </a:p>
        </p:txBody>
      </p:sp>
      <p:sp>
        <p:nvSpPr>
          <p:cNvPr id="9" name="object 9"/>
          <p:cNvSpPr txBox="1"/>
          <p:nvPr/>
        </p:nvSpPr>
        <p:spPr>
          <a:xfrm>
            <a:off x="6406270" y="3554545"/>
            <a:ext cx="1830705"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MT"/>
                <a:cs typeface="Arial MT"/>
              </a:rPr>
              <a:t>Conceitos</a:t>
            </a:r>
            <a:r>
              <a:rPr sz="1300" spc="-45" dirty="0">
                <a:latin typeface="Arial MT"/>
                <a:cs typeface="Arial MT"/>
              </a:rPr>
              <a:t> </a:t>
            </a:r>
            <a:r>
              <a:rPr sz="1300" dirty="0">
                <a:latin typeface="Arial MT"/>
                <a:cs typeface="Arial MT"/>
              </a:rPr>
              <a:t>e</a:t>
            </a:r>
            <a:r>
              <a:rPr sz="1300" spc="-40" dirty="0">
                <a:latin typeface="Arial MT"/>
                <a:cs typeface="Arial MT"/>
              </a:rPr>
              <a:t> </a:t>
            </a:r>
            <a:r>
              <a:rPr sz="1300" spc="-5" dirty="0">
                <a:latin typeface="Arial MT"/>
                <a:cs typeface="Arial MT"/>
              </a:rPr>
              <a:t>Arquiteturas</a:t>
            </a:r>
            <a:endParaRPr sz="1300">
              <a:latin typeface="Arial MT"/>
              <a:cs typeface="Arial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616076"/>
            <a:ext cx="7879404" cy="470346"/>
          </a:xfrm>
          <a:prstGeom prst="rect">
            <a:avLst/>
          </a:prstGeom>
        </p:spPr>
        <p:txBody>
          <a:bodyPr vert="horz" wrap="square" lIns="0" tIns="9041" rIns="0" bIns="0" rtlCol="0" anchor="ctr">
            <a:spAutoFit/>
          </a:bodyPr>
          <a:lstStyle/>
          <a:p>
            <a:pPr marL="9517">
              <a:spcBef>
                <a:spcPts val="71"/>
              </a:spcBef>
            </a:pPr>
            <a:r>
              <a:rPr sz="2997" dirty="0"/>
              <a:t>Data</a:t>
            </a:r>
            <a:r>
              <a:rPr sz="2997" spc="86" dirty="0"/>
              <a:t> </a:t>
            </a:r>
            <a:r>
              <a:rPr sz="2997" dirty="0"/>
              <a:t>Cleaning:</a:t>
            </a:r>
            <a:r>
              <a:rPr sz="2997" spc="79" dirty="0"/>
              <a:t> </a:t>
            </a:r>
            <a:r>
              <a:rPr sz="2997" dirty="0"/>
              <a:t>Parsing</a:t>
            </a:r>
            <a:r>
              <a:rPr sz="2997" spc="90" dirty="0"/>
              <a:t> </a:t>
            </a:r>
            <a:r>
              <a:rPr sz="2997" spc="124" dirty="0"/>
              <a:t>/</a:t>
            </a:r>
            <a:r>
              <a:rPr sz="2997" spc="79" dirty="0"/>
              <a:t> </a:t>
            </a:r>
            <a:r>
              <a:rPr sz="2997" spc="-8" dirty="0"/>
              <a:t>Combining</a:t>
            </a:r>
            <a:endParaRPr sz="2997" dirty="0"/>
          </a:p>
        </p:txBody>
      </p:sp>
      <p:sp>
        <p:nvSpPr>
          <p:cNvPr id="3" name="object 3"/>
          <p:cNvSpPr txBox="1"/>
          <p:nvPr/>
        </p:nvSpPr>
        <p:spPr>
          <a:xfrm>
            <a:off x="304800" y="1962150"/>
            <a:ext cx="8064357" cy="1281111"/>
          </a:xfrm>
          <a:prstGeom prst="rect">
            <a:avLst/>
          </a:prstGeom>
        </p:spPr>
        <p:txBody>
          <a:bodyPr vert="horz" wrap="square" lIns="0" tIns="9516" rIns="0" bIns="0" rtlCol="0">
            <a:spAutoFit/>
          </a:bodyPr>
          <a:lstStyle/>
          <a:p>
            <a:pPr marL="265985" marR="3806" indent="-256943">
              <a:spcBef>
                <a:spcPts val="75"/>
              </a:spcBef>
              <a:buFont typeface="Arial"/>
              <a:buChar char="•"/>
              <a:tabLst>
                <a:tab pos="265985" algn="l"/>
                <a:tab pos="266460" algn="l"/>
              </a:tabLst>
            </a:pPr>
            <a:r>
              <a:rPr lang="pt-BR" sz="1799" dirty="0">
                <a:latin typeface="Calibri"/>
                <a:cs typeface="Calibri"/>
              </a:rPr>
              <a:t>A análise localiza e identifica elementos de dados individuais nos arquivos de origem e isola esses elementos de dados nos arquivos de destino.</a:t>
            </a:r>
          </a:p>
          <a:p>
            <a:pPr marL="608885" marR="3806" lvl="1" indent="-256943">
              <a:spcBef>
                <a:spcPts val="75"/>
              </a:spcBef>
              <a:buFont typeface="Arial"/>
              <a:buChar char="•"/>
              <a:tabLst>
                <a:tab pos="265985" algn="l"/>
                <a:tab pos="266460" algn="l"/>
              </a:tabLst>
            </a:pPr>
            <a:endParaRPr lang="pt-BR" sz="1499" spc="-38" dirty="0">
              <a:latin typeface="Arial"/>
              <a:cs typeface="Arial"/>
            </a:endParaRPr>
          </a:p>
          <a:p>
            <a:pPr marL="608885" marR="3806" lvl="1" indent="-256943">
              <a:spcBef>
                <a:spcPts val="75"/>
              </a:spcBef>
              <a:buFont typeface="Arial"/>
              <a:buChar char="•"/>
              <a:tabLst>
                <a:tab pos="265985" algn="l"/>
                <a:tab pos="266460" algn="l"/>
              </a:tabLst>
            </a:pPr>
            <a:r>
              <a:rPr sz="1499" spc="-38" dirty="0">
                <a:latin typeface="Arial"/>
                <a:cs typeface="Arial"/>
              </a:rPr>
              <a:t>–</a:t>
            </a:r>
            <a:r>
              <a:rPr sz="1499" dirty="0">
                <a:latin typeface="Calibri"/>
                <a:cs typeface="Calibri"/>
              </a:rPr>
              <a:t>Ex</a:t>
            </a:r>
            <a:r>
              <a:rPr lang="pt-BR" sz="1499" dirty="0">
                <a:latin typeface="Calibri"/>
                <a:cs typeface="Calibri"/>
              </a:rPr>
              <a:t>e</a:t>
            </a:r>
            <a:r>
              <a:rPr sz="1499" dirty="0" err="1">
                <a:latin typeface="Calibri"/>
                <a:cs typeface="Calibri"/>
              </a:rPr>
              <a:t>mpl</a:t>
            </a:r>
            <a:r>
              <a:rPr lang="pt-BR" sz="1499" dirty="0">
                <a:latin typeface="Calibri"/>
                <a:cs typeface="Calibri"/>
              </a:rPr>
              <a:t>o:</a:t>
            </a:r>
            <a:r>
              <a:rPr sz="1499" spc="-34" dirty="0">
                <a:latin typeface="Calibri"/>
                <a:cs typeface="Calibri"/>
              </a:rPr>
              <a:t> </a:t>
            </a:r>
            <a:r>
              <a:rPr lang="pt-BR" sz="1499" dirty="0">
                <a:latin typeface="Calibri"/>
                <a:cs typeface="Calibri"/>
              </a:rPr>
              <a:t>Nome completo em uma coluna, ao invés de Nome e Sobrenome em colunas separadas</a:t>
            </a:r>
            <a:endParaRPr sz="1499" dirty="0">
              <a:latin typeface="Calibri"/>
              <a:cs typeface="Calibri"/>
            </a:endParaRPr>
          </a:p>
        </p:txBody>
      </p:sp>
      <p:pic>
        <p:nvPicPr>
          <p:cNvPr id="6" name="object 6"/>
          <p:cNvPicPr/>
          <p:nvPr/>
        </p:nvPicPr>
        <p:blipFill>
          <a:blip r:embed="rId2" cstate="print"/>
          <a:stretch>
            <a:fillRect/>
          </a:stretch>
        </p:blipFill>
        <p:spPr>
          <a:xfrm>
            <a:off x="2879332" y="3243261"/>
            <a:ext cx="4283467" cy="164639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7253" y="666750"/>
            <a:ext cx="7879404" cy="470346"/>
          </a:xfrm>
          <a:prstGeom prst="rect">
            <a:avLst/>
          </a:prstGeom>
        </p:spPr>
        <p:txBody>
          <a:bodyPr vert="horz" wrap="square" lIns="0" tIns="9041" rIns="0" bIns="0" rtlCol="0" anchor="ctr">
            <a:spAutoFit/>
          </a:bodyPr>
          <a:lstStyle/>
          <a:p>
            <a:pPr marL="9517">
              <a:spcBef>
                <a:spcPts val="71"/>
              </a:spcBef>
            </a:pPr>
            <a:r>
              <a:rPr sz="2997" dirty="0"/>
              <a:t>Data</a:t>
            </a:r>
            <a:r>
              <a:rPr sz="2997" spc="86" dirty="0"/>
              <a:t> </a:t>
            </a:r>
            <a:r>
              <a:rPr sz="2997" dirty="0"/>
              <a:t>Cleaning:</a:t>
            </a:r>
            <a:r>
              <a:rPr sz="2997" spc="79" dirty="0"/>
              <a:t> </a:t>
            </a:r>
            <a:r>
              <a:rPr sz="2997" dirty="0"/>
              <a:t>Parsing</a:t>
            </a:r>
            <a:r>
              <a:rPr sz="2997" spc="90" dirty="0"/>
              <a:t> </a:t>
            </a:r>
            <a:r>
              <a:rPr sz="2997" spc="124" dirty="0"/>
              <a:t>/</a:t>
            </a:r>
            <a:r>
              <a:rPr sz="2997" spc="79" dirty="0"/>
              <a:t> </a:t>
            </a:r>
            <a:r>
              <a:rPr sz="2997" spc="-8" dirty="0"/>
              <a:t>Combining</a:t>
            </a:r>
            <a:endParaRPr sz="2997" dirty="0"/>
          </a:p>
        </p:txBody>
      </p:sp>
      <p:sp>
        <p:nvSpPr>
          <p:cNvPr id="4" name="object 4"/>
          <p:cNvSpPr txBox="1"/>
          <p:nvPr/>
        </p:nvSpPr>
        <p:spPr>
          <a:xfrm>
            <a:off x="685800" y="2029875"/>
            <a:ext cx="7879404" cy="1373444"/>
          </a:xfrm>
          <a:prstGeom prst="rect">
            <a:avLst/>
          </a:prstGeom>
        </p:spPr>
        <p:txBody>
          <a:bodyPr vert="horz" wrap="square" lIns="0" tIns="9516" rIns="0" bIns="0" rtlCol="0">
            <a:spAutoFit/>
          </a:bodyPr>
          <a:lstStyle/>
          <a:p>
            <a:pPr marL="265985" marR="189853" indent="-256943" algn="just">
              <a:spcBef>
                <a:spcPts val="75"/>
              </a:spcBef>
              <a:buFont typeface="Arial"/>
              <a:buChar char="•"/>
              <a:tabLst>
                <a:tab pos="266460" algn="l"/>
              </a:tabLst>
            </a:pPr>
            <a:r>
              <a:rPr lang="pt-BR" sz="1799" dirty="0">
                <a:latin typeface="Calibri"/>
                <a:cs typeface="Calibri"/>
              </a:rPr>
              <a:t>A combinação localiza e identifica elementos de dados individuais nos arquivos de origem e, em seguida, combina esses elementos de dados nos arquivos de destino</a:t>
            </a:r>
          </a:p>
          <a:p>
            <a:pPr marL="265985" marR="189853" indent="-256943" algn="just">
              <a:spcBef>
                <a:spcPts val="75"/>
              </a:spcBef>
              <a:buFont typeface="Arial"/>
              <a:buChar char="•"/>
              <a:tabLst>
                <a:tab pos="266460" algn="l"/>
              </a:tabLst>
            </a:pPr>
            <a:endParaRPr lang="pt-BR" sz="1799" dirty="0">
              <a:latin typeface="Calibri"/>
              <a:cs typeface="Calibri"/>
            </a:endParaRPr>
          </a:p>
          <a:p>
            <a:pPr marL="265985" marR="189853" indent="-256943" algn="just">
              <a:spcBef>
                <a:spcPts val="75"/>
              </a:spcBef>
              <a:buFont typeface="Arial"/>
              <a:buChar char="•"/>
              <a:tabLst>
                <a:tab pos="266460" algn="l"/>
              </a:tabLst>
            </a:pPr>
            <a:r>
              <a:rPr sz="1499" dirty="0">
                <a:latin typeface="Arial"/>
                <a:cs typeface="Arial"/>
              </a:rPr>
              <a:t>–</a:t>
            </a:r>
            <a:r>
              <a:rPr sz="1499" spc="363" dirty="0">
                <a:latin typeface="Arial"/>
                <a:cs typeface="Arial"/>
              </a:rPr>
              <a:t> </a:t>
            </a:r>
            <a:r>
              <a:rPr sz="1499" dirty="0">
                <a:latin typeface="Calibri"/>
                <a:cs typeface="Calibri"/>
              </a:rPr>
              <a:t>Ex</a:t>
            </a:r>
            <a:r>
              <a:rPr lang="pt-BR" sz="1499" dirty="0">
                <a:latin typeface="Calibri"/>
                <a:cs typeface="Calibri"/>
              </a:rPr>
              <a:t>e</a:t>
            </a:r>
            <a:r>
              <a:rPr sz="1499" dirty="0" err="1">
                <a:latin typeface="Calibri"/>
                <a:cs typeface="Calibri"/>
              </a:rPr>
              <a:t>mpl</a:t>
            </a:r>
            <a:r>
              <a:rPr lang="pt-BR" sz="1499" dirty="0">
                <a:latin typeface="Calibri"/>
                <a:cs typeface="Calibri"/>
              </a:rPr>
              <a:t>o: Datas em colunas separadas</a:t>
            </a:r>
            <a:r>
              <a:rPr lang="pt-BR" sz="1499" spc="-26" dirty="0">
                <a:latin typeface="Calibri"/>
                <a:cs typeface="Calibri"/>
              </a:rPr>
              <a:t> de dia, mês e ano</a:t>
            </a:r>
            <a:endParaRPr sz="1499" dirty="0">
              <a:latin typeface="Calibri"/>
              <a:cs typeface="Calibri"/>
            </a:endParaRPr>
          </a:p>
        </p:txBody>
      </p:sp>
      <p:pic>
        <p:nvPicPr>
          <p:cNvPr id="5" name="object 5"/>
          <p:cNvPicPr/>
          <p:nvPr/>
        </p:nvPicPr>
        <p:blipFill>
          <a:blip r:embed="rId2" cstate="print"/>
          <a:stretch>
            <a:fillRect/>
          </a:stretch>
        </p:blipFill>
        <p:spPr>
          <a:xfrm>
            <a:off x="2720171" y="3638550"/>
            <a:ext cx="3703658" cy="974900"/>
          </a:xfrm>
          <a:prstGeom prst="rect">
            <a:avLst/>
          </a:prstGeom>
        </p:spPr>
      </p:pic>
    </p:spTree>
    <p:extLst>
      <p:ext uri="{BB962C8B-B14F-4D97-AF65-F5344CB8AC3E}">
        <p14:creationId xmlns:p14="http://schemas.microsoft.com/office/powerpoint/2010/main" val="3970998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514350"/>
            <a:ext cx="6196634" cy="470346"/>
          </a:xfrm>
          <a:prstGeom prst="rect">
            <a:avLst/>
          </a:prstGeom>
        </p:spPr>
        <p:txBody>
          <a:bodyPr vert="horz" wrap="square" lIns="0" tIns="9041" rIns="0" bIns="0" rtlCol="0" anchor="ctr">
            <a:spAutoFit/>
          </a:bodyPr>
          <a:lstStyle/>
          <a:p>
            <a:pPr marL="9517">
              <a:spcBef>
                <a:spcPts val="71"/>
              </a:spcBef>
            </a:pPr>
            <a:r>
              <a:rPr sz="2997" dirty="0"/>
              <a:t>Data</a:t>
            </a:r>
            <a:r>
              <a:rPr sz="2997" spc="135" dirty="0"/>
              <a:t> </a:t>
            </a:r>
            <a:r>
              <a:rPr sz="2997" dirty="0"/>
              <a:t>Cleaning:</a:t>
            </a:r>
            <a:r>
              <a:rPr sz="2997" spc="124" dirty="0"/>
              <a:t> </a:t>
            </a:r>
            <a:r>
              <a:rPr sz="2997" spc="-8" dirty="0"/>
              <a:t>Correcting</a:t>
            </a:r>
            <a:endParaRPr sz="2997" dirty="0"/>
          </a:p>
        </p:txBody>
      </p:sp>
      <p:sp>
        <p:nvSpPr>
          <p:cNvPr id="3" name="object 3"/>
          <p:cNvSpPr txBox="1"/>
          <p:nvPr/>
        </p:nvSpPr>
        <p:spPr>
          <a:xfrm>
            <a:off x="649840" y="2190750"/>
            <a:ext cx="7844319" cy="2320339"/>
          </a:xfrm>
          <a:prstGeom prst="rect">
            <a:avLst/>
          </a:prstGeom>
        </p:spPr>
        <p:txBody>
          <a:bodyPr vert="horz" wrap="square" lIns="0" tIns="9041" rIns="0" bIns="0" rtlCol="0">
            <a:spAutoFit/>
          </a:bodyPr>
          <a:lstStyle/>
          <a:p>
            <a:pPr marL="265985" marR="493427" indent="-256943" algn="just">
              <a:spcBef>
                <a:spcPts val="71"/>
              </a:spcBef>
              <a:buFont typeface="Arial"/>
              <a:buChar char="•"/>
              <a:tabLst>
                <a:tab pos="266460" algn="l"/>
              </a:tabLst>
            </a:pPr>
            <a:r>
              <a:rPr lang="pt-BR" sz="2098" dirty="0">
                <a:latin typeface="Calibri"/>
                <a:cs typeface="Calibri"/>
              </a:rPr>
              <a:t>Corrigir componentes de dados individuais analisados usando algoritmos de dados sofisticados e fontes de dados secundárias.</a:t>
            </a:r>
          </a:p>
          <a:p>
            <a:pPr marL="265985" marR="493427" indent="-256943" algn="just">
              <a:spcBef>
                <a:spcPts val="71"/>
              </a:spcBef>
              <a:buFont typeface="Arial"/>
              <a:buChar char="•"/>
              <a:tabLst>
                <a:tab pos="266460" algn="l"/>
              </a:tabLst>
            </a:pPr>
            <a:endParaRPr lang="pt-BR" sz="2098" dirty="0">
              <a:latin typeface="Calibri"/>
              <a:cs typeface="Calibri"/>
            </a:endParaRPr>
          </a:p>
          <a:p>
            <a:pPr marL="265985" marR="493427" indent="-256943" algn="just">
              <a:spcBef>
                <a:spcPts val="71"/>
              </a:spcBef>
              <a:buFont typeface="Arial"/>
              <a:buChar char="•"/>
              <a:tabLst>
                <a:tab pos="266460" algn="l"/>
              </a:tabLst>
            </a:pPr>
            <a:r>
              <a:rPr lang="pt-BR" sz="2098" dirty="0">
                <a:latin typeface="Calibri"/>
                <a:cs typeface="Calibri"/>
              </a:rPr>
              <a:t>Corrigir os dados de acordo com as regras de dados</a:t>
            </a:r>
          </a:p>
          <a:p>
            <a:pPr marL="265985" marR="493427" indent="-256943" algn="just">
              <a:spcBef>
                <a:spcPts val="71"/>
              </a:spcBef>
              <a:buFont typeface="Arial"/>
              <a:buChar char="•"/>
              <a:tabLst>
                <a:tab pos="266460" algn="l"/>
              </a:tabLst>
            </a:pPr>
            <a:endParaRPr lang="pt-BR" sz="2098" dirty="0">
              <a:latin typeface="Calibri"/>
              <a:cs typeface="Calibri"/>
            </a:endParaRPr>
          </a:p>
          <a:p>
            <a:pPr marL="265985" marR="493427" indent="-256943" algn="just">
              <a:spcBef>
                <a:spcPts val="71"/>
              </a:spcBef>
              <a:buFont typeface="Arial"/>
              <a:buChar char="•"/>
              <a:tabLst>
                <a:tab pos="266460" algn="l"/>
              </a:tabLst>
            </a:pPr>
            <a:r>
              <a:rPr lang="pt-BR" sz="2098" dirty="0">
                <a:latin typeface="Calibri"/>
                <a:cs typeface="Calibri"/>
              </a:rPr>
              <a:t>O exemplo inclui a conversão da data combinada em um formato de data padrão</a:t>
            </a:r>
            <a:endParaRPr sz="2098" dirty="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3350" y="514350"/>
            <a:ext cx="5997299" cy="502051"/>
          </a:xfrm>
          <a:prstGeom prst="rect">
            <a:avLst/>
          </a:prstGeom>
        </p:spPr>
        <p:txBody>
          <a:bodyPr vert="horz" wrap="square" lIns="0" tIns="9516" rIns="0" bIns="0" rtlCol="0" anchor="ctr">
            <a:spAutoFit/>
          </a:bodyPr>
          <a:lstStyle/>
          <a:p>
            <a:pPr marL="9517">
              <a:spcBef>
                <a:spcPts val="75"/>
              </a:spcBef>
            </a:pPr>
            <a:r>
              <a:rPr dirty="0"/>
              <a:t>Data</a:t>
            </a:r>
            <a:r>
              <a:rPr spc="172" dirty="0"/>
              <a:t> </a:t>
            </a:r>
            <a:r>
              <a:rPr dirty="0"/>
              <a:t>Cleaning:</a:t>
            </a:r>
            <a:r>
              <a:rPr spc="150" dirty="0"/>
              <a:t> </a:t>
            </a:r>
            <a:r>
              <a:rPr spc="-8" dirty="0"/>
              <a:t>Standardizing</a:t>
            </a:r>
          </a:p>
        </p:txBody>
      </p:sp>
      <p:sp>
        <p:nvSpPr>
          <p:cNvPr id="3" name="object 3"/>
          <p:cNvSpPr txBox="1"/>
          <p:nvPr/>
        </p:nvSpPr>
        <p:spPr>
          <a:xfrm>
            <a:off x="304800" y="1899557"/>
            <a:ext cx="8121722" cy="1024951"/>
          </a:xfrm>
          <a:prstGeom prst="rect">
            <a:avLst/>
          </a:prstGeom>
        </p:spPr>
        <p:txBody>
          <a:bodyPr vert="horz" wrap="square" lIns="0" tIns="9516" rIns="0" bIns="0" rtlCol="0">
            <a:spAutoFit/>
          </a:bodyPr>
          <a:lstStyle/>
          <a:p>
            <a:pPr marL="265985" marR="3806" indent="-256943">
              <a:spcBef>
                <a:spcPts val="75"/>
              </a:spcBef>
              <a:buFont typeface="Arial"/>
              <a:buChar char="•"/>
              <a:tabLst>
                <a:tab pos="265985" algn="l"/>
                <a:tab pos="266460" algn="l"/>
              </a:tabLst>
            </a:pPr>
            <a:r>
              <a:rPr lang="pt-BR" sz="2100" dirty="0">
                <a:latin typeface="Calibri"/>
                <a:cs typeface="Calibri"/>
              </a:rPr>
              <a:t>A padronização aplica rotinas de conversão para transformar dados em seu formato preferencial (e consistente) usando regras de dados padrão e personalizadas</a:t>
            </a:r>
            <a:r>
              <a:rPr lang="pt-BR" sz="2398" dirty="0">
                <a:latin typeface="Calibri"/>
                <a:cs typeface="Calibri"/>
              </a:rPr>
              <a:t>.</a:t>
            </a:r>
            <a:endParaRPr sz="2398" dirty="0">
              <a:latin typeface="Calibri"/>
              <a:cs typeface="Calibri"/>
            </a:endParaRPr>
          </a:p>
        </p:txBody>
      </p:sp>
      <p:pic>
        <p:nvPicPr>
          <p:cNvPr id="4" name="object 4"/>
          <p:cNvPicPr/>
          <p:nvPr/>
        </p:nvPicPr>
        <p:blipFill>
          <a:blip r:embed="rId2" cstate="print"/>
          <a:stretch>
            <a:fillRect/>
          </a:stretch>
        </p:blipFill>
        <p:spPr>
          <a:xfrm>
            <a:off x="3505200" y="2876550"/>
            <a:ext cx="3148983" cy="175700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4160" y="514350"/>
            <a:ext cx="5555679" cy="502051"/>
          </a:xfrm>
          <a:prstGeom prst="rect">
            <a:avLst/>
          </a:prstGeom>
        </p:spPr>
        <p:txBody>
          <a:bodyPr vert="horz" wrap="square" lIns="0" tIns="9516" rIns="0" bIns="0" rtlCol="0" anchor="ctr">
            <a:spAutoFit/>
          </a:bodyPr>
          <a:lstStyle/>
          <a:p>
            <a:pPr marL="9517">
              <a:spcBef>
                <a:spcPts val="75"/>
              </a:spcBef>
            </a:pPr>
            <a:r>
              <a:rPr dirty="0"/>
              <a:t>Data</a:t>
            </a:r>
            <a:r>
              <a:rPr spc="172" dirty="0"/>
              <a:t> </a:t>
            </a:r>
            <a:r>
              <a:rPr dirty="0"/>
              <a:t>Cleaning:</a:t>
            </a:r>
            <a:r>
              <a:rPr spc="150" dirty="0"/>
              <a:t> </a:t>
            </a:r>
            <a:r>
              <a:rPr spc="-8" dirty="0"/>
              <a:t>Matching</a:t>
            </a:r>
          </a:p>
        </p:txBody>
      </p:sp>
      <p:sp>
        <p:nvSpPr>
          <p:cNvPr id="3" name="object 3"/>
          <p:cNvSpPr txBox="1"/>
          <p:nvPr/>
        </p:nvSpPr>
        <p:spPr>
          <a:xfrm>
            <a:off x="175945" y="1733550"/>
            <a:ext cx="8792110" cy="979105"/>
          </a:xfrm>
          <a:prstGeom prst="rect">
            <a:avLst/>
          </a:prstGeom>
        </p:spPr>
        <p:txBody>
          <a:bodyPr vert="horz" wrap="square" lIns="0" tIns="9516" rIns="0" bIns="0" rtlCol="0">
            <a:spAutoFit/>
          </a:bodyPr>
          <a:lstStyle/>
          <a:p>
            <a:pPr marL="265985" marR="3806" indent="-256943">
              <a:spcBef>
                <a:spcPts val="75"/>
              </a:spcBef>
              <a:buFont typeface="Arial"/>
              <a:buChar char="•"/>
              <a:tabLst>
                <a:tab pos="265985" algn="l"/>
                <a:tab pos="266460" algn="l"/>
              </a:tabLst>
            </a:pPr>
            <a:r>
              <a:rPr lang="pt-BR" sz="2100" dirty="0">
                <a:latin typeface="Calibri"/>
                <a:cs typeface="Calibri"/>
              </a:rPr>
              <a:t>Pesquisa e correspondência de registros dentro e entre os dados analisados, combinados, corrigidos e padronizados com base em regras de dados predefinidas para eliminar duplicações e sequências</a:t>
            </a:r>
            <a:endParaRPr sz="2100" dirty="0">
              <a:latin typeface="Calibri"/>
              <a:cs typeface="Calibri"/>
            </a:endParaRPr>
          </a:p>
        </p:txBody>
      </p:sp>
      <p:pic>
        <p:nvPicPr>
          <p:cNvPr id="4" name="object 4"/>
          <p:cNvPicPr/>
          <p:nvPr/>
        </p:nvPicPr>
        <p:blipFill>
          <a:blip r:embed="rId2" cstate="print"/>
          <a:stretch>
            <a:fillRect/>
          </a:stretch>
        </p:blipFill>
        <p:spPr>
          <a:xfrm>
            <a:off x="3352800" y="2915998"/>
            <a:ext cx="4123959" cy="202265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1800" y="590550"/>
            <a:ext cx="4071873" cy="502051"/>
          </a:xfrm>
          <a:prstGeom prst="rect">
            <a:avLst/>
          </a:prstGeom>
        </p:spPr>
        <p:txBody>
          <a:bodyPr vert="horz" wrap="square" lIns="0" tIns="9516" rIns="0" bIns="0" rtlCol="0" anchor="ctr">
            <a:spAutoFit/>
          </a:bodyPr>
          <a:lstStyle/>
          <a:p>
            <a:pPr marL="9517">
              <a:spcBef>
                <a:spcPts val="75"/>
              </a:spcBef>
            </a:pPr>
            <a:r>
              <a:rPr dirty="0"/>
              <a:t>Data</a:t>
            </a:r>
            <a:r>
              <a:rPr spc="98" dirty="0"/>
              <a:t> </a:t>
            </a:r>
            <a:r>
              <a:rPr spc="-8" dirty="0"/>
              <a:t>Staging</a:t>
            </a:r>
          </a:p>
        </p:txBody>
      </p:sp>
      <p:sp>
        <p:nvSpPr>
          <p:cNvPr id="3" name="object 3"/>
          <p:cNvSpPr txBox="1"/>
          <p:nvPr/>
        </p:nvSpPr>
        <p:spPr>
          <a:xfrm>
            <a:off x="4572000" y="1646514"/>
            <a:ext cx="4360524" cy="3366920"/>
          </a:xfrm>
          <a:prstGeom prst="rect">
            <a:avLst/>
          </a:prstGeom>
        </p:spPr>
        <p:txBody>
          <a:bodyPr vert="horz" wrap="square" lIns="0" tIns="64235" rIns="0" bIns="0" rtlCol="0">
            <a:spAutoFit/>
          </a:bodyPr>
          <a:lstStyle/>
          <a:p>
            <a:pPr marL="265985" indent="-256468">
              <a:spcBef>
                <a:spcPts val="506"/>
              </a:spcBef>
              <a:buFont typeface="Arial"/>
              <a:buChar char="•"/>
              <a:tabLst>
                <a:tab pos="265985" algn="l"/>
                <a:tab pos="266460" algn="l"/>
              </a:tabLst>
            </a:pPr>
            <a:r>
              <a:rPr lang="pt-BR" sz="1799" dirty="0">
                <a:latin typeface="Calibri"/>
                <a:cs typeface="Calibri"/>
              </a:rPr>
              <a:t>Usado como uma etapa intermediária entre a extração de dados e as etapas posteriores</a:t>
            </a:r>
          </a:p>
          <a:p>
            <a:pPr marL="265985" indent="-256468">
              <a:spcBef>
                <a:spcPts val="506"/>
              </a:spcBef>
              <a:buFont typeface="Arial"/>
              <a:buChar char="•"/>
              <a:tabLst>
                <a:tab pos="265985" algn="l"/>
                <a:tab pos="266460" algn="l"/>
              </a:tabLst>
            </a:pPr>
            <a:r>
              <a:rPr lang="pt-BR" sz="1799" dirty="0">
                <a:latin typeface="Calibri"/>
                <a:cs typeface="Calibri"/>
              </a:rPr>
              <a:t>Acumula dados de fontes assíncronas usando interfaces nativas, arquivos simples, sessões de FTP ou outros processos</a:t>
            </a:r>
          </a:p>
          <a:p>
            <a:pPr marL="265985" indent="-256468">
              <a:spcBef>
                <a:spcPts val="506"/>
              </a:spcBef>
              <a:buFont typeface="Arial"/>
              <a:buChar char="•"/>
              <a:tabLst>
                <a:tab pos="265985" algn="l"/>
                <a:tab pos="266460" algn="l"/>
              </a:tabLst>
            </a:pPr>
            <a:r>
              <a:rPr lang="pt-BR" sz="1799" dirty="0">
                <a:latin typeface="Calibri"/>
                <a:cs typeface="Calibri"/>
              </a:rPr>
              <a:t>Os dados no arquivo de preparação são transformados e carregados no </a:t>
            </a:r>
            <a:r>
              <a:rPr lang="pt-BR" sz="1799" dirty="0" err="1">
                <a:latin typeface="Calibri"/>
                <a:cs typeface="Calibri"/>
              </a:rPr>
              <a:t>warehouse</a:t>
            </a:r>
            <a:endParaRPr lang="pt-BR" sz="1799" dirty="0">
              <a:latin typeface="Calibri"/>
              <a:cs typeface="Calibri"/>
            </a:endParaRPr>
          </a:p>
          <a:p>
            <a:pPr marL="265985" indent="-256468">
              <a:spcBef>
                <a:spcPts val="506"/>
              </a:spcBef>
              <a:buFont typeface="Arial"/>
              <a:buChar char="•"/>
              <a:tabLst>
                <a:tab pos="265985" algn="l"/>
                <a:tab pos="266460" algn="l"/>
              </a:tabLst>
            </a:pPr>
            <a:r>
              <a:rPr lang="pt-BR" sz="1799" dirty="0">
                <a:latin typeface="Calibri"/>
                <a:cs typeface="Calibri"/>
              </a:rPr>
              <a:t>Não há acesso de usuário final ao arquivo de preparação</a:t>
            </a:r>
          </a:p>
          <a:p>
            <a:pPr marL="265985" indent="-256468">
              <a:spcBef>
                <a:spcPts val="506"/>
              </a:spcBef>
              <a:buFont typeface="Arial"/>
              <a:buChar char="•"/>
              <a:tabLst>
                <a:tab pos="265985" algn="l"/>
                <a:tab pos="266460" algn="l"/>
              </a:tabLst>
            </a:pPr>
            <a:r>
              <a:rPr lang="pt-BR" sz="1799" dirty="0">
                <a:latin typeface="Calibri"/>
                <a:cs typeface="Calibri"/>
              </a:rPr>
              <a:t>Um armazenamento de dados operacionais pode ser usado para preparação de dados</a:t>
            </a:r>
            <a:endParaRPr sz="1799" dirty="0">
              <a:latin typeface="Calibri"/>
              <a:cs typeface="Calibri"/>
            </a:endParaRPr>
          </a:p>
        </p:txBody>
      </p:sp>
      <p:pic>
        <p:nvPicPr>
          <p:cNvPr id="4" name="object 4"/>
          <p:cNvPicPr/>
          <p:nvPr/>
        </p:nvPicPr>
        <p:blipFill>
          <a:blip r:embed="rId2" cstate="print"/>
          <a:stretch>
            <a:fillRect/>
          </a:stretch>
        </p:blipFill>
        <p:spPr>
          <a:xfrm>
            <a:off x="381000" y="2223432"/>
            <a:ext cx="3911153" cy="221308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4241" y="519191"/>
            <a:ext cx="7879404" cy="502051"/>
          </a:xfrm>
          <a:prstGeom prst="rect">
            <a:avLst/>
          </a:prstGeom>
        </p:spPr>
        <p:txBody>
          <a:bodyPr vert="horz" wrap="square" lIns="0" tIns="9516" rIns="0" bIns="0" rtlCol="0" anchor="ctr">
            <a:spAutoFit/>
          </a:bodyPr>
          <a:lstStyle/>
          <a:p>
            <a:pPr marL="1001604">
              <a:spcBef>
                <a:spcPts val="75"/>
              </a:spcBef>
            </a:pPr>
            <a:r>
              <a:rPr dirty="0"/>
              <a:t>Data</a:t>
            </a:r>
            <a:r>
              <a:rPr spc="98" dirty="0"/>
              <a:t> </a:t>
            </a:r>
            <a:r>
              <a:rPr spc="-8" dirty="0"/>
              <a:t>Transformation</a:t>
            </a:r>
          </a:p>
        </p:txBody>
      </p:sp>
      <p:sp>
        <p:nvSpPr>
          <p:cNvPr id="3" name="object 3"/>
          <p:cNvSpPr txBox="1"/>
          <p:nvPr/>
        </p:nvSpPr>
        <p:spPr>
          <a:xfrm>
            <a:off x="792394" y="2114550"/>
            <a:ext cx="7559211" cy="2249325"/>
          </a:xfrm>
          <a:prstGeom prst="rect">
            <a:avLst/>
          </a:prstGeom>
        </p:spPr>
        <p:txBody>
          <a:bodyPr vert="horz" wrap="square" lIns="0" tIns="9516" rIns="0" bIns="0" rtlCol="0">
            <a:spAutoFit/>
          </a:bodyPr>
          <a:lstStyle/>
          <a:p>
            <a:pPr marL="265985" marR="204603" indent="-256943">
              <a:spcBef>
                <a:spcPts val="75"/>
              </a:spcBef>
              <a:buFont typeface="Arial"/>
              <a:buChar char="•"/>
              <a:tabLst>
                <a:tab pos="265985" algn="l"/>
                <a:tab pos="266460" algn="l"/>
              </a:tabLst>
            </a:pPr>
            <a:r>
              <a:rPr lang="pt-BR" sz="2398" spc="-19" dirty="0">
                <a:latin typeface="Calibri"/>
                <a:cs typeface="Calibri"/>
              </a:rPr>
              <a:t>Transforma os dados de acordo com as regras e padrões de dados estabelecidos</a:t>
            </a:r>
          </a:p>
          <a:p>
            <a:pPr marL="265985" marR="204603" indent="-256943">
              <a:spcBef>
                <a:spcPts val="75"/>
              </a:spcBef>
              <a:buFont typeface="Arial"/>
              <a:buChar char="•"/>
              <a:tabLst>
                <a:tab pos="265985" algn="l"/>
                <a:tab pos="266460" algn="l"/>
              </a:tabLst>
            </a:pPr>
            <a:endParaRPr lang="pt-BR" sz="2398" spc="-19" dirty="0">
              <a:latin typeface="Calibri"/>
              <a:cs typeface="Calibri"/>
            </a:endParaRPr>
          </a:p>
          <a:p>
            <a:pPr marL="265985" marR="204603" indent="-256943">
              <a:spcBef>
                <a:spcPts val="75"/>
              </a:spcBef>
              <a:buFont typeface="Arial"/>
              <a:buChar char="•"/>
              <a:tabLst>
                <a:tab pos="265985" algn="l"/>
                <a:tab pos="266460" algn="l"/>
              </a:tabLst>
            </a:pPr>
            <a:r>
              <a:rPr lang="pt-BR" sz="2398" spc="-19" dirty="0">
                <a:latin typeface="Calibri"/>
                <a:cs typeface="Calibri"/>
              </a:rPr>
              <a:t>Exemplos incluem: alterações de formato, divisão de campos, substituição de códigos, valores derivados e agregados</a:t>
            </a:r>
            <a:endParaRPr sz="2398" dirty="0">
              <a:latin typeface="Calibri"/>
              <a:cs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Streaming ETL</a:t>
            </a:r>
          </a:p>
        </p:txBody>
      </p:sp>
      <p:sp>
        <p:nvSpPr>
          <p:cNvPr id="6" name="TextBox 5">
            <a:extLst>
              <a:ext uri="{FF2B5EF4-FFF2-40B4-BE49-F238E27FC236}">
                <a16:creationId xmlns:a16="http://schemas.microsoft.com/office/drawing/2014/main" id="{2207F025-4214-B3E2-E40A-7BB50DCC67AC}"/>
              </a:ext>
            </a:extLst>
          </p:cNvPr>
          <p:cNvSpPr txBox="1"/>
          <p:nvPr/>
        </p:nvSpPr>
        <p:spPr>
          <a:xfrm>
            <a:off x="76200" y="1733551"/>
            <a:ext cx="9067800" cy="1200329"/>
          </a:xfrm>
          <a:prstGeom prst="rect">
            <a:avLst/>
          </a:prstGeom>
          <a:noFill/>
        </p:spPr>
        <p:txBody>
          <a:bodyPr wrap="square">
            <a:spAutoFit/>
          </a:bodyPr>
          <a:lstStyle/>
          <a:p>
            <a:r>
              <a:rPr lang="pt-BR" dirty="0"/>
              <a:t>Streaming ETL: aplicações em tempo real requerem streaming ETL. Eles devem responder a novos dados em tempo real à medida que os dados são gerados.</a:t>
            </a:r>
          </a:p>
          <a:p>
            <a:r>
              <a:rPr lang="pt-BR" dirty="0"/>
              <a:t>Essas aplicações em tempo real exigem </a:t>
            </a:r>
            <a:r>
              <a:rPr lang="pt-BR" b="1" dirty="0"/>
              <a:t>Streaming ETL</a:t>
            </a:r>
            <a:r>
              <a:rPr lang="pt-BR" dirty="0"/>
              <a:t>: detecção de fraude, Internet das Coisas, computação de borda, análise de streaming e processamento de pagamentos em tempo real </a:t>
            </a:r>
          </a:p>
        </p:txBody>
      </p:sp>
      <p:pic>
        <p:nvPicPr>
          <p:cNvPr id="9" name="Picture 8">
            <a:extLst>
              <a:ext uri="{FF2B5EF4-FFF2-40B4-BE49-F238E27FC236}">
                <a16:creationId xmlns:a16="http://schemas.microsoft.com/office/drawing/2014/main" id="{EA0443B3-3830-ED77-A94F-41BFDA03945B}"/>
              </a:ext>
            </a:extLst>
          </p:cNvPr>
          <p:cNvPicPr>
            <a:picLocks noChangeAspect="1"/>
          </p:cNvPicPr>
          <p:nvPr/>
        </p:nvPicPr>
        <p:blipFill>
          <a:blip r:embed="rId2"/>
          <a:stretch>
            <a:fillRect/>
          </a:stretch>
        </p:blipFill>
        <p:spPr>
          <a:xfrm>
            <a:off x="381000" y="2933880"/>
            <a:ext cx="7199973" cy="2076270"/>
          </a:xfrm>
          <a:prstGeom prst="rect">
            <a:avLst/>
          </a:prstGeom>
        </p:spPr>
      </p:pic>
    </p:spTree>
    <p:extLst>
      <p:ext uri="{BB962C8B-B14F-4D97-AF65-F5344CB8AC3E}">
        <p14:creationId xmlns:p14="http://schemas.microsoft.com/office/powerpoint/2010/main" val="806136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2381749-D105-132A-D870-DD4501F829C9}"/>
              </a:ext>
            </a:extLst>
          </p:cNvPr>
          <p:cNvSpPr txBox="1">
            <a:spLocks/>
          </p:cNvSpPr>
          <p:nvPr/>
        </p:nvSpPr>
        <p:spPr>
          <a:xfrm>
            <a:off x="3774543" y="230265"/>
            <a:ext cx="1594913" cy="517440"/>
          </a:xfrm>
          <a:prstGeom prst="rect">
            <a:avLst/>
          </a:prstGeom>
        </p:spPr>
        <p:txBody>
          <a:bodyPr vert="horz" wrap="square" lIns="0" tIns="9516"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517">
              <a:lnSpc>
                <a:spcPct val="100000"/>
              </a:lnSpc>
              <a:spcBef>
                <a:spcPts val="75"/>
              </a:spcBef>
            </a:pPr>
            <a:r>
              <a:rPr lang="pt-BR" sz="3300"/>
              <a:t>ETL</a:t>
            </a:r>
            <a:r>
              <a:rPr lang="pt-BR" sz="3300" spc="-11"/>
              <a:t> </a:t>
            </a:r>
            <a:r>
              <a:rPr lang="pt-BR" sz="3300" spc="-8"/>
              <a:t>Tools</a:t>
            </a:r>
            <a:endParaRPr lang="pt-BR" sz="3300" spc="-8" dirty="0"/>
          </a:p>
        </p:txBody>
      </p:sp>
      <p:sp>
        <p:nvSpPr>
          <p:cNvPr id="5" name="object 8">
            <a:extLst>
              <a:ext uri="{FF2B5EF4-FFF2-40B4-BE49-F238E27FC236}">
                <a16:creationId xmlns:a16="http://schemas.microsoft.com/office/drawing/2014/main" id="{E9DB4991-7378-80C3-580A-815ED3BD7A23}"/>
              </a:ext>
            </a:extLst>
          </p:cNvPr>
          <p:cNvSpPr txBox="1"/>
          <p:nvPr/>
        </p:nvSpPr>
        <p:spPr>
          <a:xfrm>
            <a:off x="410233" y="1663442"/>
            <a:ext cx="8468474" cy="355537"/>
          </a:xfrm>
          <a:prstGeom prst="rect">
            <a:avLst/>
          </a:prstGeom>
        </p:spPr>
        <p:txBody>
          <a:bodyPr vert="horz" wrap="square" lIns="0" tIns="9516" rIns="0" bIns="0" rtlCol="0">
            <a:spAutoFit/>
          </a:bodyPr>
          <a:lstStyle/>
          <a:p>
            <a:pPr marL="265985" marR="3806" indent="-256943">
              <a:spcBef>
                <a:spcPts val="75"/>
              </a:spcBef>
              <a:buFont typeface="Arial"/>
              <a:buChar char="•"/>
              <a:tabLst>
                <a:tab pos="265985" algn="l"/>
                <a:tab pos="266460" algn="l"/>
              </a:tabLst>
            </a:pPr>
            <a:r>
              <a:rPr lang="pt-BR" sz="2248" dirty="0">
                <a:latin typeface="Calibri"/>
                <a:cs typeface="Calibri"/>
              </a:rPr>
              <a:t>Algumas ferramentas ETL populares comerciais e freeware</a:t>
            </a:r>
            <a:endParaRPr sz="2248" dirty="0">
              <a:latin typeface="Calibri"/>
              <a:cs typeface="Calibri"/>
            </a:endParaRPr>
          </a:p>
        </p:txBody>
      </p:sp>
      <p:sp>
        <p:nvSpPr>
          <p:cNvPr id="6" name="object 6">
            <a:extLst>
              <a:ext uri="{FF2B5EF4-FFF2-40B4-BE49-F238E27FC236}">
                <a16:creationId xmlns:a16="http://schemas.microsoft.com/office/drawing/2014/main" id="{B47C22FC-B578-B28E-CA23-889E995CFF5E}"/>
              </a:ext>
            </a:extLst>
          </p:cNvPr>
          <p:cNvSpPr txBox="1">
            <a:spLocks/>
          </p:cNvSpPr>
          <p:nvPr/>
        </p:nvSpPr>
        <p:spPr>
          <a:xfrm>
            <a:off x="368658" y="2130120"/>
            <a:ext cx="5000798" cy="3013380"/>
          </a:xfrm>
          <a:prstGeom prst="rect">
            <a:avLst/>
          </a:prstGeom>
        </p:spPr>
        <p:txBody>
          <a:bodyPr vert="horz" wrap="square" lIns="0" tIns="9516"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985" indent="-256468">
              <a:lnSpc>
                <a:spcPct val="100000"/>
              </a:lnSpc>
              <a:spcBef>
                <a:spcPts val="75"/>
              </a:spcBef>
              <a:buFont typeface="Arial"/>
              <a:buChar char="•"/>
              <a:tabLst>
                <a:tab pos="265985" algn="l"/>
                <a:tab pos="266460" algn="l"/>
              </a:tabLst>
            </a:pPr>
            <a:r>
              <a:rPr lang="pt-BR" sz="2100" dirty="0"/>
              <a:t>Ferramentas ETL Comerciais</a:t>
            </a:r>
            <a:r>
              <a:rPr lang="pt-BR" sz="2100" spc="-8" dirty="0"/>
              <a:t>:</a:t>
            </a:r>
          </a:p>
          <a:p>
            <a:pPr marL="566703" lvl="1" indent="-215547">
              <a:lnSpc>
                <a:spcPct val="100000"/>
              </a:lnSpc>
              <a:spcBef>
                <a:spcPts val="8"/>
              </a:spcBef>
              <a:buFont typeface="Arial"/>
              <a:buChar char="–"/>
              <a:tabLst>
                <a:tab pos="567179" algn="l"/>
              </a:tabLst>
            </a:pPr>
            <a:r>
              <a:rPr lang="pt-BR" sz="1799" dirty="0">
                <a:latin typeface="Calibri"/>
                <a:cs typeface="Calibri"/>
              </a:rPr>
              <a:t>IBM</a:t>
            </a:r>
            <a:r>
              <a:rPr lang="pt-BR" sz="1799" spc="-60" dirty="0">
                <a:latin typeface="Calibri"/>
                <a:cs typeface="Calibri"/>
              </a:rPr>
              <a:t> </a:t>
            </a:r>
            <a:r>
              <a:rPr lang="pt-BR" sz="1799" dirty="0" err="1">
                <a:latin typeface="Calibri"/>
                <a:cs typeface="Calibri"/>
              </a:rPr>
              <a:t>Infosphere</a:t>
            </a:r>
            <a:r>
              <a:rPr lang="pt-BR" sz="1799" spc="-38" dirty="0">
                <a:latin typeface="Calibri"/>
                <a:cs typeface="Calibri"/>
              </a:rPr>
              <a:t> </a:t>
            </a:r>
            <a:r>
              <a:rPr lang="pt-BR" sz="1799" spc="-8" dirty="0" err="1">
                <a:latin typeface="Calibri"/>
                <a:cs typeface="Calibri"/>
              </a:rPr>
              <a:t>DataStage</a:t>
            </a:r>
            <a:endParaRPr lang="pt-BR" sz="1799" dirty="0">
              <a:latin typeface="Calibri"/>
              <a:cs typeface="Calibri"/>
            </a:endParaRPr>
          </a:p>
          <a:p>
            <a:pPr marL="566703" lvl="1" indent="-215547">
              <a:lnSpc>
                <a:spcPct val="100000"/>
              </a:lnSpc>
              <a:buFont typeface="Arial"/>
              <a:buChar char="–"/>
              <a:tabLst>
                <a:tab pos="567179" algn="l"/>
              </a:tabLst>
            </a:pPr>
            <a:r>
              <a:rPr lang="pt-BR" sz="1799" spc="-8" dirty="0" err="1">
                <a:latin typeface="Calibri"/>
                <a:cs typeface="Calibri"/>
              </a:rPr>
              <a:t>Informatica</a:t>
            </a:r>
            <a:r>
              <a:rPr lang="pt-BR" sz="1799" spc="-30" dirty="0">
                <a:latin typeface="Calibri"/>
                <a:cs typeface="Calibri"/>
              </a:rPr>
              <a:t> </a:t>
            </a:r>
            <a:r>
              <a:rPr lang="pt-BR" sz="1799" spc="-8" dirty="0" err="1">
                <a:latin typeface="Calibri"/>
                <a:cs typeface="Calibri"/>
              </a:rPr>
              <a:t>PowerCenter</a:t>
            </a:r>
            <a:endParaRPr lang="pt-BR" sz="1799" dirty="0">
              <a:latin typeface="Calibri"/>
              <a:cs typeface="Calibri"/>
            </a:endParaRPr>
          </a:p>
          <a:p>
            <a:pPr marL="566703" marR="175102" lvl="1" indent="-215072">
              <a:lnSpc>
                <a:spcPct val="80000"/>
              </a:lnSpc>
              <a:spcBef>
                <a:spcPts val="431"/>
              </a:spcBef>
              <a:buFont typeface="Arial"/>
              <a:buChar char="–"/>
              <a:tabLst>
                <a:tab pos="567179" algn="l"/>
              </a:tabLst>
            </a:pPr>
            <a:r>
              <a:rPr lang="pt-BR" sz="1799" dirty="0">
                <a:latin typeface="Calibri"/>
                <a:cs typeface="Calibri"/>
              </a:rPr>
              <a:t>Oracle</a:t>
            </a:r>
            <a:r>
              <a:rPr lang="pt-BR" sz="1799" spc="-79" dirty="0">
                <a:latin typeface="Calibri"/>
                <a:cs typeface="Calibri"/>
              </a:rPr>
              <a:t> </a:t>
            </a:r>
            <a:r>
              <a:rPr lang="pt-BR" sz="1799" dirty="0">
                <a:latin typeface="Calibri"/>
                <a:cs typeface="Calibri"/>
              </a:rPr>
              <a:t>Warehouse</a:t>
            </a:r>
            <a:r>
              <a:rPr lang="pt-BR" sz="1799" spc="-60" dirty="0">
                <a:latin typeface="Calibri"/>
                <a:cs typeface="Calibri"/>
              </a:rPr>
              <a:t> </a:t>
            </a:r>
            <a:r>
              <a:rPr lang="pt-BR" sz="1799" spc="-8" dirty="0" err="1">
                <a:latin typeface="Calibri"/>
                <a:cs typeface="Calibri"/>
              </a:rPr>
              <a:t>Builder</a:t>
            </a:r>
            <a:r>
              <a:rPr lang="pt-BR" sz="1799" spc="-8" dirty="0">
                <a:latin typeface="Calibri"/>
                <a:cs typeface="Calibri"/>
              </a:rPr>
              <a:t> (OWB)</a:t>
            </a:r>
            <a:endParaRPr lang="pt-BR" sz="1799" dirty="0">
              <a:latin typeface="Calibri"/>
              <a:cs typeface="Calibri"/>
            </a:endParaRPr>
          </a:p>
          <a:p>
            <a:pPr marL="566703" lvl="1" indent="-215547">
              <a:lnSpc>
                <a:spcPct val="100000"/>
              </a:lnSpc>
              <a:buFont typeface="Arial"/>
              <a:buChar char="–"/>
              <a:tabLst>
                <a:tab pos="567179" algn="l"/>
              </a:tabLst>
            </a:pPr>
            <a:r>
              <a:rPr lang="pt-BR" sz="1799" dirty="0">
                <a:latin typeface="Calibri"/>
                <a:cs typeface="Calibri"/>
              </a:rPr>
              <a:t>Oracle</a:t>
            </a:r>
            <a:r>
              <a:rPr lang="pt-BR" sz="1799" spc="-60" dirty="0">
                <a:latin typeface="Calibri"/>
                <a:cs typeface="Calibri"/>
              </a:rPr>
              <a:t> </a:t>
            </a:r>
            <a:r>
              <a:rPr lang="pt-BR" sz="1799" dirty="0">
                <a:latin typeface="Calibri"/>
                <a:cs typeface="Calibri"/>
              </a:rPr>
              <a:t>Data</a:t>
            </a:r>
            <a:r>
              <a:rPr lang="pt-BR" sz="1799" spc="-53" dirty="0">
                <a:latin typeface="Calibri"/>
                <a:cs typeface="Calibri"/>
              </a:rPr>
              <a:t> </a:t>
            </a:r>
            <a:r>
              <a:rPr lang="pt-BR" sz="1799" spc="-8" dirty="0" err="1">
                <a:latin typeface="Calibri"/>
                <a:cs typeface="Calibri"/>
              </a:rPr>
              <a:t>Integrator</a:t>
            </a:r>
            <a:r>
              <a:rPr lang="pt-BR" sz="1799" spc="-60" dirty="0">
                <a:latin typeface="Calibri"/>
                <a:cs typeface="Calibri"/>
              </a:rPr>
              <a:t> </a:t>
            </a:r>
            <a:r>
              <a:rPr lang="pt-BR" sz="1799" spc="-8" dirty="0">
                <a:latin typeface="Calibri"/>
                <a:cs typeface="Calibri"/>
              </a:rPr>
              <a:t>(ODI)</a:t>
            </a:r>
            <a:endParaRPr lang="pt-BR" sz="1799" dirty="0">
              <a:latin typeface="Calibri"/>
              <a:cs typeface="Calibri"/>
            </a:endParaRPr>
          </a:p>
          <a:p>
            <a:pPr marL="566703" lvl="1" indent="-215547">
              <a:lnSpc>
                <a:spcPct val="100000"/>
              </a:lnSpc>
              <a:buFont typeface="Arial"/>
              <a:buChar char="–"/>
              <a:tabLst>
                <a:tab pos="567179" algn="l"/>
              </a:tabLst>
            </a:pPr>
            <a:r>
              <a:rPr lang="pt-BR" sz="1799" dirty="0">
                <a:latin typeface="Calibri"/>
                <a:cs typeface="Calibri"/>
              </a:rPr>
              <a:t>SAS</a:t>
            </a:r>
            <a:r>
              <a:rPr lang="pt-BR" sz="1799" spc="-34" dirty="0">
                <a:latin typeface="Calibri"/>
                <a:cs typeface="Calibri"/>
              </a:rPr>
              <a:t> </a:t>
            </a:r>
            <a:r>
              <a:rPr lang="pt-BR" sz="1799" dirty="0">
                <a:latin typeface="Calibri"/>
                <a:cs typeface="Calibri"/>
              </a:rPr>
              <a:t>ETL</a:t>
            </a:r>
            <a:r>
              <a:rPr lang="pt-BR" sz="1799" spc="-4" dirty="0">
                <a:latin typeface="Calibri"/>
                <a:cs typeface="Calibri"/>
              </a:rPr>
              <a:t> </a:t>
            </a:r>
            <a:r>
              <a:rPr lang="pt-BR" sz="1799" spc="-8" dirty="0">
                <a:latin typeface="Calibri"/>
                <a:cs typeface="Calibri"/>
              </a:rPr>
              <a:t>Studio</a:t>
            </a:r>
            <a:endParaRPr lang="pt-BR" sz="1799" dirty="0">
              <a:latin typeface="Calibri"/>
              <a:cs typeface="Calibri"/>
            </a:endParaRPr>
          </a:p>
          <a:p>
            <a:pPr marL="566703" marR="565751" lvl="1" indent="-215072">
              <a:lnSpc>
                <a:spcPct val="80000"/>
              </a:lnSpc>
              <a:spcBef>
                <a:spcPts val="431"/>
              </a:spcBef>
              <a:buFont typeface="Arial"/>
              <a:buChar char="–"/>
              <a:tabLst>
                <a:tab pos="567179" algn="l"/>
              </a:tabLst>
            </a:pPr>
            <a:r>
              <a:rPr lang="pt-BR" sz="1799" dirty="0">
                <a:latin typeface="Calibri"/>
                <a:cs typeface="Calibri"/>
              </a:rPr>
              <a:t>Business</a:t>
            </a:r>
            <a:r>
              <a:rPr lang="pt-BR" sz="1799" spc="-19" dirty="0">
                <a:latin typeface="Calibri"/>
                <a:cs typeface="Calibri"/>
              </a:rPr>
              <a:t> </a:t>
            </a:r>
            <a:r>
              <a:rPr lang="pt-BR" sz="1799" dirty="0" err="1">
                <a:latin typeface="Calibri"/>
                <a:cs typeface="Calibri"/>
              </a:rPr>
              <a:t>Objects</a:t>
            </a:r>
            <a:r>
              <a:rPr lang="pt-BR" sz="1799" spc="-19" dirty="0">
                <a:latin typeface="Calibri"/>
                <a:cs typeface="Calibri"/>
              </a:rPr>
              <a:t> </a:t>
            </a:r>
            <a:r>
              <a:rPr lang="pt-BR" sz="1799" spc="-15" dirty="0">
                <a:latin typeface="Calibri"/>
                <a:cs typeface="Calibri"/>
              </a:rPr>
              <a:t>Data </a:t>
            </a:r>
            <a:r>
              <a:rPr lang="pt-BR" sz="1799" spc="-8" dirty="0" err="1">
                <a:latin typeface="Calibri"/>
                <a:cs typeface="Calibri"/>
              </a:rPr>
              <a:t>Integrator</a:t>
            </a:r>
            <a:r>
              <a:rPr lang="pt-BR" sz="1799" spc="-8" dirty="0">
                <a:latin typeface="Calibri"/>
                <a:cs typeface="Calibri"/>
              </a:rPr>
              <a:t>(BODI)</a:t>
            </a:r>
            <a:endParaRPr lang="pt-BR" sz="1799" dirty="0">
              <a:latin typeface="Calibri"/>
              <a:cs typeface="Calibri"/>
            </a:endParaRPr>
          </a:p>
          <a:p>
            <a:pPr marL="566703" marR="259323" lvl="1" indent="-215072">
              <a:lnSpc>
                <a:spcPct val="80000"/>
              </a:lnSpc>
              <a:spcBef>
                <a:spcPts val="434"/>
              </a:spcBef>
              <a:buFont typeface="Arial"/>
              <a:buChar char="–"/>
              <a:tabLst>
                <a:tab pos="567179" algn="l"/>
              </a:tabLst>
            </a:pPr>
            <a:r>
              <a:rPr lang="pt-BR" sz="1799" dirty="0">
                <a:latin typeface="Calibri"/>
                <a:cs typeface="Calibri"/>
              </a:rPr>
              <a:t>Microsoft</a:t>
            </a:r>
            <a:r>
              <a:rPr lang="pt-BR" sz="1799" spc="-34" dirty="0">
                <a:latin typeface="Calibri"/>
                <a:cs typeface="Calibri"/>
              </a:rPr>
              <a:t> </a:t>
            </a:r>
            <a:r>
              <a:rPr lang="pt-BR" sz="1799" dirty="0">
                <a:latin typeface="Calibri"/>
                <a:cs typeface="Calibri"/>
              </a:rPr>
              <a:t>SQL</a:t>
            </a:r>
            <a:r>
              <a:rPr lang="pt-BR" sz="1799" spc="-34" dirty="0">
                <a:latin typeface="Calibri"/>
                <a:cs typeface="Calibri"/>
              </a:rPr>
              <a:t> </a:t>
            </a:r>
            <a:r>
              <a:rPr lang="pt-BR" sz="1799" spc="-8" dirty="0">
                <a:latin typeface="Calibri"/>
                <a:cs typeface="Calibri"/>
              </a:rPr>
              <a:t>Server </a:t>
            </a:r>
            <a:r>
              <a:rPr lang="pt-BR" sz="1799" spc="-8" dirty="0" err="1">
                <a:latin typeface="Calibri"/>
                <a:cs typeface="Calibri"/>
              </a:rPr>
              <a:t>Integration</a:t>
            </a:r>
            <a:r>
              <a:rPr lang="pt-BR" sz="1799" spc="-38" dirty="0">
                <a:latin typeface="Calibri"/>
                <a:cs typeface="Calibri"/>
              </a:rPr>
              <a:t> </a:t>
            </a:r>
            <a:r>
              <a:rPr lang="pt-BR" sz="1799" spc="-8" dirty="0">
                <a:latin typeface="Calibri"/>
                <a:cs typeface="Calibri"/>
              </a:rPr>
              <a:t>Services(SSIS)</a:t>
            </a:r>
            <a:endParaRPr lang="pt-BR" sz="1799" dirty="0">
              <a:latin typeface="Calibri"/>
              <a:cs typeface="Calibri"/>
            </a:endParaRPr>
          </a:p>
          <a:p>
            <a:pPr marL="566703" lvl="1" indent="-215547">
              <a:lnSpc>
                <a:spcPct val="100000"/>
              </a:lnSpc>
              <a:buFont typeface="Arial"/>
              <a:buChar char="–"/>
              <a:tabLst>
                <a:tab pos="567179" algn="l"/>
              </a:tabLst>
            </a:pPr>
            <a:r>
              <a:rPr lang="pt-BR" sz="1799" dirty="0" err="1">
                <a:latin typeface="Calibri"/>
                <a:cs typeface="Calibri"/>
              </a:rPr>
              <a:t>Ab</a:t>
            </a:r>
            <a:r>
              <a:rPr lang="pt-BR" sz="1799" spc="-4" dirty="0">
                <a:latin typeface="Calibri"/>
                <a:cs typeface="Calibri"/>
              </a:rPr>
              <a:t> </a:t>
            </a:r>
            <a:r>
              <a:rPr lang="pt-BR" sz="1799" spc="-8" dirty="0">
                <a:latin typeface="Calibri"/>
                <a:cs typeface="Calibri"/>
              </a:rPr>
              <a:t>Initio</a:t>
            </a:r>
            <a:endParaRPr lang="pt-BR" sz="1799" dirty="0">
              <a:latin typeface="Calibri"/>
              <a:cs typeface="Calibri"/>
            </a:endParaRPr>
          </a:p>
        </p:txBody>
      </p:sp>
      <p:sp>
        <p:nvSpPr>
          <p:cNvPr id="7" name="object 7">
            <a:extLst>
              <a:ext uri="{FF2B5EF4-FFF2-40B4-BE49-F238E27FC236}">
                <a16:creationId xmlns:a16="http://schemas.microsoft.com/office/drawing/2014/main" id="{8AB953D1-DA87-191A-D4B9-401E42867B7D}"/>
              </a:ext>
            </a:extLst>
          </p:cNvPr>
          <p:cNvSpPr txBox="1"/>
          <p:nvPr/>
        </p:nvSpPr>
        <p:spPr>
          <a:xfrm>
            <a:off x="5013220" y="2114550"/>
            <a:ext cx="3887258" cy="1910296"/>
          </a:xfrm>
          <a:prstGeom prst="rect">
            <a:avLst/>
          </a:prstGeom>
        </p:spPr>
        <p:txBody>
          <a:bodyPr vert="horz" wrap="square" lIns="0" tIns="70895" rIns="0" bIns="0" rtlCol="0">
            <a:spAutoFit/>
          </a:bodyPr>
          <a:lstStyle/>
          <a:p>
            <a:pPr marL="265985" marR="3806" indent="-256943">
              <a:lnSpc>
                <a:spcPct val="80000"/>
              </a:lnSpc>
              <a:spcBef>
                <a:spcPts val="558"/>
              </a:spcBef>
              <a:buFont typeface="Arial"/>
              <a:buChar char="•"/>
              <a:tabLst>
                <a:tab pos="265985" algn="l"/>
                <a:tab pos="266460" algn="l"/>
              </a:tabLst>
            </a:pPr>
            <a:r>
              <a:rPr lang="pt-BR" sz="2024" dirty="0">
                <a:latin typeface="Calibri"/>
                <a:cs typeface="Calibri"/>
              </a:rPr>
              <a:t>Ferramentas</a:t>
            </a:r>
            <a:r>
              <a:rPr sz="2024" spc="30" dirty="0">
                <a:latin typeface="Calibri"/>
                <a:cs typeface="Calibri"/>
              </a:rPr>
              <a:t> </a:t>
            </a:r>
            <a:r>
              <a:rPr sz="2024" spc="-19" dirty="0">
                <a:latin typeface="Calibri"/>
                <a:cs typeface="Calibri"/>
              </a:rPr>
              <a:t>ETL </a:t>
            </a:r>
            <a:r>
              <a:rPr lang="pt-BR" sz="2024" spc="-8" dirty="0" err="1">
                <a:latin typeface="Calibri"/>
                <a:cs typeface="Calibri"/>
              </a:rPr>
              <a:t>free</a:t>
            </a:r>
            <a:r>
              <a:rPr sz="2024" spc="-8" dirty="0">
                <a:latin typeface="Calibri"/>
                <a:cs typeface="Calibri"/>
              </a:rPr>
              <a:t>:</a:t>
            </a:r>
            <a:endParaRPr sz="2024" dirty="0">
              <a:latin typeface="Calibri"/>
              <a:cs typeface="Calibri"/>
            </a:endParaRPr>
          </a:p>
          <a:p>
            <a:pPr marL="566703" marR="228395" lvl="1" indent="-215072">
              <a:spcBef>
                <a:spcPts val="398"/>
              </a:spcBef>
              <a:buFont typeface="Arial"/>
              <a:buChar char="–"/>
              <a:tabLst>
                <a:tab pos="567179" algn="l"/>
              </a:tabLst>
            </a:pPr>
            <a:r>
              <a:rPr sz="1799" dirty="0">
                <a:latin typeface="Calibri"/>
                <a:cs typeface="Calibri"/>
              </a:rPr>
              <a:t>Pentaho</a:t>
            </a:r>
            <a:r>
              <a:rPr sz="1799" spc="-71" dirty="0">
                <a:latin typeface="Calibri"/>
                <a:cs typeface="Calibri"/>
              </a:rPr>
              <a:t> </a:t>
            </a:r>
            <a:r>
              <a:rPr sz="1799" dirty="0">
                <a:latin typeface="Calibri"/>
                <a:cs typeface="Calibri"/>
              </a:rPr>
              <a:t>Data</a:t>
            </a:r>
            <a:r>
              <a:rPr sz="1799" spc="-79" dirty="0">
                <a:latin typeface="Calibri"/>
                <a:cs typeface="Calibri"/>
              </a:rPr>
              <a:t> </a:t>
            </a:r>
            <a:r>
              <a:rPr sz="1799" spc="-15" dirty="0">
                <a:latin typeface="Calibri"/>
                <a:cs typeface="Calibri"/>
              </a:rPr>
              <a:t>Integration </a:t>
            </a:r>
            <a:r>
              <a:rPr sz="1799" dirty="0">
                <a:latin typeface="Calibri"/>
                <a:cs typeface="Calibri"/>
              </a:rPr>
              <a:t>(PDI)</a:t>
            </a:r>
            <a:r>
              <a:rPr sz="1799" spc="-19" dirty="0">
                <a:latin typeface="Calibri"/>
                <a:cs typeface="Calibri"/>
              </a:rPr>
              <a:t> </a:t>
            </a:r>
            <a:r>
              <a:rPr sz="1799" dirty="0">
                <a:latin typeface="Calibri"/>
                <a:cs typeface="Calibri"/>
              </a:rPr>
              <a:t>-</a:t>
            </a:r>
            <a:r>
              <a:rPr sz="1799" spc="-11" dirty="0">
                <a:latin typeface="Calibri"/>
                <a:cs typeface="Calibri"/>
              </a:rPr>
              <a:t> </a:t>
            </a:r>
            <a:r>
              <a:rPr sz="1799" spc="-8" dirty="0">
                <a:latin typeface="Calibri"/>
                <a:cs typeface="Calibri"/>
              </a:rPr>
              <a:t>Kettle</a:t>
            </a:r>
            <a:endParaRPr sz="1799" dirty="0">
              <a:latin typeface="Calibri"/>
              <a:cs typeface="Calibri"/>
            </a:endParaRPr>
          </a:p>
          <a:p>
            <a:pPr marL="566703" lvl="1" indent="-215547">
              <a:spcBef>
                <a:spcPts val="431"/>
              </a:spcBef>
              <a:buFont typeface="Arial"/>
              <a:buChar char="–"/>
              <a:tabLst>
                <a:tab pos="567179" algn="l"/>
              </a:tabLst>
            </a:pPr>
            <a:r>
              <a:rPr sz="1799" spc="-15" dirty="0">
                <a:latin typeface="Calibri"/>
                <a:cs typeface="Calibri"/>
              </a:rPr>
              <a:t>Talend</a:t>
            </a:r>
            <a:r>
              <a:rPr sz="1799" spc="-53" dirty="0">
                <a:latin typeface="Calibri"/>
                <a:cs typeface="Calibri"/>
              </a:rPr>
              <a:t> </a:t>
            </a:r>
            <a:r>
              <a:rPr sz="1799" spc="-8" dirty="0">
                <a:latin typeface="Calibri"/>
                <a:cs typeface="Calibri"/>
              </a:rPr>
              <a:t>Integrator</a:t>
            </a:r>
            <a:r>
              <a:rPr sz="1799" spc="-64" dirty="0">
                <a:latin typeface="Calibri"/>
                <a:cs typeface="Calibri"/>
              </a:rPr>
              <a:t> </a:t>
            </a:r>
            <a:r>
              <a:rPr sz="1799" spc="-15" dirty="0">
                <a:latin typeface="Calibri"/>
                <a:cs typeface="Calibri"/>
              </a:rPr>
              <a:t>Suite</a:t>
            </a:r>
            <a:endParaRPr sz="1799" dirty="0">
              <a:latin typeface="Calibri"/>
              <a:cs typeface="Calibri"/>
            </a:endParaRPr>
          </a:p>
          <a:p>
            <a:pPr marL="566703" lvl="1" indent="-215547">
              <a:spcBef>
                <a:spcPts val="431"/>
              </a:spcBef>
              <a:buFont typeface="Arial"/>
              <a:buChar char="–"/>
              <a:tabLst>
                <a:tab pos="567179" algn="l"/>
              </a:tabLst>
            </a:pPr>
            <a:r>
              <a:rPr sz="1799" spc="-8" dirty="0">
                <a:latin typeface="Calibri"/>
                <a:cs typeface="Calibri"/>
              </a:rPr>
              <a:t>CloverETL</a:t>
            </a:r>
            <a:endParaRPr sz="1799" dirty="0">
              <a:latin typeface="Calibri"/>
              <a:cs typeface="Calibri"/>
            </a:endParaRPr>
          </a:p>
          <a:p>
            <a:pPr marL="566703" lvl="1" indent="-215547">
              <a:spcBef>
                <a:spcPts val="431"/>
              </a:spcBef>
              <a:buFont typeface="Arial"/>
              <a:buChar char="–"/>
              <a:tabLst>
                <a:tab pos="567179" algn="l"/>
              </a:tabLst>
            </a:pPr>
            <a:r>
              <a:rPr sz="1799" dirty="0">
                <a:latin typeface="Calibri"/>
                <a:cs typeface="Calibri"/>
              </a:rPr>
              <a:t>Jasper</a:t>
            </a:r>
            <a:r>
              <a:rPr sz="1799" spc="-15" dirty="0">
                <a:latin typeface="Calibri"/>
                <a:cs typeface="Calibri"/>
              </a:rPr>
              <a:t> </a:t>
            </a:r>
            <a:r>
              <a:rPr sz="1799" spc="-19" dirty="0">
                <a:latin typeface="Calibri"/>
                <a:cs typeface="Calibri"/>
              </a:rPr>
              <a:t>ETL</a:t>
            </a:r>
            <a:endParaRPr sz="1799" dirty="0">
              <a:latin typeface="Calibri"/>
              <a:cs typeface="Calibri"/>
            </a:endParaRPr>
          </a:p>
        </p:txBody>
      </p:sp>
    </p:spTree>
    <p:extLst>
      <p:ext uri="{BB962C8B-B14F-4D97-AF65-F5344CB8AC3E}">
        <p14:creationId xmlns:p14="http://schemas.microsoft.com/office/powerpoint/2010/main" val="834638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2381749-D105-132A-D870-DD4501F829C9}"/>
              </a:ext>
            </a:extLst>
          </p:cNvPr>
          <p:cNvSpPr txBox="1">
            <a:spLocks/>
          </p:cNvSpPr>
          <p:nvPr/>
        </p:nvSpPr>
        <p:spPr>
          <a:xfrm>
            <a:off x="3660243" y="499100"/>
            <a:ext cx="1594913" cy="517440"/>
          </a:xfrm>
          <a:prstGeom prst="rect">
            <a:avLst/>
          </a:prstGeom>
        </p:spPr>
        <p:txBody>
          <a:bodyPr vert="horz" wrap="square" lIns="0" tIns="9516"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517">
              <a:lnSpc>
                <a:spcPct val="100000"/>
              </a:lnSpc>
              <a:spcBef>
                <a:spcPts val="75"/>
              </a:spcBef>
            </a:pPr>
            <a:r>
              <a:rPr lang="pt-BR" sz="3300" dirty="0"/>
              <a:t>ELT</a:t>
            </a:r>
            <a:endParaRPr lang="pt-BR" sz="3300" spc="-8" dirty="0"/>
          </a:p>
        </p:txBody>
      </p:sp>
      <p:sp>
        <p:nvSpPr>
          <p:cNvPr id="3" name="TextBox 2">
            <a:extLst>
              <a:ext uri="{FF2B5EF4-FFF2-40B4-BE49-F238E27FC236}">
                <a16:creationId xmlns:a16="http://schemas.microsoft.com/office/drawing/2014/main" id="{F53DDAEC-35AE-F2F0-ED28-A023B5180CC4}"/>
              </a:ext>
            </a:extLst>
          </p:cNvPr>
          <p:cNvSpPr txBox="1"/>
          <p:nvPr/>
        </p:nvSpPr>
        <p:spPr>
          <a:xfrm>
            <a:off x="304800" y="1773914"/>
            <a:ext cx="8305800" cy="2862322"/>
          </a:xfrm>
          <a:prstGeom prst="rect">
            <a:avLst/>
          </a:prstGeom>
          <a:noFill/>
        </p:spPr>
        <p:txBody>
          <a:bodyPr wrap="square">
            <a:spAutoFit/>
          </a:bodyPr>
          <a:lstStyle/>
          <a:p>
            <a:r>
              <a:rPr lang="pt-BR" dirty="0"/>
              <a:t>As organizações de hoje precisam processar um enorme volume de dados que chegam em uma ampla variedade de formas. E se eles querem competir na economia em tempo real, eles precisam fazer isso o mais rápido possível. Esse é exatamente o tipo</a:t>
            </a:r>
          </a:p>
          <a:p>
            <a:r>
              <a:rPr lang="pt-BR" dirty="0"/>
              <a:t>de cenário que o ETL não consegue lidar - e é por isso que o mercado está mudando para o ELT.</a:t>
            </a:r>
          </a:p>
          <a:p>
            <a:endParaRPr lang="pt-BR" dirty="0"/>
          </a:p>
          <a:p>
            <a:r>
              <a:rPr lang="pt-BR" dirty="0"/>
              <a:t>ELT significa “Extrair, Carregar e Transformar” e descreve o conjunto de processos de integração de dados para extrair dados de um sistema, carregue-os em um repositório de destino e, em seguida, transforme-os para usos posteriores, como inteligência de negócios (BI) e análise de </a:t>
            </a:r>
            <a:r>
              <a:rPr lang="pt-BR" b="1" dirty="0"/>
              <a:t>Big Data</a:t>
            </a:r>
            <a:r>
              <a:rPr lang="pt-BR" dirty="0"/>
              <a:t>.</a:t>
            </a:r>
          </a:p>
        </p:txBody>
      </p:sp>
    </p:spTree>
    <p:extLst>
      <p:ext uri="{BB962C8B-B14F-4D97-AF65-F5344CB8AC3E}">
        <p14:creationId xmlns:p14="http://schemas.microsoft.com/office/powerpoint/2010/main" val="20642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1927225" cy="513080"/>
          </a:xfrm>
          <a:prstGeom prst="rect">
            <a:avLst/>
          </a:prstGeom>
        </p:spPr>
        <p:txBody>
          <a:bodyPr vert="horz" wrap="square" lIns="0" tIns="12700" rIns="0" bIns="0" rtlCol="0">
            <a:spAutoFit/>
          </a:bodyPr>
          <a:lstStyle/>
          <a:p>
            <a:pPr marL="12700">
              <a:lnSpc>
                <a:spcPct val="100000"/>
              </a:lnSpc>
              <a:spcBef>
                <a:spcPts val="100"/>
              </a:spcBef>
            </a:pPr>
            <a:r>
              <a:rPr spc="-20" dirty="0"/>
              <a:t>Motivação</a:t>
            </a:r>
          </a:p>
        </p:txBody>
      </p:sp>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3" name="object 3"/>
          <p:cNvSpPr txBox="1"/>
          <p:nvPr/>
        </p:nvSpPr>
        <p:spPr>
          <a:xfrm>
            <a:off x="544925" y="1942951"/>
            <a:ext cx="5970905" cy="1282700"/>
          </a:xfrm>
          <a:prstGeom prst="rect">
            <a:avLst/>
          </a:prstGeom>
        </p:spPr>
        <p:txBody>
          <a:bodyPr vert="horz" wrap="square" lIns="0" tIns="52704" rIns="0" bIns="0" rtlCol="0">
            <a:spAutoFit/>
          </a:bodyPr>
          <a:lstStyle/>
          <a:p>
            <a:pPr marL="469900" indent="-457200">
              <a:lnSpc>
                <a:spcPct val="100000"/>
              </a:lnSpc>
              <a:spcBef>
                <a:spcPts val="414"/>
              </a:spcBef>
              <a:buFont typeface="MS PGothic"/>
              <a:buChar char="➔"/>
              <a:tabLst>
                <a:tab pos="469265" algn="l"/>
                <a:tab pos="469900" algn="l"/>
              </a:tabLst>
            </a:pPr>
            <a:r>
              <a:rPr sz="1800" spc="-15" dirty="0">
                <a:solidFill>
                  <a:srgbClr val="737373"/>
                </a:solidFill>
                <a:latin typeface="Roboto"/>
                <a:cs typeface="Roboto"/>
              </a:rPr>
              <a:t>Avanços</a:t>
            </a:r>
            <a:r>
              <a:rPr sz="1800" spc="-20" dirty="0">
                <a:solidFill>
                  <a:srgbClr val="737373"/>
                </a:solidFill>
                <a:latin typeface="Roboto"/>
                <a:cs typeface="Roboto"/>
              </a:rPr>
              <a:t> </a:t>
            </a:r>
            <a:r>
              <a:rPr sz="1800" spc="-15" dirty="0">
                <a:solidFill>
                  <a:srgbClr val="737373"/>
                </a:solidFill>
                <a:latin typeface="Roboto"/>
                <a:cs typeface="Roboto"/>
              </a:rPr>
              <a:t>das</a:t>
            </a:r>
            <a:r>
              <a:rPr sz="1800" spc="-20" dirty="0">
                <a:solidFill>
                  <a:srgbClr val="737373"/>
                </a:solidFill>
                <a:latin typeface="Roboto"/>
                <a:cs typeface="Roboto"/>
              </a:rPr>
              <a:t> </a:t>
            </a:r>
            <a:r>
              <a:rPr sz="1800" spc="-15" dirty="0">
                <a:solidFill>
                  <a:srgbClr val="737373"/>
                </a:solidFill>
                <a:latin typeface="Roboto"/>
                <a:cs typeface="Roboto"/>
              </a:rPr>
              <a:t>tecnologias</a:t>
            </a:r>
            <a:r>
              <a:rPr sz="1800" spc="-20" dirty="0">
                <a:solidFill>
                  <a:srgbClr val="737373"/>
                </a:solidFill>
                <a:latin typeface="Roboto"/>
                <a:cs typeface="Roboto"/>
              </a:rPr>
              <a:t> </a:t>
            </a:r>
            <a:r>
              <a:rPr sz="1800" spc="-10" dirty="0">
                <a:solidFill>
                  <a:srgbClr val="737373"/>
                </a:solidFill>
                <a:latin typeface="Roboto"/>
                <a:cs typeface="Roboto"/>
              </a:rPr>
              <a:t>web</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10" dirty="0">
                <a:solidFill>
                  <a:srgbClr val="737373"/>
                </a:solidFill>
                <a:latin typeface="Roboto"/>
                <a:cs typeface="Roboto"/>
              </a:rPr>
              <a:t>Proliferação</a:t>
            </a:r>
            <a:r>
              <a:rPr sz="1800" spc="-20" dirty="0">
                <a:solidFill>
                  <a:srgbClr val="737373"/>
                </a:solidFill>
                <a:latin typeface="Roboto"/>
                <a:cs typeface="Roboto"/>
              </a:rPr>
              <a:t> </a:t>
            </a:r>
            <a:r>
              <a:rPr sz="1800" spc="-5" dirty="0">
                <a:solidFill>
                  <a:srgbClr val="737373"/>
                </a:solidFill>
                <a:latin typeface="Roboto"/>
                <a:cs typeface="Roboto"/>
              </a:rPr>
              <a:t>de</a:t>
            </a:r>
            <a:r>
              <a:rPr sz="1800" spc="-20" dirty="0">
                <a:solidFill>
                  <a:srgbClr val="737373"/>
                </a:solidFill>
                <a:latin typeface="Roboto"/>
                <a:cs typeface="Roboto"/>
              </a:rPr>
              <a:t> dispositivos</a:t>
            </a:r>
            <a:r>
              <a:rPr sz="1800" spc="-15" dirty="0">
                <a:solidFill>
                  <a:srgbClr val="737373"/>
                </a:solidFill>
                <a:latin typeface="Roboto"/>
                <a:cs typeface="Roboto"/>
              </a:rPr>
              <a:t> móveis</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i="1" spc="-40" dirty="0">
                <a:solidFill>
                  <a:srgbClr val="737373"/>
                </a:solidFill>
                <a:latin typeface="Roboto"/>
                <a:cs typeface="Roboto"/>
              </a:rPr>
              <a:t>Big</a:t>
            </a:r>
            <a:r>
              <a:rPr sz="1800" i="1" spc="-50" dirty="0">
                <a:solidFill>
                  <a:srgbClr val="737373"/>
                </a:solidFill>
                <a:latin typeface="Roboto"/>
                <a:cs typeface="Roboto"/>
              </a:rPr>
              <a:t> </a:t>
            </a:r>
            <a:r>
              <a:rPr sz="1800" i="1" spc="-45" dirty="0">
                <a:solidFill>
                  <a:srgbClr val="737373"/>
                </a:solidFill>
                <a:latin typeface="Roboto"/>
                <a:cs typeface="Roboto"/>
              </a:rPr>
              <a:t>Data</a:t>
            </a:r>
            <a:endParaRPr sz="1800">
              <a:latin typeface="Roboto"/>
              <a:cs typeface="Roboto"/>
            </a:endParaRPr>
          </a:p>
          <a:p>
            <a:pPr marL="469900" indent="-457200">
              <a:lnSpc>
                <a:spcPct val="100000"/>
              </a:lnSpc>
              <a:spcBef>
                <a:spcPts val="315"/>
              </a:spcBef>
              <a:buFont typeface="MS PGothic"/>
              <a:buChar char="➔"/>
              <a:tabLst>
                <a:tab pos="469265" algn="l"/>
                <a:tab pos="469900" algn="l"/>
              </a:tabLst>
            </a:pPr>
            <a:r>
              <a:rPr sz="1800" spc="-20" dirty="0">
                <a:solidFill>
                  <a:srgbClr val="737373"/>
                </a:solidFill>
                <a:latin typeface="Roboto"/>
                <a:cs typeface="Roboto"/>
              </a:rPr>
              <a:t>Disponibilidade</a:t>
            </a:r>
            <a:r>
              <a:rPr sz="1800" spc="-15" dirty="0">
                <a:solidFill>
                  <a:srgbClr val="737373"/>
                </a:solidFill>
                <a:latin typeface="Roboto"/>
                <a:cs typeface="Roboto"/>
              </a:rPr>
              <a:t> da</a:t>
            </a:r>
            <a:r>
              <a:rPr sz="1800" spc="-10" dirty="0">
                <a:solidFill>
                  <a:srgbClr val="737373"/>
                </a:solidFill>
                <a:latin typeface="Roboto"/>
                <a:cs typeface="Roboto"/>
              </a:rPr>
              <a:t> informação onde</a:t>
            </a:r>
            <a:r>
              <a:rPr sz="1800" spc="-5" dirty="0">
                <a:solidFill>
                  <a:srgbClr val="737373"/>
                </a:solidFill>
                <a:latin typeface="Roboto"/>
                <a:cs typeface="Roboto"/>
              </a:rPr>
              <a:t> </a:t>
            </a:r>
            <a:r>
              <a:rPr sz="1800" spc="10" dirty="0">
                <a:solidFill>
                  <a:srgbClr val="737373"/>
                </a:solidFill>
                <a:latin typeface="Roboto"/>
                <a:cs typeface="Roboto"/>
              </a:rPr>
              <a:t>(e</a:t>
            </a:r>
            <a:r>
              <a:rPr sz="1800" spc="-15" dirty="0">
                <a:solidFill>
                  <a:srgbClr val="737373"/>
                </a:solidFill>
                <a:latin typeface="Roboto"/>
                <a:cs typeface="Roboto"/>
              </a:rPr>
              <a:t> quando)</a:t>
            </a:r>
            <a:r>
              <a:rPr sz="1800" spc="-5" dirty="0">
                <a:solidFill>
                  <a:srgbClr val="737373"/>
                </a:solidFill>
                <a:latin typeface="Roboto"/>
                <a:cs typeface="Roboto"/>
              </a:rPr>
              <a:t> </a:t>
            </a:r>
            <a:r>
              <a:rPr sz="1800" spc="-20" dirty="0">
                <a:solidFill>
                  <a:srgbClr val="737373"/>
                </a:solidFill>
                <a:latin typeface="Roboto"/>
                <a:cs typeface="Roboto"/>
              </a:rPr>
              <a:t>quiser</a:t>
            </a:r>
            <a:endParaRPr sz="1800">
              <a:latin typeface="Roboto"/>
              <a:cs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2381749-D105-132A-D870-DD4501F829C9}"/>
              </a:ext>
            </a:extLst>
          </p:cNvPr>
          <p:cNvSpPr txBox="1">
            <a:spLocks/>
          </p:cNvSpPr>
          <p:nvPr/>
        </p:nvSpPr>
        <p:spPr>
          <a:xfrm>
            <a:off x="3660243" y="499100"/>
            <a:ext cx="1594913" cy="517440"/>
          </a:xfrm>
          <a:prstGeom prst="rect">
            <a:avLst/>
          </a:prstGeom>
        </p:spPr>
        <p:txBody>
          <a:bodyPr vert="horz" wrap="square" lIns="0" tIns="9516"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517">
              <a:lnSpc>
                <a:spcPct val="100000"/>
              </a:lnSpc>
              <a:spcBef>
                <a:spcPts val="75"/>
              </a:spcBef>
            </a:pPr>
            <a:r>
              <a:rPr lang="pt-BR" sz="3300" dirty="0"/>
              <a:t>ELT</a:t>
            </a:r>
            <a:endParaRPr lang="pt-BR" sz="3300" spc="-8" dirty="0"/>
          </a:p>
        </p:txBody>
      </p:sp>
      <p:sp>
        <p:nvSpPr>
          <p:cNvPr id="3" name="TextBox 2">
            <a:extLst>
              <a:ext uri="{FF2B5EF4-FFF2-40B4-BE49-F238E27FC236}">
                <a16:creationId xmlns:a16="http://schemas.microsoft.com/office/drawing/2014/main" id="{F53DDAEC-35AE-F2F0-ED28-A023B5180CC4}"/>
              </a:ext>
            </a:extLst>
          </p:cNvPr>
          <p:cNvSpPr txBox="1"/>
          <p:nvPr/>
        </p:nvSpPr>
        <p:spPr>
          <a:xfrm>
            <a:off x="304800" y="1773914"/>
            <a:ext cx="8305800" cy="923330"/>
          </a:xfrm>
          <a:prstGeom prst="rect">
            <a:avLst/>
          </a:prstGeom>
          <a:noFill/>
        </p:spPr>
        <p:txBody>
          <a:bodyPr wrap="square">
            <a:spAutoFit/>
          </a:bodyPr>
          <a:lstStyle/>
          <a:p>
            <a:r>
              <a:rPr lang="pt-BR" b="0" i="0" dirty="0">
                <a:solidFill>
                  <a:srgbClr val="8A8A89"/>
                </a:solidFill>
                <a:effectLst/>
                <a:latin typeface="Roboto" panose="02000000000000000000" pitchFamily="2" charset="0"/>
              </a:rPr>
              <a:t>Ao contrário do </a:t>
            </a:r>
            <a:r>
              <a:rPr lang="pt-BR" b="1" i="0" dirty="0">
                <a:solidFill>
                  <a:srgbClr val="8A8A89"/>
                </a:solidFill>
                <a:effectLst/>
                <a:latin typeface="Roboto" panose="02000000000000000000" pitchFamily="2" charset="0"/>
              </a:rPr>
              <a:t>ETL</a:t>
            </a:r>
            <a:r>
              <a:rPr lang="pt-BR" b="0" i="0" dirty="0">
                <a:solidFill>
                  <a:srgbClr val="8A8A89"/>
                </a:solidFill>
                <a:effectLst/>
                <a:latin typeface="Roboto" panose="02000000000000000000" pitchFamily="2" charset="0"/>
              </a:rPr>
              <a:t>, o </a:t>
            </a:r>
            <a:r>
              <a:rPr lang="pt-BR" b="1" i="0" dirty="0">
                <a:solidFill>
                  <a:srgbClr val="8A8A89"/>
                </a:solidFill>
                <a:effectLst/>
                <a:latin typeface="Roboto" panose="02000000000000000000" pitchFamily="2" charset="0"/>
              </a:rPr>
              <a:t>ELT é um processo mais ágil</a:t>
            </a:r>
            <a:r>
              <a:rPr lang="pt-BR" b="0" i="0" dirty="0">
                <a:solidFill>
                  <a:srgbClr val="8A8A89"/>
                </a:solidFill>
                <a:effectLst/>
                <a:latin typeface="Roboto" panose="02000000000000000000" pitchFamily="2" charset="0"/>
              </a:rPr>
              <a:t> para o carregamento e o processamento de dados, pois inverte a ordem das etapas de transformação de dados da </a:t>
            </a:r>
            <a:r>
              <a:rPr lang="pt-BR" b="1" i="0" dirty="0">
                <a:solidFill>
                  <a:srgbClr val="8A8A89"/>
                </a:solidFill>
                <a:effectLst/>
                <a:latin typeface="Roboto" panose="02000000000000000000" pitchFamily="2" charset="0"/>
              </a:rPr>
              <a:t>abordagem tradicional de ETL</a:t>
            </a:r>
            <a:r>
              <a:rPr lang="pt-BR" b="0" i="0" dirty="0">
                <a:solidFill>
                  <a:srgbClr val="8A8A89"/>
                </a:solidFill>
                <a:effectLst/>
                <a:latin typeface="Roboto" panose="02000000000000000000" pitchFamily="2" charset="0"/>
              </a:rPr>
              <a:t>.</a:t>
            </a:r>
            <a:endParaRPr lang="pt-BR" dirty="0"/>
          </a:p>
        </p:txBody>
      </p:sp>
      <p:pic>
        <p:nvPicPr>
          <p:cNvPr id="5" name="Picture 4">
            <a:extLst>
              <a:ext uri="{FF2B5EF4-FFF2-40B4-BE49-F238E27FC236}">
                <a16:creationId xmlns:a16="http://schemas.microsoft.com/office/drawing/2014/main" id="{50BD4D29-54D0-2164-B1CD-6C52449CF5F4}"/>
              </a:ext>
            </a:extLst>
          </p:cNvPr>
          <p:cNvPicPr>
            <a:picLocks noChangeAspect="1"/>
          </p:cNvPicPr>
          <p:nvPr/>
        </p:nvPicPr>
        <p:blipFill>
          <a:blip r:embed="rId2"/>
          <a:stretch>
            <a:fillRect/>
          </a:stretch>
        </p:blipFill>
        <p:spPr>
          <a:xfrm>
            <a:off x="2209800" y="3105150"/>
            <a:ext cx="5105400" cy="1647825"/>
          </a:xfrm>
          <a:prstGeom prst="rect">
            <a:avLst/>
          </a:prstGeom>
        </p:spPr>
      </p:pic>
    </p:spTree>
    <p:extLst>
      <p:ext uri="{BB962C8B-B14F-4D97-AF65-F5344CB8AC3E}">
        <p14:creationId xmlns:p14="http://schemas.microsoft.com/office/powerpoint/2010/main" val="4268330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2381749-D105-132A-D870-DD4501F829C9}"/>
              </a:ext>
            </a:extLst>
          </p:cNvPr>
          <p:cNvSpPr txBox="1">
            <a:spLocks/>
          </p:cNvSpPr>
          <p:nvPr/>
        </p:nvSpPr>
        <p:spPr>
          <a:xfrm>
            <a:off x="3660243" y="499100"/>
            <a:ext cx="3121557" cy="517440"/>
          </a:xfrm>
          <a:prstGeom prst="rect">
            <a:avLst/>
          </a:prstGeom>
        </p:spPr>
        <p:txBody>
          <a:bodyPr vert="horz" wrap="square" lIns="0" tIns="9516"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517">
              <a:lnSpc>
                <a:spcPct val="100000"/>
              </a:lnSpc>
              <a:spcBef>
                <a:spcPts val="75"/>
              </a:spcBef>
            </a:pPr>
            <a:r>
              <a:rPr lang="pt-BR" sz="3300" dirty="0"/>
              <a:t>ELT vs ETL</a:t>
            </a:r>
            <a:endParaRPr lang="pt-BR" sz="3300" spc="-8" dirty="0"/>
          </a:p>
        </p:txBody>
      </p:sp>
      <p:sp>
        <p:nvSpPr>
          <p:cNvPr id="6" name="TextBox 5">
            <a:extLst>
              <a:ext uri="{FF2B5EF4-FFF2-40B4-BE49-F238E27FC236}">
                <a16:creationId xmlns:a16="http://schemas.microsoft.com/office/drawing/2014/main" id="{733D3AEF-7937-BF0B-6E73-781D1A5C225D}"/>
              </a:ext>
            </a:extLst>
          </p:cNvPr>
          <p:cNvSpPr txBox="1"/>
          <p:nvPr/>
        </p:nvSpPr>
        <p:spPr>
          <a:xfrm>
            <a:off x="762000" y="2121074"/>
            <a:ext cx="7772400" cy="2031325"/>
          </a:xfrm>
          <a:prstGeom prst="rect">
            <a:avLst/>
          </a:prstGeom>
          <a:noFill/>
        </p:spPr>
        <p:txBody>
          <a:bodyPr wrap="square">
            <a:spAutoFit/>
          </a:bodyPr>
          <a:lstStyle/>
          <a:p>
            <a:pPr algn="just">
              <a:buFont typeface="Arial" panose="020B0604020202020204" pitchFamily="34" charset="0"/>
              <a:buChar char="•"/>
            </a:pPr>
            <a:r>
              <a:rPr lang="pt-BR" b="0" i="0" dirty="0">
                <a:solidFill>
                  <a:srgbClr val="8A8A89"/>
                </a:solidFill>
                <a:effectLst/>
                <a:latin typeface="Roboto" panose="02000000000000000000" pitchFamily="2" charset="0"/>
              </a:rPr>
              <a:t>menos tempo gasto entre a extração e a transformação de dados</a:t>
            </a:r>
          </a:p>
          <a:p>
            <a:pPr algn="just">
              <a:buFont typeface="Arial" panose="020B0604020202020204" pitchFamily="34" charset="0"/>
              <a:buChar char="•"/>
            </a:pPr>
            <a:endParaRPr lang="pt-BR" b="0" i="0" dirty="0">
              <a:solidFill>
                <a:srgbClr val="8A8A89"/>
              </a:solidFill>
              <a:effectLst/>
              <a:latin typeface="Roboto" panose="02000000000000000000" pitchFamily="2" charset="0"/>
            </a:endParaRPr>
          </a:p>
          <a:p>
            <a:pPr algn="just">
              <a:buFont typeface="Arial" panose="020B0604020202020204" pitchFamily="34" charset="0"/>
              <a:buChar char="•"/>
            </a:pPr>
            <a:r>
              <a:rPr lang="pt-BR" b="0" i="0" dirty="0">
                <a:solidFill>
                  <a:srgbClr val="8A8A89"/>
                </a:solidFill>
                <a:effectLst/>
                <a:latin typeface="Roboto" panose="02000000000000000000" pitchFamily="2" charset="0"/>
              </a:rPr>
              <a:t>mais eficiência na implementação de projetos</a:t>
            </a:r>
          </a:p>
          <a:p>
            <a:pPr algn="just">
              <a:buFont typeface="Arial" panose="020B0604020202020204" pitchFamily="34" charset="0"/>
              <a:buChar char="•"/>
            </a:pPr>
            <a:endParaRPr lang="pt-BR" b="0" i="0" dirty="0">
              <a:solidFill>
                <a:srgbClr val="8A8A89"/>
              </a:solidFill>
              <a:effectLst/>
              <a:latin typeface="Roboto" panose="02000000000000000000" pitchFamily="2" charset="0"/>
            </a:endParaRPr>
          </a:p>
          <a:p>
            <a:pPr algn="just">
              <a:buFont typeface="Arial" panose="020B0604020202020204" pitchFamily="34" charset="0"/>
              <a:buChar char="•"/>
            </a:pPr>
            <a:r>
              <a:rPr lang="pt-BR" b="0" i="0" dirty="0">
                <a:solidFill>
                  <a:srgbClr val="8A8A89"/>
                </a:solidFill>
                <a:effectLst/>
                <a:latin typeface="Roboto" panose="02000000000000000000" pitchFamily="2" charset="0"/>
              </a:rPr>
              <a:t>menos dependência de profissionais altamente técnicos</a:t>
            </a:r>
          </a:p>
          <a:p>
            <a:pPr algn="just">
              <a:buFont typeface="Arial" panose="020B0604020202020204" pitchFamily="34" charset="0"/>
              <a:buChar char="•"/>
            </a:pPr>
            <a:endParaRPr lang="pt-BR" b="0" i="0" dirty="0">
              <a:solidFill>
                <a:srgbClr val="8A8A89"/>
              </a:solidFill>
              <a:effectLst/>
              <a:latin typeface="Roboto" panose="02000000000000000000" pitchFamily="2" charset="0"/>
            </a:endParaRPr>
          </a:p>
          <a:p>
            <a:pPr algn="just">
              <a:buFont typeface="Arial" panose="020B0604020202020204" pitchFamily="34" charset="0"/>
              <a:buChar char="•"/>
            </a:pPr>
            <a:r>
              <a:rPr lang="pt-BR" b="0" i="0" dirty="0">
                <a:solidFill>
                  <a:srgbClr val="8A8A89"/>
                </a:solidFill>
                <a:effectLst/>
                <a:latin typeface="Roboto" panose="02000000000000000000" pitchFamily="2" charset="0"/>
              </a:rPr>
              <a:t>independência dos analistas para o manuseio de dados brutos</a:t>
            </a:r>
          </a:p>
        </p:txBody>
      </p:sp>
    </p:spTree>
    <p:extLst>
      <p:ext uri="{BB962C8B-B14F-4D97-AF65-F5344CB8AC3E}">
        <p14:creationId xmlns:p14="http://schemas.microsoft.com/office/powerpoint/2010/main" val="1864741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Pipeline de Dados</a:t>
            </a:r>
          </a:p>
        </p:txBody>
      </p:sp>
      <p:sp>
        <p:nvSpPr>
          <p:cNvPr id="3" name="TextBox 2">
            <a:extLst>
              <a:ext uri="{FF2B5EF4-FFF2-40B4-BE49-F238E27FC236}">
                <a16:creationId xmlns:a16="http://schemas.microsoft.com/office/drawing/2014/main" id="{46ABE701-2E35-1234-83B5-F0498AD7ED42}"/>
              </a:ext>
            </a:extLst>
          </p:cNvPr>
          <p:cNvSpPr txBox="1"/>
          <p:nvPr/>
        </p:nvSpPr>
        <p:spPr>
          <a:xfrm>
            <a:off x="76200" y="1995150"/>
            <a:ext cx="9067800" cy="1938992"/>
          </a:xfrm>
          <a:prstGeom prst="rect">
            <a:avLst/>
          </a:prstGeom>
          <a:noFill/>
        </p:spPr>
        <p:txBody>
          <a:bodyPr wrap="square">
            <a:spAutoFit/>
          </a:bodyPr>
          <a:lstStyle/>
          <a:p>
            <a:r>
              <a:rPr lang="pt-BR" sz="2000" dirty="0"/>
              <a:t>Um </a:t>
            </a:r>
            <a:r>
              <a:rPr lang="pt-BR" sz="2000" b="1" dirty="0"/>
              <a:t>pipeline de dados</a:t>
            </a:r>
            <a:r>
              <a:rPr lang="pt-BR" sz="2000" dirty="0"/>
              <a:t> refere-se ao processo de mover dados de um sistema para outro. ETL (extrair, transformar, carregar) e pipeline de dados geralmente são usados de forma intercambiável, embora os dados não precisem ser transformados para fazer parte de um pipeline de dados. O objetivo padrão da engenharia de dados de uma plataforma de dados é criar um processo que possa ser repetido arbitrariamente sem nenhuma alteração nos resultados.</a:t>
            </a:r>
          </a:p>
        </p:txBody>
      </p:sp>
    </p:spTree>
    <p:extLst>
      <p:ext uri="{BB962C8B-B14F-4D97-AF65-F5344CB8AC3E}">
        <p14:creationId xmlns:p14="http://schemas.microsoft.com/office/powerpoint/2010/main" val="2259646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Pipeline de Dados </a:t>
            </a:r>
            <a:r>
              <a:rPr lang="en-US" sz="3200" b="0" i="0" dirty="0" err="1">
                <a:solidFill>
                  <a:srgbClr val="202020"/>
                </a:solidFill>
                <a:effectLst/>
                <a:latin typeface="PT Sans" panose="020B0604020202020204" pitchFamily="34" charset="0"/>
              </a:rPr>
              <a:t>em</a:t>
            </a:r>
            <a:r>
              <a:rPr lang="en-US" sz="3200" b="0" i="0" dirty="0">
                <a:solidFill>
                  <a:srgbClr val="202020"/>
                </a:solidFill>
                <a:effectLst/>
                <a:latin typeface="PT Sans" panose="020B0604020202020204" pitchFamily="34" charset="0"/>
              </a:rPr>
              <a:t> </a:t>
            </a:r>
            <a:r>
              <a:rPr lang="en-US" sz="3200" b="0" i="0" dirty="0" err="1">
                <a:solidFill>
                  <a:srgbClr val="202020"/>
                </a:solidFill>
                <a:effectLst/>
                <a:latin typeface="PT Sans" panose="020B0604020202020204" pitchFamily="34" charset="0"/>
              </a:rPr>
              <a:t>Nuvem</a:t>
            </a:r>
            <a:endParaRPr lang="en-US" sz="3200" b="0" i="0" dirty="0">
              <a:solidFill>
                <a:srgbClr val="202020"/>
              </a:solidFill>
              <a:effectLst/>
              <a:latin typeface="PT Sans" panose="020B0604020202020204" pitchFamily="34" charset="0"/>
            </a:endParaRPr>
          </a:p>
        </p:txBody>
      </p:sp>
      <p:sp>
        <p:nvSpPr>
          <p:cNvPr id="4" name="TextBox 3">
            <a:extLst>
              <a:ext uri="{FF2B5EF4-FFF2-40B4-BE49-F238E27FC236}">
                <a16:creationId xmlns:a16="http://schemas.microsoft.com/office/drawing/2014/main" id="{B1E0BB10-47DF-A9AD-35B9-F135AB8C3608}"/>
              </a:ext>
            </a:extLst>
          </p:cNvPr>
          <p:cNvSpPr txBox="1"/>
          <p:nvPr/>
        </p:nvSpPr>
        <p:spPr>
          <a:xfrm>
            <a:off x="171450" y="1885950"/>
            <a:ext cx="8801100" cy="2554545"/>
          </a:xfrm>
          <a:prstGeom prst="rect">
            <a:avLst/>
          </a:prstGeom>
          <a:noFill/>
        </p:spPr>
        <p:txBody>
          <a:bodyPr wrap="square">
            <a:spAutoFit/>
          </a:bodyPr>
          <a:lstStyle/>
          <a:p>
            <a:r>
              <a:rPr lang="pt-BR" sz="2000" dirty="0"/>
              <a:t>Os </a:t>
            </a:r>
            <a:r>
              <a:rPr lang="pt-BR" sz="2000" b="1" dirty="0"/>
              <a:t>pipelines de dados modernos </a:t>
            </a:r>
            <a:r>
              <a:rPr lang="pt-BR" sz="2000" dirty="0"/>
              <a:t>oferecem muitos benefícios para a empresa, incluindo acesso mais fácil a insights e informações, tomada de decisão mais rápida e flexibilidade e agilidade para lidar com a demanda de pico. Os pipelines de dados modernos baseados em nuvem podem aproveitar a elasticidade instantânea a um preço muito mais baixo do que as soluções tradicionais. Eles oferecem provisionamento ágil quando há picos de demanda, eliminam barreiras de acesso a dados compartilhados e, ao contrário de pipelines restritos por hardware, permitem implantação rápida em toda a empresa.</a:t>
            </a:r>
          </a:p>
        </p:txBody>
      </p:sp>
    </p:spTree>
    <p:extLst>
      <p:ext uri="{BB962C8B-B14F-4D97-AF65-F5344CB8AC3E}">
        <p14:creationId xmlns:p14="http://schemas.microsoft.com/office/powerpoint/2010/main" val="39963974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Pipeline de Dados </a:t>
            </a:r>
            <a:r>
              <a:rPr lang="en-US" sz="3200" b="0" i="0" dirty="0" err="1">
                <a:solidFill>
                  <a:srgbClr val="202020"/>
                </a:solidFill>
                <a:effectLst/>
                <a:latin typeface="PT Sans" panose="020B0604020202020204" pitchFamily="34" charset="0"/>
              </a:rPr>
              <a:t>em</a:t>
            </a:r>
            <a:r>
              <a:rPr lang="en-US" sz="3200" b="0" i="0" dirty="0">
                <a:solidFill>
                  <a:srgbClr val="202020"/>
                </a:solidFill>
                <a:effectLst/>
                <a:latin typeface="PT Sans" panose="020B0604020202020204" pitchFamily="34" charset="0"/>
              </a:rPr>
              <a:t> </a:t>
            </a:r>
            <a:r>
              <a:rPr lang="en-US" sz="3200" b="0" i="0" dirty="0" err="1">
                <a:solidFill>
                  <a:srgbClr val="202020"/>
                </a:solidFill>
                <a:effectLst/>
                <a:latin typeface="PT Sans" panose="020B0604020202020204" pitchFamily="34" charset="0"/>
              </a:rPr>
              <a:t>Nuvem</a:t>
            </a:r>
            <a:endParaRPr lang="en-US" sz="3200" b="0" i="0" dirty="0">
              <a:solidFill>
                <a:srgbClr val="202020"/>
              </a:solidFill>
              <a:effectLst/>
              <a:latin typeface="PT Sans" panose="020B0604020202020204" pitchFamily="34" charset="0"/>
            </a:endParaRPr>
          </a:p>
        </p:txBody>
      </p:sp>
      <p:sp>
        <p:nvSpPr>
          <p:cNvPr id="3" name="TextBox 2">
            <a:extLst>
              <a:ext uri="{FF2B5EF4-FFF2-40B4-BE49-F238E27FC236}">
                <a16:creationId xmlns:a16="http://schemas.microsoft.com/office/drawing/2014/main" id="{1B4D5CB6-0C55-FC44-0985-66AF5F6328B5}"/>
              </a:ext>
            </a:extLst>
          </p:cNvPr>
          <p:cNvSpPr txBox="1"/>
          <p:nvPr/>
        </p:nvSpPr>
        <p:spPr>
          <a:xfrm>
            <a:off x="152400" y="1885950"/>
            <a:ext cx="8496300" cy="2862322"/>
          </a:xfrm>
          <a:prstGeom prst="rect">
            <a:avLst/>
          </a:prstGeom>
          <a:noFill/>
        </p:spPr>
        <p:txBody>
          <a:bodyPr wrap="square">
            <a:spAutoFit/>
          </a:bodyPr>
          <a:lstStyle/>
          <a:p>
            <a:r>
              <a:rPr lang="pt-BR" sz="2000" dirty="0"/>
              <a:t>Os </a:t>
            </a:r>
            <a:r>
              <a:rPr lang="pt-BR" sz="2000" b="1" dirty="0"/>
              <a:t>pipelines de dados</a:t>
            </a:r>
            <a:r>
              <a:rPr lang="pt-BR" sz="2000" dirty="0"/>
              <a:t> eliminam muitos dos processos mais manuais e propensos a erros envolvidos no transporte de dados entre locais, automatizando o fluxo de dados em cada etapa da jornada. Ao automatizar a validação de dados, ETL e processos de combinação de dados em vários fluxos, um pipeline de dados de alto desempenho pode combater efetivamente a latência e os gargalos de dados. Como uma linha de montagem para dados brutos, ele atua como um poderoso mecanismo que envia dados por meio de vários filtros, aplicativos e APIs para chegar de forma utilizável ao destino final, geralmente um data warehouse ou uma plataforma de visualização.</a:t>
            </a:r>
          </a:p>
        </p:txBody>
      </p:sp>
    </p:spTree>
    <p:extLst>
      <p:ext uri="{BB962C8B-B14F-4D97-AF65-F5344CB8AC3E}">
        <p14:creationId xmlns:p14="http://schemas.microsoft.com/office/powerpoint/2010/main" val="1323159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a:solidFill>
                  <a:srgbClr val="202020"/>
                </a:solidFill>
                <a:effectLst/>
                <a:latin typeface="PT Sans" panose="020B0604020202020204" pitchFamily="34" charset="0"/>
              </a:rPr>
              <a:t>Pipeline de Dados x ETL</a:t>
            </a:r>
          </a:p>
        </p:txBody>
      </p:sp>
      <p:sp>
        <p:nvSpPr>
          <p:cNvPr id="3" name="TextBox 2">
            <a:extLst>
              <a:ext uri="{FF2B5EF4-FFF2-40B4-BE49-F238E27FC236}">
                <a16:creationId xmlns:a16="http://schemas.microsoft.com/office/drawing/2014/main" id="{1B4D5CB6-0C55-FC44-0985-66AF5F6328B5}"/>
              </a:ext>
            </a:extLst>
          </p:cNvPr>
          <p:cNvSpPr txBox="1"/>
          <p:nvPr/>
        </p:nvSpPr>
        <p:spPr>
          <a:xfrm>
            <a:off x="152400" y="1885950"/>
            <a:ext cx="8991600" cy="2246769"/>
          </a:xfrm>
          <a:prstGeom prst="rect">
            <a:avLst/>
          </a:prstGeom>
          <a:noFill/>
        </p:spPr>
        <p:txBody>
          <a:bodyPr wrap="square">
            <a:spAutoFit/>
          </a:bodyPr>
          <a:lstStyle/>
          <a:p>
            <a:r>
              <a:rPr lang="pt-BR" sz="2000" dirty="0"/>
              <a:t>Qual é a diferença entre ETL e um pipeline de dados? </a:t>
            </a:r>
          </a:p>
          <a:p>
            <a:endParaRPr lang="pt-BR" sz="2000" dirty="0"/>
          </a:p>
          <a:p>
            <a:r>
              <a:rPr lang="pt-BR" sz="2000" dirty="0"/>
              <a:t>ETL geralmente é um subprocesso no pipeline de dados (e dependendo da natureza do pipeline, pode não ser incluído). Na verdade, refere-se apenas ao processo (geralmente em lote) de extração, transformação e carregamento de dados de um sistema para outro. Um pipeline de dados, por outro lado, é todo o processo envolvido no transporte de dados de um local para outro.</a:t>
            </a:r>
          </a:p>
        </p:txBody>
      </p:sp>
    </p:spTree>
    <p:extLst>
      <p:ext uri="{BB962C8B-B14F-4D97-AF65-F5344CB8AC3E}">
        <p14:creationId xmlns:p14="http://schemas.microsoft.com/office/powerpoint/2010/main" val="3601257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Elementos</a:t>
            </a:r>
            <a:r>
              <a:rPr lang="en-US" sz="3200" b="0" i="0" dirty="0">
                <a:solidFill>
                  <a:srgbClr val="202020"/>
                </a:solidFill>
                <a:effectLst/>
                <a:latin typeface="PT Sans" panose="020B0604020202020204" pitchFamily="34" charset="0"/>
              </a:rPr>
              <a:t> de um Pipeline de Dados</a:t>
            </a:r>
          </a:p>
        </p:txBody>
      </p:sp>
      <p:sp>
        <p:nvSpPr>
          <p:cNvPr id="3" name="TextBox 2">
            <a:extLst>
              <a:ext uri="{FF2B5EF4-FFF2-40B4-BE49-F238E27FC236}">
                <a16:creationId xmlns:a16="http://schemas.microsoft.com/office/drawing/2014/main" id="{1B4D5CB6-0C55-FC44-0985-66AF5F6328B5}"/>
              </a:ext>
            </a:extLst>
          </p:cNvPr>
          <p:cNvSpPr txBox="1"/>
          <p:nvPr/>
        </p:nvSpPr>
        <p:spPr>
          <a:xfrm>
            <a:off x="152400" y="1733550"/>
            <a:ext cx="8991600" cy="3416320"/>
          </a:xfrm>
          <a:prstGeom prst="rect">
            <a:avLst/>
          </a:prstGeom>
          <a:noFill/>
        </p:spPr>
        <p:txBody>
          <a:bodyPr wrap="square">
            <a:spAutoFit/>
          </a:bodyPr>
          <a:lstStyle/>
          <a:p>
            <a:r>
              <a:rPr lang="pt-BR" sz="2000" dirty="0"/>
              <a:t>Os pipelines de dados consistem em três elementos essenciais: uma origem ou origens, etapas de processamento e um destino.</a:t>
            </a:r>
          </a:p>
          <a:p>
            <a:r>
              <a:rPr lang="pt-BR" sz="1600" b="1" dirty="0"/>
              <a:t>1. Fontes</a:t>
            </a:r>
          </a:p>
          <a:p>
            <a:r>
              <a:rPr lang="pt-BR" sz="1600" dirty="0"/>
              <a:t>As fontes são de onde vêm os dados. Fontes comuns incluem sistemas de gerenciamento de banco de dados relacional como MySQL, CRMs como Salesforce e HubSpot, ERPs como SAP e Oracle, ferramentas de gerenciamento de mídia social e até mesmo sensores de dispositivos IoT.</a:t>
            </a:r>
          </a:p>
          <a:p>
            <a:r>
              <a:rPr lang="pt-BR" sz="1600" b="1" dirty="0"/>
              <a:t>2. Etapas de processamento</a:t>
            </a:r>
          </a:p>
          <a:p>
            <a:r>
              <a:rPr lang="pt-BR" sz="1600" dirty="0"/>
              <a:t>Em geral, os dados são dados extraídos de fontes, manipulados e alterados de acordo com as necessidades do negócio e, então, depositados em seu destino. Etapas comuns de processamento incluem transformação, aumento, filtragem, agrupamento e agregação.</a:t>
            </a:r>
          </a:p>
          <a:p>
            <a:r>
              <a:rPr lang="pt-BR" sz="1600" b="1" dirty="0"/>
              <a:t>3. Destino</a:t>
            </a:r>
          </a:p>
          <a:p>
            <a:r>
              <a:rPr lang="pt-BR" sz="1600" dirty="0"/>
              <a:t>Um destino é onde os dados chegam ao final de seu processamento, geralmente um data lake ou data warehouse para análise.</a:t>
            </a:r>
          </a:p>
        </p:txBody>
      </p:sp>
    </p:spTree>
    <p:extLst>
      <p:ext uri="{BB962C8B-B14F-4D97-AF65-F5344CB8AC3E}">
        <p14:creationId xmlns:p14="http://schemas.microsoft.com/office/powerpoint/2010/main" val="3639476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Características</a:t>
            </a:r>
            <a:r>
              <a:rPr lang="en-US" sz="3200" b="0" i="0" dirty="0">
                <a:solidFill>
                  <a:srgbClr val="202020"/>
                </a:solidFill>
                <a:effectLst/>
                <a:latin typeface="PT Sans" panose="020B0604020202020204" pitchFamily="34" charset="0"/>
              </a:rPr>
              <a:t> de um Pipeline de Dados</a:t>
            </a:r>
          </a:p>
        </p:txBody>
      </p:sp>
      <p:sp>
        <p:nvSpPr>
          <p:cNvPr id="3" name="TextBox 2">
            <a:extLst>
              <a:ext uri="{FF2B5EF4-FFF2-40B4-BE49-F238E27FC236}">
                <a16:creationId xmlns:a16="http://schemas.microsoft.com/office/drawing/2014/main" id="{1B4D5CB6-0C55-FC44-0985-66AF5F6328B5}"/>
              </a:ext>
            </a:extLst>
          </p:cNvPr>
          <p:cNvSpPr txBox="1"/>
          <p:nvPr/>
        </p:nvSpPr>
        <p:spPr>
          <a:xfrm>
            <a:off x="152400" y="1733550"/>
            <a:ext cx="8991600" cy="2554545"/>
          </a:xfrm>
          <a:prstGeom prst="rect">
            <a:avLst/>
          </a:prstGeom>
          <a:noFill/>
        </p:spPr>
        <p:txBody>
          <a:bodyPr wrap="square">
            <a:spAutoFit/>
          </a:bodyPr>
          <a:lstStyle/>
          <a:p>
            <a:r>
              <a:rPr lang="pt-BR" sz="2000" dirty="0"/>
              <a:t>As características a serem procuradas ao considerar um pipeline de dados incluem:</a:t>
            </a:r>
          </a:p>
          <a:p>
            <a:endParaRPr lang="pt-BR" sz="2000" dirty="0"/>
          </a:p>
          <a:p>
            <a:endParaRPr lang="pt-BR" sz="2000" dirty="0"/>
          </a:p>
          <a:p>
            <a:pPr marL="342900" indent="-342900">
              <a:buFont typeface="Wingdings" panose="05000000000000000000" pitchFamily="2" charset="2"/>
              <a:buChar char="§"/>
            </a:pPr>
            <a:r>
              <a:rPr lang="pt-BR" sz="2000" dirty="0"/>
              <a:t>Processamento de dados contínuo e extensível</a:t>
            </a:r>
          </a:p>
          <a:p>
            <a:pPr marL="342900" indent="-342900">
              <a:buFont typeface="Wingdings" panose="05000000000000000000" pitchFamily="2" charset="2"/>
              <a:buChar char="§"/>
            </a:pPr>
            <a:r>
              <a:rPr lang="pt-BR" sz="2000" dirty="0"/>
              <a:t>A elasticidade e agilidade da nuvem</a:t>
            </a:r>
          </a:p>
          <a:p>
            <a:pPr marL="342900" indent="-342900">
              <a:buFont typeface="Wingdings" panose="05000000000000000000" pitchFamily="2" charset="2"/>
              <a:buChar char="§"/>
            </a:pPr>
            <a:r>
              <a:rPr lang="pt-BR" sz="2000" dirty="0"/>
              <a:t>Recursos isolados e independentes para processamento de dados</a:t>
            </a:r>
          </a:p>
          <a:p>
            <a:pPr marL="342900" indent="-342900">
              <a:buFont typeface="Wingdings" panose="05000000000000000000" pitchFamily="2" charset="2"/>
              <a:buChar char="§"/>
            </a:pPr>
            <a:r>
              <a:rPr lang="pt-BR" sz="2000" dirty="0"/>
              <a:t>Acesso democratizado a dados e gerenciamento de autoatendimento</a:t>
            </a:r>
          </a:p>
          <a:p>
            <a:pPr marL="342900" indent="-342900">
              <a:buFont typeface="Wingdings" panose="05000000000000000000" pitchFamily="2" charset="2"/>
              <a:buChar char="§"/>
            </a:pPr>
            <a:r>
              <a:rPr lang="pt-BR" sz="2000" dirty="0"/>
              <a:t>Alta disponibilidade e recuperação de desastres</a:t>
            </a:r>
          </a:p>
        </p:txBody>
      </p:sp>
    </p:spTree>
    <p:extLst>
      <p:ext uri="{BB962C8B-B14F-4D97-AF65-F5344CB8AC3E}">
        <p14:creationId xmlns:p14="http://schemas.microsoft.com/office/powerpoint/2010/main" val="1176192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584775"/>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Considerações</a:t>
            </a:r>
            <a:r>
              <a:rPr lang="en-US" sz="3200" b="0" i="0" dirty="0">
                <a:solidFill>
                  <a:srgbClr val="202020"/>
                </a:solidFill>
                <a:effectLst/>
                <a:latin typeface="PT Sans" panose="020B0604020202020204" pitchFamily="34" charset="0"/>
              </a:rPr>
              <a:t> </a:t>
            </a:r>
            <a:r>
              <a:rPr lang="en-US" sz="3200" b="0" i="0" dirty="0" err="1">
                <a:solidFill>
                  <a:srgbClr val="202020"/>
                </a:solidFill>
                <a:effectLst/>
                <a:latin typeface="PT Sans" panose="020B0604020202020204" pitchFamily="34" charset="0"/>
              </a:rPr>
              <a:t>sobre</a:t>
            </a:r>
            <a:r>
              <a:rPr lang="en-US" sz="3200" b="0" i="0" dirty="0">
                <a:solidFill>
                  <a:srgbClr val="202020"/>
                </a:solidFill>
                <a:effectLst/>
                <a:latin typeface="PT Sans" panose="020B0604020202020204" pitchFamily="34" charset="0"/>
              </a:rPr>
              <a:t> o Pipeline de Dados</a:t>
            </a:r>
          </a:p>
        </p:txBody>
      </p:sp>
      <p:sp>
        <p:nvSpPr>
          <p:cNvPr id="4" name="TextBox 3">
            <a:extLst>
              <a:ext uri="{FF2B5EF4-FFF2-40B4-BE49-F238E27FC236}">
                <a16:creationId xmlns:a16="http://schemas.microsoft.com/office/drawing/2014/main" id="{EA8042BC-EBA9-F9E7-F82F-9FD72DB634A0}"/>
              </a:ext>
            </a:extLst>
          </p:cNvPr>
          <p:cNvSpPr txBox="1"/>
          <p:nvPr/>
        </p:nvSpPr>
        <p:spPr>
          <a:xfrm>
            <a:off x="244929" y="1809750"/>
            <a:ext cx="8610600" cy="3170099"/>
          </a:xfrm>
          <a:prstGeom prst="rect">
            <a:avLst/>
          </a:prstGeom>
          <a:noFill/>
        </p:spPr>
        <p:txBody>
          <a:bodyPr wrap="square">
            <a:spAutoFit/>
          </a:bodyPr>
          <a:lstStyle/>
          <a:p>
            <a:r>
              <a:rPr lang="pt-BR" sz="2000" dirty="0"/>
              <a:t>As arquiteturas de pipeline de dados exigem muitas considerações.  Por exemplo:</a:t>
            </a:r>
          </a:p>
          <a:p>
            <a:pPr marL="342900" indent="-342900">
              <a:buFont typeface="Wingdings" panose="05000000000000000000" pitchFamily="2" charset="2"/>
              <a:buChar char="§"/>
            </a:pPr>
            <a:r>
              <a:rPr lang="pt-BR" sz="2000" dirty="0"/>
              <a:t>Seu pipeline precisa lidar com dados de streaming? </a:t>
            </a:r>
          </a:p>
          <a:p>
            <a:pPr marL="342900" indent="-342900">
              <a:buFont typeface="Wingdings" panose="05000000000000000000" pitchFamily="2" charset="2"/>
              <a:buChar char="§"/>
            </a:pPr>
            <a:r>
              <a:rPr lang="pt-BR" sz="2000" dirty="0"/>
              <a:t>Que taxa de dados você espera? </a:t>
            </a:r>
          </a:p>
          <a:p>
            <a:pPr marL="342900" indent="-342900">
              <a:buFont typeface="Wingdings" panose="05000000000000000000" pitchFamily="2" charset="2"/>
              <a:buChar char="§"/>
            </a:pPr>
            <a:r>
              <a:rPr lang="pt-BR" sz="2000" dirty="0"/>
              <a:t>Quanto e quais tipos de processamento precisam acontecer no pipeline de dados? </a:t>
            </a:r>
          </a:p>
          <a:p>
            <a:pPr marL="342900" indent="-342900">
              <a:buFont typeface="Wingdings" panose="05000000000000000000" pitchFamily="2" charset="2"/>
              <a:buChar char="§"/>
            </a:pPr>
            <a:r>
              <a:rPr lang="pt-BR" sz="2000" dirty="0"/>
              <a:t>Os dados estão sendo gerados na nuvem ou no local e para onde eles precisam ir? </a:t>
            </a:r>
          </a:p>
          <a:p>
            <a:pPr marL="342900" indent="-342900">
              <a:buFont typeface="Wingdings" panose="05000000000000000000" pitchFamily="2" charset="2"/>
              <a:buChar char="§"/>
            </a:pPr>
            <a:r>
              <a:rPr lang="pt-BR" sz="2000" dirty="0"/>
              <a:t>Você planeja construir o pipeline com microsserviços? </a:t>
            </a:r>
          </a:p>
          <a:p>
            <a:pPr marL="342900" indent="-342900">
              <a:buFont typeface="Wingdings" panose="05000000000000000000" pitchFamily="2" charset="2"/>
              <a:buChar char="§"/>
            </a:pPr>
            <a:r>
              <a:rPr lang="pt-BR" sz="2000" dirty="0"/>
              <a:t>Existem tecnologias específicas nas quais sua equipe já é bem </a:t>
            </a:r>
          </a:p>
          <a:p>
            <a:r>
              <a:rPr lang="pt-BR" sz="2000" dirty="0"/>
              <a:t>      versada em programação e manutenção?</a:t>
            </a:r>
          </a:p>
        </p:txBody>
      </p:sp>
    </p:spTree>
    <p:extLst>
      <p:ext uri="{BB962C8B-B14F-4D97-AF65-F5344CB8AC3E}">
        <p14:creationId xmlns:p14="http://schemas.microsoft.com/office/powerpoint/2010/main" val="2308151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1077218"/>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Arquiteturas</a:t>
            </a:r>
            <a:r>
              <a:rPr lang="en-US" sz="3200" b="0" i="0" dirty="0">
                <a:solidFill>
                  <a:srgbClr val="202020"/>
                </a:solidFill>
                <a:effectLst/>
                <a:latin typeface="PT Sans" panose="020B0604020202020204" pitchFamily="34" charset="0"/>
              </a:rPr>
              <a:t> do Pipeline de Dados</a:t>
            </a:r>
          </a:p>
          <a:p>
            <a:pPr algn="ctr"/>
            <a:r>
              <a:rPr lang="en-US" sz="3200" dirty="0">
                <a:solidFill>
                  <a:srgbClr val="202020"/>
                </a:solidFill>
                <a:latin typeface="PT Sans" panose="020B0604020202020204" pitchFamily="34" charset="0"/>
              </a:rPr>
              <a:t>Batch</a:t>
            </a:r>
            <a:endParaRPr lang="en-US" sz="3200" b="0" i="0" dirty="0">
              <a:solidFill>
                <a:srgbClr val="202020"/>
              </a:solidFill>
              <a:effectLst/>
              <a:latin typeface="PT Sans" panose="020B0604020202020204" pitchFamily="34" charset="0"/>
            </a:endParaRPr>
          </a:p>
        </p:txBody>
      </p:sp>
      <p:sp>
        <p:nvSpPr>
          <p:cNvPr id="4" name="TextBox 3">
            <a:extLst>
              <a:ext uri="{FF2B5EF4-FFF2-40B4-BE49-F238E27FC236}">
                <a16:creationId xmlns:a16="http://schemas.microsoft.com/office/drawing/2014/main" id="{EA8042BC-EBA9-F9E7-F82F-9FD72DB634A0}"/>
              </a:ext>
            </a:extLst>
          </p:cNvPr>
          <p:cNvSpPr txBox="1"/>
          <p:nvPr/>
        </p:nvSpPr>
        <p:spPr>
          <a:xfrm>
            <a:off x="234042" y="1885950"/>
            <a:ext cx="8643257" cy="1631216"/>
          </a:xfrm>
          <a:prstGeom prst="rect">
            <a:avLst/>
          </a:prstGeom>
          <a:noFill/>
        </p:spPr>
        <p:txBody>
          <a:bodyPr wrap="square">
            <a:spAutoFit/>
          </a:bodyPr>
          <a:lstStyle/>
          <a:p>
            <a:r>
              <a:rPr lang="pt-BR" sz="2000" dirty="0"/>
              <a:t>Os pipelines de dados podem ser arquitetados de várias maneiras diferentes. Um exemplo comum é um pipeline de dados baseado em lote. Nesse exemplo, você pode ter um aplicativo como um sistema de ponto de venda que gera um grande número de pontos de dados que você precisa enviar para um data warehouse e um banco de dados analítico. Aqui está um exemplo de como ficaria:</a:t>
            </a:r>
          </a:p>
        </p:txBody>
      </p:sp>
      <p:pic>
        <p:nvPicPr>
          <p:cNvPr id="3" name="Picture 2">
            <a:extLst>
              <a:ext uri="{FF2B5EF4-FFF2-40B4-BE49-F238E27FC236}">
                <a16:creationId xmlns:a16="http://schemas.microsoft.com/office/drawing/2014/main" id="{193A9680-6898-008E-70BD-1FCC867779A3}"/>
              </a:ext>
            </a:extLst>
          </p:cNvPr>
          <p:cNvPicPr>
            <a:picLocks noChangeAspect="1"/>
          </p:cNvPicPr>
          <p:nvPr/>
        </p:nvPicPr>
        <p:blipFill>
          <a:blip r:embed="rId2"/>
          <a:stretch>
            <a:fillRect/>
          </a:stretch>
        </p:blipFill>
        <p:spPr>
          <a:xfrm>
            <a:off x="762000" y="3564093"/>
            <a:ext cx="7029450" cy="1285875"/>
          </a:xfrm>
          <a:prstGeom prst="rect">
            <a:avLst/>
          </a:prstGeom>
        </p:spPr>
      </p:pic>
    </p:spTree>
    <p:extLst>
      <p:ext uri="{BB962C8B-B14F-4D97-AF65-F5344CB8AC3E}">
        <p14:creationId xmlns:p14="http://schemas.microsoft.com/office/powerpoint/2010/main" val="1312943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4393565" cy="513080"/>
          </a:xfrm>
          <a:prstGeom prst="rect">
            <a:avLst/>
          </a:prstGeom>
        </p:spPr>
        <p:txBody>
          <a:bodyPr vert="horz" wrap="square" lIns="0" tIns="12700" rIns="0" bIns="0" rtlCol="0">
            <a:spAutoFit/>
          </a:bodyPr>
          <a:lstStyle/>
          <a:p>
            <a:pPr marL="12700">
              <a:lnSpc>
                <a:spcPct val="100000"/>
              </a:lnSpc>
              <a:spcBef>
                <a:spcPts val="100"/>
              </a:spcBef>
            </a:pPr>
            <a:r>
              <a:rPr spc="-20" dirty="0"/>
              <a:t>Computação</a:t>
            </a:r>
            <a:r>
              <a:rPr spc="-35" dirty="0"/>
              <a:t> </a:t>
            </a:r>
            <a:r>
              <a:rPr spc="10" dirty="0"/>
              <a:t>em</a:t>
            </a:r>
            <a:r>
              <a:rPr spc="-30" dirty="0"/>
              <a:t> </a:t>
            </a:r>
            <a:r>
              <a:rPr spc="-20" dirty="0"/>
              <a:t>Nuvem</a:t>
            </a:r>
          </a:p>
        </p:txBody>
      </p:sp>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3" name="object 3"/>
          <p:cNvSpPr txBox="1"/>
          <p:nvPr/>
        </p:nvSpPr>
        <p:spPr>
          <a:xfrm>
            <a:off x="688235" y="1942951"/>
            <a:ext cx="7774940" cy="1282700"/>
          </a:xfrm>
          <a:prstGeom prst="rect">
            <a:avLst/>
          </a:prstGeom>
        </p:spPr>
        <p:txBody>
          <a:bodyPr vert="horz" wrap="square" lIns="0" tIns="12700" rIns="0" bIns="0" rtlCol="0">
            <a:spAutoFit/>
          </a:bodyPr>
          <a:lstStyle/>
          <a:p>
            <a:pPr marL="12700" marR="5080" algn="ctr">
              <a:lnSpc>
                <a:spcPct val="114599"/>
              </a:lnSpc>
              <a:spcBef>
                <a:spcPts val="100"/>
              </a:spcBef>
            </a:pPr>
            <a:r>
              <a:rPr sz="1800" i="1" spc="-35" dirty="0">
                <a:solidFill>
                  <a:srgbClr val="737373"/>
                </a:solidFill>
                <a:latin typeface="Roboto"/>
                <a:cs typeface="Roboto"/>
              </a:rPr>
              <a:t>“Computação</a:t>
            </a:r>
            <a:r>
              <a:rPr sz="1800" i="1" spc="-10" dirty="0">
                <a:solidFill>
                  <a:srgbClr val="737373"/>
                </a:solidFill>
                <a:latin typeface="Roboto"/>
                <a:cs typeface="Roboto"/>
              </a:rPr>
              <a:t> </a:t>
            </a:r>
            <a:r>
              <a:rPr sz="1800" i="1" spc="-25" dirty="0">
                <a:solidFill>
                  <a:srgbClr val="737373"/>
                </a:solidFill>
                <a:latin typeface="Roboto"/>
                <a:cs typeface="Roboto"/>
              </a:rPr>
              <a:t>em</a:t>
            </a:r>
            <a:r>
              <a:rPr sz="1800" i="1" spc="-5" dirty="0">
                <a:solidFill>
                  <a:srgbClr val="737373"/>
                </a:solidFill>
                <a:latin typeface="Roboto"/>
                <a:cs typeface="Roboto"/>
              </a:rPr>
              <a:t> </a:t>
            </a:r>
            <a:r>
              <a:rPr sz="1800" i="1" spc="-45" dirty="0">
                <a:solidFill>
                  <a:srgbClr val="737373"/>
                </a:solidFill>
                <a:latin typeface="Roboto"/>
                <a:cs typeface="Roboto"/>
              </a:rPr>
              <a:t>nuvem</a:t>
            </a:r>
            <a:r>
              <a:rPr sz="1800" i="1" spc="-10" dirty="0">
                <a:solidFill>
                  <a:srgbClr val="737373"/>
                </a:solidFill>
                <a:latin typeface="Roboto"/>
                <a:cs typeface="Roboto"/>
              </a:rPr>
              <a:t> é</a:t>
            </a:r>
            <a:r>
              <a:rPr sz="1800" i="1" spc="-5" dirty="0">
                <a:solidFill>
                  <a:srgbClr val="737373"/>
                </a:solidFill>
                <a:latin typeface="Roboto"/>
                <a:cs typeface="Roboto"/>
              </a:rPr>
              <a:t> </a:t>
            </a:r>
            <a:r>
              <a:rPr sz="1800" i="1" spc="-50" dirty="0">
                <a:solidFill>
                  <a:srgbClr val="737373"/>
                </a:solidFill>
                <a:latin typeface="Roboto"/>
                <a:cs typeface="Roboto"/>
              </a:rPr>
              <a:t>um</a:t>
            </a:r>
            <a:r>
              <a:rPr sz="1800" i="1" spc="-10" dirty="0">
                <a:solidFill>
                  <a:srgbClr val="737373"/>
                </a:solidFill>
                <a:latin typeface="Roboto"/>
                <a:cs typeface="Roboto"/>
              </a:rPr>
              <a:t> </a:t>
            </a:r>
            <a:r>
              <a:rPr sz="1800" i="1" spc="-30" dirty="0">
                <a:solidFill>
                  <a:srgbClr val="737373"/>
                </a:solidFill>
                <a:latin typeface="Roboto"/>
                <a:cs typeface="Roboto"/>
              </a:rPr>
              <a:t>modelo</a:t>
            </a:r>
            <a:r>
              <a:rPr sz="1800" i="1" spc="-5" dirty="0">
                <a:solidFill>
                  <a:srgbClr val="737373"/>
                </a:solidFill>
                <a:latin typeface="Roboto"/>
                <a:cs typeface="Roboto"/>
              </a:rPr>
              <a:t> </a:t>
            </a:r>
            <a:r>
              <a:rPr sz="1800" i="1" spc="-35" dirty="0">
                <a:solidFill>
                  <a:srgbClr val="737373"/>
                </a:solidFill>
                <a:latin typeface="Roboto"/>
                <a:cs typeface="Roboto"/>
              </a:rPr>
              <a:t>que</a:t>
            </a:r>
            <a:r>
              <a:rPr sz="1800" i="1" spc="-10" dirty="0">
                <a:solidFill>
                  <a:srgbClr val="737373"/>
                </a:solidFill>
                <a:latin typeface="Roboto"/>
                <a:cs typeface="Roboto"/>
              </a:rPr>
              <a:t> </a:t>
            </a:r>
            <a:r>
              <a:rPr sz="1800" i="1" spc="-35" dirty="0">
                <a:solidFill>
                  <a:srgbClr val="737373"/>
                </a:solidFill>
                <a:latin typeface="Roboto"/>
                <a:cs typeface="Roboto"/>
              </a:rPr>
              <a:t>possibilita</a:t>
            </a:r>
            <a:r>
              <a:rPr sz="1800" i="1" spc="-5" dirty="0">
                <a:solidFill>
                  <a:srgbClr val="737373"/>
                </a:solidFill>
                <a:latin typeface="Roboto"/>
                <a:cs typeface="Roboto"/>
              </a:rPr>
              <a:t> </a:t>
            </a:r>
            <a:r>
              <a:rPr sz="1800" i="1" spc="-30" dirty="0">
                <a:solidFill>
                  <a:srgbClr val="737373"/>
                </a:solidFill>
                <a:latin typeface="Roboto"/>
                <a:cs typeface="Roboto"/>
              </a:rPr>
              <a:t>acesso,</a:t>
            </a:r>
            <a:r>
              <a:rPr sz="1800" i="1" spc="-5" dirty="0">
                <a:solidFill>
                  <a:srgbClr val="737373"/>
                </a:solidFill>
                <a:latin typeface="Roboto"/>
                <a:cs typeface="Roboto"/>
              </a:rPr>
              <a:t> </a:t>
            </a:r>
            <a:r>
              <a:rPr sz="1800" i="1" spc="-25" dirty="0">
                <a:solidFill>
                  <a:srgbClr val="737373"/>
                </a:solidFill>
                <a:latin typeface="Roboto"/>
                <a:cs typeface="Roboto"/>
              </a:rPr>
              <a:t>de</a:t>
            </a:r>
            <a:r>
              <a:rPr sz="1800" i="1" spc="-10" dirty="0">
                <a:solidFill>
                  <a:srgbClr val="737373"/>
                </a:solidFill>
                <a:latin typeface="Roboto"/>
                <a:cs typeface="Roboto"/>
              </a:rPr>
              <a:t> </a:t>
            </a:r>
            <a:r>
              <a:rPr sz="1800" i="1" spc="-35" dirty="0">
                <a:solidFill>
                  <a:srgbClr val="737373"/>
                </a:solidFill>
                <a:latin typeface="Roboto"/>
                <a:cs typeface="Roboto"/>
              </a:rPr>
              <a:t>modo </a:t>
            </a:r>
            <a:r>
              <a:rPr sz="1800" i="1" spc="-30" dirty="0">
                <a:solidFill>
                  <a:srgbClr val="737373"/>
                </a:solidFill>
                <a:latin typeface="Roboto"/>
                <a:cs typeface="Roboto"/>
              </a:rPr>
              <a:t> </a:t>
            </a:r>
            <a:r>
              <a:rPr sz="1800" i="1" spc="-35" dirty="0">
                <a:solidFill>
                  <a:srgbClr val="737373"/>
                </a:solidFill>
                <a:latin typeface="Roboto"/>
                <a:cs typeface="Roboto"/>
              </a:rPr>
              <a:t>conveniente</a:t>
            </a:r>
            <a:r>
              <a:rPr sz="1800" i="1" spc="-10" dirty="0">
                <a:solidFill>
                  <a:srgbClr val="737373"/>
                </a:solidFill>
                <a:latin typeface="Roboto"/>
                <a:cs typeface="Roboto"/>
              </a:rPr>
              <a:t> e </a:t>
            </a:r>
            <a:r>
              <a:rPr sz="1800" i="1" spc="-35" dirty="0">
                <a:solidFill>
                  <a:srgbClr val="737373"/>
                </a:solidFill>
                <a:latin typeface="Roboto"/>
                <a:cs typeface="Roboto"/>
              </a:rPr>
              <a:t>sob</a:t>
            </a:r>
            <a:r>
              <a:rPr sz="1800" i="1" spc="-10" dirty="0">
                <a:solidFill>
                  <a:srgbClr val="737373"/>
                </a:solidFill>
                <a:latin typeface="Roboto"/>
                <a:cs typeface="Roboto"/>
              </a:rPr>
              <a:t> </a:t>
            </a:r>
            <a:r>
              <a:rPr sz="1800" i="1" spc="-35" dirty="0">
                <a:solidFill>
                  <a:srgbClr val="737373"/>
                </a:solidFill>
                <a:latin typeface="Roboto"/>
                <a:cs typeface="Roboto"/>
              </a:rPr>
              <a:t>demanda,</a:t>
            </a:r>
            <a:r>
              <a:rPr sz="1800" i="1" spc="-10" dirty="0">
                <a:solidFill>
                  <a:srgbClr val="737373"/>
                </a:solidFill>
                <a:latin typeface="Roboto"/>
                <a:cs typeface="Roboto"/>
              </a:rPr>
              <a:t> </a:t>
            </a:r>
            <a:r>
              <a:rPr sz="1800" i="1" spc="-35" dirty="0">
                <a:solidFill>
                  <a:srgbClr val="737373"/>
                </a:solidFill>
                <a:latin typeface="Roboto"/>
                <a:cs typeface="Roboto"/>
              </a:rPr>
              <a:t>a</a:t>
            </a:r>
            <a:r>
              <a:rPr sz="1800" i="1" spc="-10" dirty="0">
                <a:solidFill>
                  <a:srgbClr val="737373"/>
                </a:solidFill>
                <a:latin typeface="Roboto"/>
                <a:cs typeface="Roboto"/>
              </a:rPr>
              <a:t> </a:t>
            </a:r>
            <a:r>
              <a:rPr sz="1800" i="1" spc="-50" dirty="0">
                <a:solidFill>
                  <a:srgbClr val="737373"/>
                </a:solidFill>
                <a:latin typeface="Roboto"/>
                <a:cs typeface="Roboto"/>
              </a:rPr>
              <a:t>um</a:t>
            </a:r>
            <a:r>
              <a:rPr sz="1800" i="1" spc="-10" dirty="0">
                <a:solidFill>
                  <a:srgbClr val="737373"/>
                </a:solidFill>
                <a:latin typeface="Roboto"/>
                <a:cs typeface="Roboto"/>
              </a:rPr>
              <a:t> </a:t>
            </a:r>
            <a:r>
              <a:rPr sz="1800" i="1" spc="-40" dirty="0">
                <a:solidFill>
                  <a:srgbClr val="737373"/>
                </a:solidFill>
                <a:latin typeface="Roboto"/>
                <a:cs typeface="Roboto"/>
              </a:rPr>
              <a:t>conjunto</a:t>
            </a:r>
            <a:r>
              <a:rPr sz="1800" i="1" spc="-10" dirty="0">
                <a:solidFill>
                  <a:srgbClr val="737373"/>
                </a:solidFill>
                <a:latin typeface="Roboto"/>
                <a:cs typeface="Roboto"/>
              </a:rPr>
              <a:t> </a:t>
            </a:r>
            <a:r>
              <a:rPr sz="1800" i="1" spc="-25" dirty="0">
                <a:solidFill>
                  <a:srgbClr val="737373"/>
                </a:solidFill>
                <a:latin typeface="Roboto"/>
                <a:cs typeface="Roboto"/>
              </a:rPr>
              <a:t>de</a:t>
            </a:r>
            <a:r>
              <a:rPr sz="1800" i="1" spc="-10" dirty="0">
                <a:solidFill>
                  <a:srgbClr val="737373"/>
                </a:solidFill>
                <a:latin typeface="Roboto"/>
                <a:cs typeface="Roboto"/>
              </a:rPr>
              <a:t> </a:t>
            </a:r>
            <a:r>
              <a:rPr sz="1800" i="1" spc="-30" dirty="0">
                <a:solidFill>
                  <a:srgbClr val="737373"/>
                </a:solidFill>
                <a:latin typeface="Roboto"/>
                <a:cs typeface="Roboto"/>
              </a:rPr>
              <a:t>recursos</a:t>
            </a:r>
            <a:r>
              <a:rPr sz="1800" i="1" spc="-10" dirty="0">
                <a:solidFill>
                  <a:srgbClr val="737373"/>
                </a:solidFill>
                <a:latin typeface="Roboto"/>
                <a:cs typeface="Roboto"/>
              </a:rPr>
              <a:t> </a:t>
            </a:r>
            <a:r>
              <a:rPr sz="1800" i="1" spc="-35" dirty="0">
                <a:solidFill>
                  <a:srgbClr val="737373"/>
                </a:solidFill>
                <a:latin typeface="Roboto"/>
                <a:cs typeface="Roboto"/>
              </a:rPr>
              <a:t>computacionais </a:t>
            </a:r>
            <a:r>
              <a:rPr sz="1800" i="1" spc="-30" dirty="0">
                <a:solidFill>
                  <a:srgbClr val="737373"/>
                </a:solidFill>
                <a:latin typeface="Roboto"/>
                <a:cs typeface="Roboto"/>
              </a:rPr>
              <a:t> </a:t>
            </a:r>
            <a:r>
              <a:rPr sz="1800" i="1" spc="-35" dirty="0">
                <a:solidFill>
                  <a:srgbClr val="737373"/>
                </a:solidFill>
                <a:latin typeface="Roboto"/>
                <a:cs typeface="Roboto"/>
              </a:rPr>
              <a:t>configuráveis</a:t>
            </a:r>
            <a:r>
              <a:rPr sz="1800" i="1" spc="-10" dirty="0">
                <a:solidFill>
                  <a:srgbClr val="737373"/>
                </a:solidFill>
                <a:latin typeface="Roboto"/>
                <a:cs typeface="Roboto"/>
              </a:rPr>
              <a:t> </a:t>
            </a:r>
            <a:r>
              <a:rPr sz="1800" i="1" spc="-35" dirty="0">
                <a:solidFill>
                  <a:srgbClr val="737373"/>
                </a:solidFill>
                <a:latin typeface="Roboto"/>
                <a:cs typeface="Roboto"/>
              </a:rPr>
              <a:t>que</a:t>
            </a:r>
            <a:r>
              <a:rPr sz="1800" i="1" spc="-5" dirty="0">
                <a:solidFill>
                  <a:srgbClr val="737373"/>
                </a:solidFill>
                <a:latin typeface="Roboto"/>
                <a:cs typeface="Roboto"/>
              </a:rPr>
              <a:t> </a:t>
            </a:r>
            <a:r>
              <a:rPr sz="1800" i="1" spc="-30" dirty="0">
                <a:solidFill>
                  <a:srgbClr val="737373"/>
                </a:solidFill>
                <a:latin typeface="Roboto"/>
                <a:cs typeface="Roboto"/>
              </a:rPr>
              <a:t>podem</a:t>
            </a:r>
            <a:r>
              <a:rPr sz="1800" i="1" spc="-10" dirty="0">
                <a:solidFill>
                  <a:srgbClr val="737373"/>
                </a:solidFill>
                <a:latin typeface="Roboto"/>
                <a:cs typeface="Roboto"/>
              </a:rPr>
              <a:t> </a:t>
            </a:r>
            <a:r>
              <a:rPr sz="1800" i="1" spc="-30" dirty="0">
                <a:solidFill>
                  <a:srgbClr val="737373"/>
                </a:solidFill>
                <a:latin typeface="Roboto"/>
                <a:cs typeface="Roboto"/>
              </a:rPr>
              <a:t>ser</a:t>
            </a:r>
            <a:r>
              <a:rPr sz="1800" i="1" spc="-5" dirty="0">
                <a:solidFill>
                  <a:srgbClr val="737373"/>
                </a:solidFill>
                <a:latin typeface="Roboto"/>
                <a:cs typeface="Roboto"/>
              </a:rPr>
              <a:t> </a:t>
            </a:r>
            <a:r>
              <a:rPr sz="1800" i="1" spc="-30" dirty="0">
                <a:solidFill>
                  <a:srgbClr val="737373"/>
                </a:solidFill>
                <a:latin typeface="Roboto"/>
                <a:cs typeface="Roboto"/>
              </a:rPr>
              <a:t>rapidamente</a:t>
            </a:r>
            <a:r>
              <a:rPr sz="1800" i="1" spc="-5" dirty="0">
                <a:solidFill>
                  <a:srgbClr val="737373"/>
                </a:solidFill>
                <a:latin typeface="Roboto"/>
                <a:cs typeface="Roboto"/>
              </a:rPr>
              <a:t> </a:t>
            </a:r>
            <a:r>
              <a:rPr sz="1800" i="1" spc="-35" dirty="0">
                <a:solidFill>
                  <a:srgbClr val="737373"/>
                </a:solidFill>
                <a:latin typeface="Roboto"/>
                <a:cs typeface="Roboto"/>
              </a:rPr>
              <a:t>adquiridos</a:t>
            </a:r>
            <a:r>
              <a:rPr sz="1800" i="1" spc="-10" dirty="0">
                <a:solidFill>
                  <a:srgbClr val="737373"/>
                </a:solidFill>
                <a:latin typeface="Roboto"/>
                <a:cs typeface="Roboto"/>
              </a:rPr>
              <a:t> e</a:t>
            </a:r>
            <a:r>
              <a:rPr sz="1800" i="1" spc="-5" dirty="0">
                <a:solidFill>
                  <a:srgbClr val="737373"/>
                </a:solidFill>
                <a:latin typeface="Roboto"/>
                <a:cs typeface="Roboto"/>
              </a:rPr>
              <a:t> </a:t>
            </a:r>
            <a:r>
              <a:rPr sz="1800" i="1" spc="-30" dirty="0">
                <a:solidFill>
                  <a:srgbClr val="737373"/>
                </a:solidFill>
                <a:latin typeface="Roboto"/>
                <a:cs typeface="Roboto"/>
              </a:rPr>
              <a:t>liberados</a:t>
            </a:r>
            <a:r>
              <a:rPr sz="1800" i="1" spc="-5" dirty="0">
                <a:solidFill>
                  <a:srgbClr val="737373"/>
                </a:solidFill>
                <a:latin typeface="Roboto"/>
                <a:cs typeface="Roboto"/>
              </a:rPr>
              <a:t> </a:t>
            </a:r>
            <a:r>
              <a:rPr sz="1800" i="1" spc="-30" dirty="0">
                <a:solidFill>
                  <a:srgbClr val="737373"/>
                </a:solidFill>
                <a:latin typeface="Roboto"/>
                <a:cs typeface="Roboto"/>
              </a:rPr>
              <a:t>com</a:t>
            </a:r>
            <a:r>
              <a:rPr sz="1800" i="1" spc="-10" dirty="0">
                <a:solidFill>
                  <a:srgbClr val="737373"/>
                </a:solidFill>
                <a:latin typeface="Roboto"/>
                <a:cs typeface="Roboto"/>
              </a:rPr>
              <a:t> </a:t>
            </a:r>
            <a:r>
              <a:rPr sz="1800" i="1" spc="-35" dirty="0">
                <a:solidFill>
                  <a:srgbClr val="737373"/>
                </a:solidFill>
                <a:latin typeface="Roboto"/>
                <a:cs typeface="Roboto"/>
              </a:rPr>
              <a:t>mínimo </a:t>
            </a:r>
            <a:r>
              <a:rPr sz="1800" i="1" spc="-430" dirty="0">
                <a:solidFill>
                  <a:srgbClr val="737373"/>
                </a:solidFill>
                <a:latin typeface="Roboto"/>
                <a:cs typeface="Roboto"/>
              </a:rPr>
              <a:t> </a:t>
            </a:r>
            <a:r>
              <a:rPr sz="1800" i="1" spc="-20" dirty="0">
                <a:solidFill>
                  <a:srgbClr val="737373"/>
                </a:solidFill>
                <a:latin typeface="Roboto"/>
                <a:cs typeface="Roboto"/>
              </a:rPr>
              <a:t>esforço</a:t>
            </a:r>
            <a:r>
              <a:rPr sz="1800" i="1" spc="-10" dirty="0">
                <a:solidFill>
                  <a:srgbClr val="737373"/>
                </a:solidFill>
                <a:latin typeface="Roboto"/>
                <a:cs typeface="Roboto"/>
              </a:rPr>
              <a:t> </a:t>
            </a:r>
            <a:r>
              <a:rPr sz="1800" i="1" spc="-30" dirty="0">
                <a:solidFill>
                  <a:srgbClr val="737373"/>
                </a:solidFill>
                <a:latin typeface="Roboto"/>
                <a:cs typeface="Roboto"/>
              </a:rPr>
              <a:t>gerencial</a:t>
            </a:r>
            <a:r>
              <a:rPr sz="1800" i="1" spc="-10" dirty="0">
                <a:solidFill>
                  <a:srgbClr val="737373"/>
                </a:solidFill>
                <a:latin typeface="Roboto"/>
                <a:cs typeface="Roboto"/>
              </a:rPr>
              <a:t> </a:t>
            </a:r>
            <a:r>
              <a:rPr sz="1800" i="1" spc="-40" dirty="0">
                <a:solidFill>
                  <a:srgbClr val="737373"/>
                </a:solidFill>
                <a:latin typeface="Roboto"/>
                <a:cs typeface="Roboto"/>
              </a:rPr>
              <a:t>ou</a:t>
            </a:r>
            <a:r>
              <a:rPr sz="1800" i="1" spc="-10" dirty="0">
                <a:solidFill>
                  <a:srgbClr val="737373"/>
                </a:solidFill>
                <a:latin typeface="Roboto"/>
                <a:cs typeface="Roboto"/>
              </a:rPr>
              <a:t> </a:t>
            </a:r>
            <a:r>
              <a:rPr sz="1800" i="1" spc="-35" dirty="0">
                <a:solidFill>
                  <a:srgbClr val="737373"/>
                </a:solidFill>
                <a:latin typeface="Roboto"/>
                <a:cs typeface="Roboto"/>
              </a:rPr>
              <a:t>interação</a:t>
            </a:r>
            <a:r>
              <a:rPr sz="1800" i="1" spc="-10" dirty="0">
                <a:solidFill>
                  <a:srgbClr val="737373"/>
                </a:solidFill>
                <a:latin typeface="Roboto"/>
                <a:cs typeface="Roboto"/>
              </a:rPr>
              <a:t> </a:t>
            </a:r>
            <a:r>
              <a:rPr sz="1800" i="1" spc="-30" dirty="0">
                <a:solidFill>
                  <a:srgbClr val="737373"/>
                </a:solidFill>
                <a:latin typeface="Roboto"/>
                <a:cs typeface="Roboto"/>
              </a:rPr>
              <a:t>com</a:t>
            </a:r>
            <a:r>
              <a:rPr sz="1800" i="1" spc="-10" dirty="0">
                <a:solidFill>
                  <a:srgbClr val="737373"/>
                </a:solidFill>
                <a:latin typeface="Roboto"/>
                <a:cs typeface="Roboto"/>
              </a:rPr>
              <a:t> </a:t>
            </a:r>
            <a:r>
              <a:rPr sz="1800" i="1" spc="-20" dirty="0">
                <a:solidFill>
                  <a:srgbClr val="737373"/>
                </a:solidFill>
                <a:latin typeface="Roboto"/>
                <a:cs typeface="Roboto"/>
              </a:rPr>
              <a:t>o</a:t>
            </a:r>
            <a:r>
              <a:rPr sz="1800" i="1" spc="-10" dirty="0">
                <a:solidFill>
                  <a:srgbClr val="737373"/>
                </a:solidFill>
                <a:latin typeface="Roboto"/>
                <a:cs typeface="Roboto"/>
              </a:rPr>
              <a:t> </a:t>
            </a:r>
            <a:r>
              <a:rPr sz="1800" i="1" spc="-35" dirty="0">
                <a:solidFill>
                  <a:srgbClr val="737373"/>
                </a:solidFill>
                <a:latin typeface="Roboto"/>
                <a:cs typeface="Roboto"/>
              </a:rPr>
              <a:t>provedor</a:t>
            </a:r>
            <a:r>
              <a:rPr sz="1800" i="1" spc="-10" dirty="0">
                <a:solidFill>
                  <a:srgbClr val="737373"/>
                </a:solidFill>
                <a:latin typeface="Roboto"/>
                <a:cs typeface="Roboto"/>
              </a:rPr>
              <a:t> </a:t>
            </a:r>
            <a:r>
              <a:rPr sz="1800" i="1" spc="-25" dirty="0">
                <a:solidFill>
                  <a:srgbClr val="737373"/>
                </a:solidFill>
                <a:latin typeface="Roboto"/>
                <a:cs typeface="Roboto"/>
              </a:rPr>
              <a:t>de</a:t>
            </a:r>
            <a:r>
              <a:rPr sz="1800" i="1" spc="-10" dirty="0">
                <a:solidFill>
                  <a:srgbClr val="737373"/>
                </a:solidFill>
                <a:latin typeface="Roboto"/>
                <a:cs typeface="Roboto"/>
              </a:rPr>
              <a:t> </a:t>
            </a:r>
            <a:r>
              <a:rPr sz="1800" i="1" spc="-35" dirty="0">
                <a:solidFill>
                  <a:srgbClr val="737373"/>
                </a:solidFill>
                <a:latin typeface="Roboto"/>
                <a:cs typeface="Roboto"/>
              </a:rPr>
              <a:t>serviços”</a:t>
            </a:r>
            <a:r>
              <a:rPr sz="1800" i="1" spc="75" dirty="0">
                <a:solidFill>
                  <a:srgbClr val="737373"/>
                </a:solidFill>
                <a:latin typeface="Roboto"/>
                <a:cs typeface="Roboto"/>
              </a:rPr>
              <a:t> </a:t>
            </a:r>
            <a:r>
              <a:rPr sz="1800" spc="-15" dirty="0">
                <a:solidFill>
                  <a:srgbClr val="737373"/>
                </a:solidFill>
                <a:latin typeface="Roboto"/>
                <a:cs typeface="Roboto"/>
              </a:rPr>
              <a:t>[1].</a:t>
            </a:r>
            <a:endParaRPr sz="1800">
              <a:latin typeface="Roboto"/>
              <a:cs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1077218"/>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Arquiteturas</a:t>
            </a:r>
            <a:r>
              <a:rPr lang="en-US" sz="3200" b="0" i="0" dirty="0">
                <a:solidFill>
                  <a:srgbClr val="202020"/>
                </a:solidFill>
                <a:effectLst/>
                <a:latin typeface="PT Sans" panose="020B0604020202020204" pitchFamily="34" charset="0"/>
              </a:rPr>
              <a:t> do Pipeline de Dados</a:t>
            </a:r>
          </a:p>
          <a:p>
            <a:pPr algn="ctr"/>
            <a:r>
              <a:rPr lang="en-US" sz="3200" dirty="0">
                <a:solidFill>
                  <a:srgbClr val="202020"/>
                </a:solidFill>
                <a:latin typeface="PT Sans" panose="020B0604020202020204" pitchFamily="34" charset="0"/>
              </a:rPr>
              <a:t>Streaming</a:t>
            </a:r>
            <a:endParaRPr lang="en-US" sz="3200" b="0" i="0" dirty="0">
              <a:solidFill>
                <a:srgbClr val="202020"/>
              </a:solidFill>
              <a:effectLst/>
              <a:latin typeface="PT Sans" panose="020B0604020202020204" pitchFamily="34" charset="0"/>
            </a:endParaRPr>
          </a:p>
        </p:txBody>
      </p:sp>
      <p:sp>
        <p:nvSpPr>
          <p:cNvPr id="6" name="TextBox 5">
            <a:extLst>
              <a:ext uri="{FF2B5EF4-FFF2-40B4-BE49-F238E27FC236}">
                <a16:creationId xmlns:a16="http://schemas.microsoft.com/office/drawing/2014/main" id="{28E1C4F2-07A5-5992-7234-03785340C5B0}"/>
              </a:ext>
            </a:extLst>
          </p:cNvPr>
          <p:cNvSpPr txBox="1"/>
          <p:nvPr/>
        </p:nvSpPr>
        <p:spPr>
          <a:xfrm>
            <a:off x="133350" y="1733550"/>
            <a:ext cx="8877300" cy="1477328"/>
          </a:xfrm>
          <a:prstGeom prst="rect">
            <a:avLst/>
          </a:prstGeom>
          <a:noFill/>
        </p:spPr>
        <p:txBody>
          <a:bodyPr wrap="square">
            <a:spAutoFit/>
          </a:bodyPr>
          <a:lstStyle/>
          <a:p>
            <a:r>
              <a:rPr lang="pt-BR" dirty="0"/>
              <a:t>Outro exemplo é um pipeline de dados de streaming. Em um pipeline de dados de streaming, os dados do sistema de ponto de venda seriam processados à medida que fossem gerados. O mecanismo de processamento de fluxo pode alimentar saídas do pipeline para armazenamentos de dados, aplicativos de marketing e CRMs, entre outros aplicativos, bem como de volta ao próprio sistema de ponto de venda.</a:t>
            </a:r>
          </a:p>
        </p:txBody>
      </p:sp>
      <p:pic>
        <p:nvPicPr>
          <p:cNvPr id="9" name="Picture 8">
            <a:extLst>
              <a:ext uri="{FF2B5EF4-FFF2-40B4-BE49-F238E27FC236}">
                <a16:creationId xmlns:a16="http://schemas.microsoft.com/office/drawing/2014/main" id="{9528BA9C-C0BD-5B52-DDB8-A9D4D12EC577}"/>
              </a:ext>
            </a:extLst>
          </p:cNvPr>
          <p:cNvPicPr>
            <a:picLocks noChangeAspect="1"/>
          </p:cNvPicPr>
          <p:nvPr/>
        </p:nvPicPr>
        <p:blipFill>
          <a:blip r:embed="rId2"/>
          <a:stretch>
            <a:fillRect/>
          </a:stretch>
        </p:blipFill>
        <p:spPr>
          <a:xfrm>
            <a:off x="381000" y="3153728"/>
            <a:ext cx="7191375" cy="1932622"/>
          </a:xfrm>
          <a:prstGeom prst="rect">
            <a:avLst/>
          </a:prstGeom>
        </p:spPr>
      </p:pic>
    </p:spTree>
    <p:extLst>
      <p:ext uri="{BB962C8B-B14F-4D97-AF65-F5344CB8AC3E}">
        <p14:creationId xmlns:p14="http://schemas.microsoft.com/office/powerpoint/2010/main" val="2952389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1077218"/>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Arquiteturas</a:t>
            </a:r>
            <a:r>
              <a:rPr lang="en-US" sz="3200" b="0" i="0" dirty="0">
                <a:solidFill>
                  <a:srgbClr val="202020"/>
                </a:solidFill>
                <a:effectLst/>
                <a:latin typeface="PT Sans" panose="020B0604020202020204" pitchFamily="34" charset="0"/>
              </a:rPr>
              <a:t> do Pipeline de Dados</a:t>
            </a:r>
          </a:p>
          <a:p>
            <a:pPr algn="ctr"/>
            <a:r>
              <a:rPr lang="en-US" sz="3200" dirty="0">
                <a:solidFill>
                  <a:srgbClr val="202020"/>
                </a:solidFill>
                <a:latin typeface="PT Sans" panose="020B0604020202020204" pitchFamily="34" charset="0"/>
              </a:rPr>
              <a:t>Lambda</a:t>
            </a:r>
            <a:endParaRPr lang="en-US" sz="3200" b="0" i="0" dirty="0">
              <a:solidFill>
                <a:srgbClr val="202020"/>
              </a:solidFill>
              <a:effectLst/>
              <a:latin typeface="PT Sans" panose="020B0604020202020204" pitchFamily="34" charset="0"/>
            </a:endParaRPr>
          </a:p>
        </p:txBody>
      </p:sp>
      <p:sp>
        <p:nvSpPr>
          <p:cNvPr id="6" name="TextBox 5">
            <a:extLst>
              <a:ext uri="{FF2B5EF4-FFF2-40B4-BE49-F238E27FC236}">
                <a16:creationId xmlns:a16="http://schemas.microsoft.com/office/drawing/2014/main" id="{28E1C4F2-07A5-5992-7234-03785340C5B0}"/>
              </a:ext>
            </a:extLst>
          </p:cNvPr>
          <p:cNvSpPr txBox="1"/>
          <p:nvPr/>
        </p:nvSpPr>
        <p:spPr>
          <a:xfrm>
            <a:off x="133350" y="1733550"/>
            <a:ext cx="8877300" cy="2308324"/>
          </a:xfrm>
          <a:prstGeom prst="rect">
            <a:avLst/>
          </a:prstGeom>
          <a:noFill/>
        </p:spPr>
        <p:txBody>
          <a:bodyPr wrap="square">
            <a:spAutoFit/>
          </a:bodyPr>
          <a:lstStyle/>
          <a:p>
            <a:r>
              <a:rPr lang="pt-BR" dirty="0"/>
              <a:t>Um terceiro exemplo de pipeline de dados é a Arquitetura Lambda, que combina pipelines de lote e streaming em uma única arquitetura. A arquitetura Lambda é popular em ambientes de big data porque permite que os desenvolvedores considerem casos de uso de streaming em tempo real e análise histórica de lotes. Um aspecto fundamental dessa arquitetura é que ela incentiva o armazenamento de dados em formato bruto para que você possa executar continuamente novos pipelines de dados para corrigir quaisquer erros de código em pipelines anteriores ou para criar novos destinos de dados que permitem novos tipos de consultas..</a:t>
            </a:r>
          </a:p>
        </p:txBody>
      </p:sp>
    </p:spTree>
    <p:extLst>
      <p:ext uri="{BB962C8B-B14F-4D97-AF65-F5344CB8AC3E}">
        <p14:creationId xmlns:p14="http://schemas.microsoft.com/office/powerpoint/2010/main" val="42666731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8" name="TextBox 7">
            <a:extLst>
              <a:ext uri="{FF2B5EF4-FFF2-40B4-BE49-F238E27FC236}">
                <a16:creationId xmlns:a16="http://schemas.microsoft.com/office/drawing/2014/main" id="{7D422D4C-943F-4E02-5654-2EE3FAEB035F}"/>
              </a:ext>
            </a:extLst>
          </p:cNvPr>
          <p:cNvSpPr txBox="1"/>
          <p:nvPr/>
        </p:nvSpPr>
        <p:spPr>
          <a:xfrm>
            <a:off x="266700" y="514350"/>
            <a:ext cx="8610600" cy="1077218"/>
          </a:xfrm>
          <a:prstGeom prst="rect">
            <a:avLst/>
          </a:prstGeom>
          <a:noFill/>
        </p:spPr>
        <p:txBody>
          <a:bodyPr wrap="square">
            <a:spAutoFit/>
          </a:bodyPr>
          <a:lstStyle/>
          <a:p>
            <a:pPr algn="ctr"/>
            <a:r>
              <a:rPr lang="en-US" sz="3200" b="0" i="0" dirty="0" err="1">
                <a:solidFill>
                  <a:srgbClr val="202020"/>
                </a:solidFill>
                <a:effectLst/>
                <a:latin typeface="PT Sans" panose="020B0604020202020204" pitchFamily="34" charset="0"/>
              </a:rPr>
              <a:t>Arquiteturas</a:t>
            </a:r>
            <a:r>
              <a:rPr lang="en-US" sz="3200" b="0" i="0" dirty="0">
                <a:solidFill>
                  <a:srgbClr val="202020"/>
                </a:solidFill>
                <a:effectLst/>
                <a:latin typeface="PT Sans" panose="020B0604020202020204" pitchFamily="34" charset="0"/>
              </a:rPr>
              <a:t> do Pipeline de Dados</a:t>
            </a:r>
          </a:p>
          <a:p>
            <a:pPr algn="ctr"/>
            <a:r>
              <a:rPr lang="en-US" sz="3200" dirty="0">
                <a:solidFill>
                  <a:srgbClr val="202020"/>
                </a:solidFill>
                <a:latin typeface="PT Sans" panose="020B0604020202020204" pitchFamily="34" charset="0"/>
              </a:rPr>
              <a:t>Lambda</a:t>
            </a:r>
            <a:endParaRPr lang="en-US" sz="3200" b="0" i="0" dirty="0">
              <a:solidFill>
                <a:srgbClr val="202020"/>
              </a:solidFill>
              <a:effectLst/>
              <a:latin typeface="PT Sans" panose="020B0604020202020204" pitchFamily="34" charset="0"/>
            </a:endParaRPr>
          </a:p>
        </p:txBody>
      </p:sp>
      <p:pic>
        <p:nvPicPr>
          <p:cNvPr id="3" name="Picture 2">
            <a:extLst>
              <a:ext uri="{FF2B5EF4-FFF2-40B4-BE49-F238E27FC236}">
                <a16:creationId xmlns:a16="http://schemas.microsoft.com/office/drawing/2014/main" id="{59ED179C-9F1E-1F29-E03B-D0A7F417FE84}"/>
              </a:ext>
            </a:extLst>
          </p:cNvPr>
          <p:cNvPicPr>
            <a:picLocks noChangeAspect="1"/>
          </p:cNvPicPr>
          <p:nvPr/>
        </p:nvPicPr>
        <p:blipFill>
          <a:blip r:embed="rId2"/>
          <a:stretch>
            <a:fillRect/>
          </a:stretch>
        </p:blipFill>
        <p:spPr>
          <a:xfrm>
            <a:off x="904244" y="1809750"/>
            <a:ext cx="7172325" cy="3190875"/>
          </a:xfrm>
          <a:prstGeom prst="rect">
            <a:avLst/>
          </a:prstGeom>
        </p:spPr>
      </p:pic>
    </p:spTree>
    <p:extLst>
      <p:ext uri="{BB962C8B-B14F-4D97-AF65-F5344CB8AC3E}">
        <p14:creationId xmlns:p14="http://schemas.microsoft.com/office/powerpoint/2010/main" val="1368470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5" y="905969"/>
            <a:ext cx="2163445" cy="513080"/>
          </a:xfrm>
          <a:prstGeom prst="rect">
            <a:avLst/>
          </a:prstGeom>
        </p:spPr>
        <p:txBody>
          <a:bodyPr vert="horz" wrap="square" lIns="0" tIns="12700" rIns="0" bIns="0" rtlCol="0">
            <a:spAutoFit/>
          </a:bodyPr>
          <a:lstStyle/>
          <a:p>
            <a:pPr marL="12700">
              <a:lnSpc>
                <a:spcPct val="100000"/>
              </a:lnSpc>
              <a:spcBef>
                <a:spcPts val="100"/>
              </a:spcBef>
            </a:pPr>
            <a:r>
              <a:rPr spc="-15" dirty="0"/>
              <a:t>Referências</a:t>
            </a:r>
          </a:p>
        </p:txBody>
      </p:sp>
      <p:sp>
        <p:nvSpPr>
          <p:cNvPr id="5" name="object 5"/>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3" name="object 3"/>
          <p:cNvSpPr txBox="1"/>
          <p:nvPr/>
        </p:nvSpPr>
        <p:spPr>
          <a:xfrm>
            <a:off x="647839" y="1959333"/>
            <a:ext cx="7969250" cy="1911350"/>
          </a:xfrm>
          <a:prstGeom prst="rect">
            <a:avLst/>
          </a:prstGeom>
        </p:spPr>
        <p:txBody>
          <a:bodyPr vert="horz" wrap="square" lIns="0" tIns="39370" rIns="0" bIns="0" rtlCol="0">
            <a:spAutoFit/>
          </a:bodyPr>
          <a:lstStyle/>
          <a:p>
            <a:pPr marL="366395" indent="-354330">
              <a:lnSpc>
                <a:spcPct val="100000"/>
              </a:lnSpc>
              <a:spcBef>
                <a:spcPts val="310"/>
              </a:spcBef>
              <a:buClr>
                <a:srgbClr val="737373"/>
              </a:buClr>
              <a:buAutoNum type="arabicPeriod"/>
              <a:tabLst>
                <a:tab pos="366395" algn="l"/>
                <a:tab pos="367030" algn="l"/>
              </a:tabLst>
            </a:pPr>
            <a:r>
              <a:rPr sz="1200" u="sng" spc="-15" dirty="0">
                <a:solidFill>
                  <a:srgbClr val="4FC3F6"/>
                </a:solidFill>
                <a:uFill>
                  <a:solidFill>
                    <a:srgbClr val="4FC3F6"/>
                  </a:solidFill>
                </a:uFill>
                <a:latin typeface="Roboto"/>
                <a:cs typeface="Roboto"/>
                <a:hlinkClick r:id="rId2"/>
              </a:rPr>
              <a:t>NIST</a:t>
            </a:r>
            <a:r>
              <a:rPr sz="1200" spc="5" dirty="0">
                <a:solidFill>
                  <a:srgbClr val="4FC3F6"/>
                </a:solidFill>
                <a:latin typeface="Roboto"/>
                <a:cs typeface="Roboto"/>
                <a:hlinkClick r:id="rId2"/>
              </a:rPr>
              <a:t> </a:t>
            </a:r>
            <a:r>
              <a:rPr sz="1200" spc="-210" dirty="0">
                <a:solidFill>
                  <a:srgbClr val="737373"/>
                </a:solidFill>
                <a:latin typeface="Roboto"/>
                <a:cs typeface="Roboto"/>
              </a:rPr>
              <a:t>-</a:t>
            </a:r>
            <a:r>
              <a:rPr sz="1200" spc="-170" dirty="0">
                <a:solidFill>
                  <a:srgbClr val="737373"/>
                </a:solidFill>
                <a:latin typeface="Roboto"/>
                <a:cs typeface="Roboto"/>
              </a:rPr>
              <a:t> </a:t>
            </a:r>
            <a:r>
              <a:rPr sz="1200" spc="-15" dirty="0">
                <a:solidFill>
                  <a:srgbClr val="737373"/>
                </a:solidFill>
                <a:latin typeface="Roboto"/>
                <a:cs typeface="Roboto"/>
              </a:rPr>
              <a:t>National</a:t>
            </a:r>
            <a:r>
              <a:rPr sz="1200" dirty="0">
                <a:solidFill>
                  <a:srgbClr val="737373"/>
                </a:solidFill>
                <a:latin typeface="Roboto"/>
                <a:cs typeface="Roboto"/>
              </a:rPr>
              <a:t> </a:t>
            </a:r>
            <a:r>
              <a:rPr sz="1200" spc="-20" dirty="0">
                <a:solidFill>
                  <a:srgbClr val="737373"/>
                </a:solidFill>
                <a:latin typeface="Roboto"/>
                <a:cs typeface="Roboto"/>
              </a:rPr>
              <a:t>Institute</a:t>
            </a:r>
            <a:r>
              <a:rPr sz="1200" dirty="0">
                <a:solidFill>
                  <a:srgbClr val="737373"/>
                </a:solidFill>
                <a:latin typeface="Roboto"/>
                <a:cs typeface="Roboto"/>
              </a:rPr>
              <a:t> </a:t>
            </a:r>
            <a:r>
              <a:rPr sz="1200" spc="5" dirty="0">
                <a:solidFill>
                  <a:srgbClr val="737373"/>
                </a:solidFill>
                <a:latin typeface="Roboto"/>
                <a:cs typeface="Roboto"/>
              </a:rPr>
              <a:t>of</a:t>
            </a:r>
            <a:r>
              <a:rPr sz="1200" dirty="0">
                <a:solidFill>
                  <a:srgbClr val="737373"/>
                </a:solidFill>
                <a:latin typeface="Roboto"/>
                <a:cs typeface="Roboto"/>
              </a:rPr>
              <a:t> </a:t>
            </a:r>
            <a:r>
              <a:rPr sz="1200" spc="-20" dirty="0">
                <a:solidFill>
                  <a:srgbClr val="737373"/>
                </a:solidFill>
                <a:latin typeface="Roboto"/>
                <a:cs typeface="Roboto"/>
              </a:rPr>
              <a:t>Standards</a:t>
            </a:r>
            <a:r>
              <a:rPr sz="1200" spc="5" dirty="0">
                <a:solidFill>
                  <a:srgbClr val="737373"/>
                </a:solidFill>
                <a:latin typeface="Roboto"/>
                <a:cs typeface="Roboto"/>
              </a:rPr>
              <a:t> </a:t>
            </a:r>
            <a:r>
              <a:rPr sz="1200" spc="-15" dirty="0">
                <a:solidFill>
                  <a:srgbClr val="737373"/>
                </a:solidFill>
                <a:latin typeface="Roboto"/>
                <a:cs typeface="Roboto"/>
              </a:rPr>
              <a:t>and</a:t>
            </a:r>
            <a:r>
              <a:rPr sz="1200" dirty="0">
                <a:solidFill>
                  <a:srgbClr val="737373"/>
                </a:solidFill>
                <a:latin typeface="Roboto"/>
                <a:cs typeface="Roboto"/>
              </a:rPr>
              <a:t> </a:t>
            </a:r>
            <a:r>
              <a:rPr sz="1200" spc="-15" dirty="0">
                <a:solidFill>
                  <a:srgbClr val="737373"/>
                </a:solidFill>
                <a:latin typeface="Roboto"/>
                <a:cs typeface="Roboto"/>
              </a:rPr>
              <a:t>Technology</a:t>
            </a:r>
            <a:endParaRPr sz="1200">
              <a:latin typeface="Roboto"/>
              <a:cs typeface="Roboto"/>
            </a:endParaRPr>
          </a:p>
          <a:p>
            <a:pPr marL="366395" marR="5080" indent="-354330">
              <a:lnSpc>
                <a:spcPct val="114599"/>
              </a:lnSpc>
              <a:buAutoNum type="arabicPeriod"/>
              <a:tabLst>
                <a:tab pos="366395" algn="l"/>
                <a:tab pos="367030" algn="l"/>
              </a:tabLst>
            </a:pPr>
            <a:r>
              <a:rPr sz="1200" spc="-20" dirty="0">
                <a:solidFill>
                  <a:srgbClr val="737373"/>
                </a:solidFill>
                <a:latin typeface="Roboto"/>
                <a:cs typeface="Roboto"/>
              </a:rPr>
              <a:t>Sousa</a:t>
            </a:r>
            <a:r>
              <a:rPr sz="1200" spc="5" dirty="0">
                <a:solidFill>
                  <a:srgbClr val="737373"/>
                </a:solidFill>
                <a:latin typeface="Roboto"/>
                <a:cs typeface="Roboto"/>
              </a:rPr>
              <a:t> </a:t>
            </a:r>
            <a:r>
              <a:rPr sz="1200" spc="-5" dirty="0">
                <a:solidFill>
                  <a:srgbClr val="737373"/>
                </a:solidFill>
                <a:latin typeface="Roboto"/>
                <a:cs typeface="Roboto"/>
              </a:rPr>
              <a:t>F.</a:t>
            </a:r>
            <a:r>
              <a:rPr sz="1200" spc="5" dirty="0">
                <a:solidFill>
                  <a:srgbClr val="737373"/>
                </a:solidFill>
                <a:latin typeface="Roboto"/>
                <a:cs typeface="Roboto"/>
              </a:rPr>
              <a:t> </a:t>
            </a:r>
            <a:r>
              <a:rPr sz="1200" spc="-20" dirty="0">
                <a:solidFill>
                  <a:srgbClr val="737373"/>
                </a:solidFill>
                <a:latin typeface="Roboto"/>
                <a:cs typeface="Roboto"/>
              </a:rPr>
              <a:t>R.</a:t>
            </a:r>
            <a:r>
              <a:rPr sz="1200" spc="10" dirty="0">
                <a:solidFill>
                  <a:srgbClr val="737373"/>
                </a:solidFill>
                <a:latin typeface="Roboto"/>
                <a:cs typeface="Roboto"/>
              </a:rPr>
              <a:t> </a:t>
            </a:r>
            <a:r>
              <a:rPr sz="1200" dirty="0">
                <a:solidFill>
                  <a:srgbClr val="737373"/>
                </a:solidFill>
                <a:latin typeface="Roboto"/>
                <a:cs typeface="Roboto"/>
              </a:rPr>
              <a:t>C.,</a:t>
            </a:r>
            <a:r>
              <a:rPr sz="1200" spc="20" dirty="0">
                <a:solidFill>
                  <a:srgbClr val="737373"/>
                </a:solidFill>
                <a:latin typeface="Roboto"/>
                <a:cs typeface="Roboto"/>
              </a:rPr>
              <a:t> </a:t>
            </a:r>
            <a:r>
              <a:rPr sz="1200" spc="-10" dirty="0">
                <a:solidFill>
                  <a:srgbClr val="737373"/>
                </a:solidFill>
                <a:latin typeface="Roboto"/>
                <a:cs typeface="Roboto"/>
              </a:rPr>
              <a:t>Moreira</a:t>
            </a:r>
            <a:r>
              <a:rPr sz="1200" spc="5" dirty="0">
                <a:solidFill>
                  <a:srgbClr val="737373"/>
                </a:solidFill>
                <a:latin typeface="Roboto"/>
                <a:cs typeface="Roboto"/>
              </a:rPr>
              <a:t> </a:t>
            </a:r>
            <a:r>
              <a:rPr sz="1200" spc="-15" dirty="0">
                <a:solidFill>
                  <a:srgbClr val="737373"/>
                </a:solidFill>
                <a:latin typeface="Roboto"/>
                <a:cs typeface="Roboto"/>
              </a:rPr>
              <a:t>L.</a:t>
            </a:r>
            <a:r>
              <a:rPr sz="1200" spc="10" dirty="0">
                <a:solidFill>
                  <a:srgbClr val="737373"/>
                </a:solidFill>
                <a:latin typeface="Roboto"/>
                <a:cs typeface="Roboto"/>
              </a:rPr>
              <a:t> </a:t>
            </a:r>
            <a:r>
              <a:rPr sz="1200" spc="-5" dirty="0">
                <a:solidFill>
                  <a:srgbClr val="737373"/>
                </a:solidFill>
                <a:latin typeface="Roboto"/>
                <a:cs typeface="Roboto"/>
              </a:rPr>
              <a:t>O.,</a:t>
            </a:r>
            <a:r>
              <a:rPr sz="1200" spc="5" dirty="0">
                <a:solidFill>
                  <a:srgbClr val="737373"/>
                </a:solidFill>
                <a:latin typeface="Roboto"/>
                <a:cs typeface="Roboto"/>
              </a:rPr>
              <a:t> </a:t>
            </a:r>
            <a:r>
              <a:rPr sz="1200" spc="-5" dirty="0">
                <a:solidFill>
                  <a:srgbClr val="737373"/>
                </a:solidFill>
                <a:latin typeface="Roboto"/>
                <a:cs typeface="Roboto"/>
              </a:rPr>
              <a:t>Macêdo,</a:t>
            </a:r>
            <a:r>
              <a:rPr sz="1200" spc="10" dirty="0">
                <a:solidFill>
                  <a:srgbClr val="737373"/>
                </a:solidFill>
                <a:latin typeface="Roboto"/>
                <a:cs typeface="Roboto"/>
              </a:rPr>
              <a:t> </a:t>
            </a:r>
            <a:r>
              <a:rPr sz="1200" spc="-5" dirty="0">
                <a:solidFill>
                  <a:srgbClr val="737373"/>
                </a:solidFill>
                <a:latin typeface="Roboto"/>
                <a:cs typeface="Roboto"/>
              </a:rPr>
              <a:t>J.</a:t>
            </a:r>
            <a:r>
              <a:rPr sz="1200" spc="5" dirty="0">
                <a:solidFill>
                  <a:srgbClr val="737373"/>
                </a:solidFill>
                <a:latin typeface="Roboto"/>
                <a:cs typeface="Roboto"/>
              </a:rPr>
              <a:t> A.</a:t>
            </a:r>
            <a:r>
              <a:rPr sz="1200" spc="10" dirty="0">
                <a:solidFill>
                  <a:srgbClr val="737373"/>
                </a:solidFill>
                <a:latin typeface="Roboto"/>
                <a:cs typeface="Roboto"/>
              </a:rPr>
              <a:t> </a:t>
            </a:r>
            <a:r>
              <a:rPr sz="1200" spc="-5" dirty="0">
                <a:solidFill>
                  <a:srgbClr val="737373"/>
                </a:solidFill>
                <a:latin typeface="Roboto"/>
                <a:cs typeface="Roboto"/>
              </a:rPr>
              <a:t>F.</a:t>
            </a:r>
            <a:r>
              <a:rPr sz="1200" spc="5" dirty="0">
                <a:solidFill>
                  <a:srgbClr val="737373"/>
                </a:solidFill>
                <a:latin typeface="Roboto"/>
                <a:cs typeface="Roboto"/>
              </a:rPr>
              <a:t> e</a:t>
            </a:r>
            <a:r>
              <a:rPr sz="1200" spc="10" dirty="0">
                <a:solidFill>
                  <a:srgbClr val="737373"/>
                </a:solidFill>
                <a:latin typeface="Roboto"/>
                <a:cs typeface="Roboto"/>
              </a:rPr>
              <a:t> </a:t>
            </a:r>
            <a:r>
              <a:rPr sz="1200" spc="-10" dirty="0">
                <a:solidFill>
                  <a:srgbClr val="737373"/>
                </a:solidFill>
                <a:latin typeface="Roboto"/>
                <a:cs typeface="Roboto"/>
              </a:rPr>
              <a:t>Machado</a:t>
            </a:r>
            <a:r>
              <a:rPr sz="1200" spc="5" dirty="0">
                <a:solidFill>
                  <a:srgbClr val="737373"/>
                </a:solidFill>
                <a:latin typeface="Roboto"/>
                <a:cs typeface="Roboto"/>
              </a:rPr>
              <a:t> </a:t>
            </a:r>
            <a:r>
              <a:rPr sz="1200" spc="-5" dirty="0">
                <a:solidFill>
                  <a:srgbClr val="737373"/>
                </a:solidFill>
                <a:latin typeface="Roboto"/>
                <a:cs typeface="Roboto"/>
              </a:rPr>
              <a:t>J.</a:t>
            </a:r>
            <a:r>
              <a:rPr sz="1200" spc="10" dirty="0">
                <a:solidFill>
                  <a:srgbClr val="737373"/>
                </a:solidFill>
                <a:latin typeface="Roboto"/>
                <a:cs typeface="Roboto"/>
              </a:rPr>
              <a:t> </a:t>
            </a:r>
            <a:r>
              <a:rPr sz="1200" spc="5" dirty="0">
                <a:solidFill>
                  <a:srgbClr val="737373"/>
                </a:solidFill>
                <a:latin typeface="Roboto"/>
                <a:cs typeface="Roboto"/>
              </a:rPr>
              <a:t>C.</a:t>
            </a:r>
            <a:r>
              <a:rPr sz="1200" spc="75" dirty="0">
                <a:solidFill>
                  <a:srgbClr val="737373"/>
                </a:solidFill>
                <a:latin typeface="Roboto"/>
                <a:cs typeface="Roboto"/>
              </a:rPr>
              <a:t> </a:t>
            </a:r>
            <a:r>
              <a:rPr sz="1200" b="1" dirty="0">
                <a:solidFill>
                  <a:srgbClr val="737373"/>
                </a:solidFill>
                <a:latin typeface="Roboto"/>
                <a:cs typeface="Roboto"/>
              </a:rPr>
              <a:t>Gerenciamento</a:t>
            </a:r>
            <a:r>
              <a:rPr sz="1200" b="1" spc="5" dirty="0">
                <a:solidFill>
                  <a:srgbClr val="737373"/>
                </a:solidFill>
                <a:latin typeface="Roboto"/>
                <a:cs typeface="Roboto"/>
              </a:rPr>
              <a:t> de</a:t>
            </a:r>
            <a:r>
              <a:rPr sz="1200" b="1" spc="10" dirty="0">
                <a:solidFill>
                  <a:srgbClr val="737373"/>
                </a:solidFill>
                <a:latin typeface="Roboto"/>
                <a:cs typeface="Roboto"/>
              </a:rPr>
              <a:t> </a:t>
            </a:r>
            <a:r>
              <a:rPr sz="1200" b="1" spc="-10" dirty="0">
                <a:solidFill>
                  <a:srgbClr val="737373"/>
                </a:solidFill>
                <a:latin typeface="Roboto"/>
                <a:cs typeface="Roboto"/>
              </a:rPr>
              <a:t>Dados</a:t>
            </a:r>
            <a:r>
              <a:rPr sz="1200" b="1" spc="5" dirty="0">
                <a:solidFill>
                  <a:srgbClr val="737373"/>
                </a:solidFill>
                <a:latin typeface="Roboto"/>
                <a:cs typeface="Roboto"/>
              </a:rPr>
              <a:t> em</a:t>
            </a:r>
            <a:r>
              <a:rPr sz="1200" b="1" spc="10" dirty="0">
                <a:solidFill>
                  <a:srgbClr val="737373"/>
                </a:solidFill>
                <a:latin typeface="Roboto"/>
                <a:cs typeface="Roboto"/>
              </a:rPr>
              <a:t> </a:t>
            </a:r>
            <a:r>
              <a:rPr sz="1200" b="1" spc="-5" dirty="0">
                <a:solidFill>
                  <a:srgbClr val="737373"/>
                </a:solidFill>
                <a:latin typeface="Roboto"/>
                <a:cs typeface="Roboto"/>
              </a:rPr>
              <a:t>Nuvem:</a:t>
            </a:r>
            <a:r>
              <a:rPr sz="1200" b="1" spc="5" dirty="0">
                <a:solidFill>
                  <a:srgbClr val="737373"/>
                </a:solidFill>
                <a:latin typeface="Roboto"/>
                <a:cs typeface="Roboto"/>
              </a:rPr>
              <a:t> </a:t>
            </a:r>
            <a:r>
              <a:rPr sz="1200" b="1" spc="-5" dirty="0">
                <a:solidFill>
                  <a:srgbClr val="737373"/>
                </a:solidFill>
                <a:latin typeface="Roboto"/>
                <a:cs typeface="Roboto"/>
              </a:rPr>
              <a:t>Conceitos, </a:t>
            </a:r>
            <a:r>
              <a:rPr sz="1200" b="1" dirty="0">
                <a:solidFill>
                  <a:srgbClr val="737373"/>
                </a:solidFill>
                <a:latin typeface="Roboto"/>
                <a:cs typeface="Roboto"/>
              </a:rPr>
              <a:t> </a:t>
            </a:r>
            <a:r>
              <a:rPr sz="1200" b="1" spc="-5" dirty="0">
                <a:solidFill>
                  <a:srgbClr val="737373"/>
                </a:solidFill>
                <a:latin typeface="Roboto"/>
                <a:cs typeface="Roboto"/>
              </a:rPr>
              <a:t>Sistemas</a:t>
            </a:r>
            <a:r>
              <a:rPr sz="1200" b="1" spc="-10" dirty="0">
                <a:solidFill>
                  <a:srgbClr val="737373"/>
                </a:solidFill>
                <a:latin typeface="Roboto"/>
                <a:cs typeface="Roboto"/>
              </a:rPr>
              <a:t> </a:t>
            </a:r>
            <a:r>
              <a:rPr sz="1200" b="1" spc="20" dirty="0">
                <a:solidFill>
                  <a:srgbClr val="737373"/>
                </a:solidFill>
                <a:latin typeface="Roboto"/>
                <a:cs typeface="Roboto"/>
              </a:rPr>
              <a:t>e</a:t>
            </a:r>
            <a:r>
              <a:rPr sz="1200" b="1" spc="-5" dirty="0">
                <a:solidFill>
                  <a:srgbClr val="737373"/>
                </a:solidFill>
                <a:latin typeface="Roboto"/>
                <a:cs typeface="Roboto"/>
              </a:rPr>
              <a:t> Desafios.</a:t>
            </a:r>
            <a:r>
              <a:rPr sz="1200" b="1" spc="30" dirty="0">
                <a:solidFill>
                  <a:srgbClr val="737373"/>
                </a:solidFill>
                <a:latin typeface="Roboto"/>
                <a:cs typeface="Roboto"/>
              </a:rPr>
              <a:t> </a:t>
            </a:r>
            <a:r>
              <a:rPr sz="1200" spc="-15" dirty="0">
                <a:solidFill>
                  <a:srgbClr val="737373"/>
                </a:solidFill>
                <a:latin typeface="Roboto"/>
                <a:cs typeface="Roboto"/>
              </a:rPr>
              <a:t>Universidade</a:t>
            </a:r>
            <a:r>
              <a:rPr sz="1200" spc="-5" dirty="0">
                <a:solidFill>
                  <a:srgbClr val="737373"/>
                </a:solidFill>
                <a:latin typeface="Roboto"/>
                <a:cs typeface="Roboto"/>
              </a:rPr>
              <a:t> </a:t>
            </a:r>
            <a:r>
              <a:rPr sz="1200" spc="-10" dirty="0">
                <a:solidFill>
                  <a:srgbClr val="737373"/>
                </a:solidFill>
                <a:latin typeface="Roboto"/>
                <a:cs typeface="Roboto"/>
              </a:rPr>
              <a:t>Federal</a:t>
            </a:r>
            <a:r>
              <a:rPr sz="1200" spc="-5" dirty="0">
                <a:solidFill>
                  <a:srgbClr val="737373"/>
                </a:solidFill>
                <a:latin typeface="Roboto"/>
                <a:cs typeface="Roboto"/>
              </a:rPr>
              <a:t> do </a:t>
            </a:r>
            <a:r>
              <a:rPr sz="1200" spc="-10" dirty="0">
                <a:solidFill>
                  <a:srgbClr val="737373"/>
                </a:solidFill>
                <a:latin typeface="Roboto"/>
                <a:cs typeface="Roboto"/>
              </a:rPr>
              <a:t>Ceará.</a:t>
            </a:r>
            <a:endParaRPr sz="1200">
              <a:latin typeface="Roboto"/>
              <a:cs typeface="Roboto"/>
            </a:endParaRPr>
          </a:p>
          <a:p>
            <a:pPr marL="366395" marR="25400" indent="-354330">
              <a:lnSpc>
                <a:spcPct val="114599"/>
              </a:lnSpc>
              <a:buAutoNum type="arabicPeriod"/>
              <a:tabLst>
                <a:tab pos="366395" algn="l"/>
                <a:tab pos="367030" algn="l"/>
              </a:tabLst>
            </a:pPr>
            <a:r>
              <a:rPr sz="1200" spc="-10" dirty="0">
                <a:solidFill>
                  <a:srgbClr val="737373"/>
                </a:solidFill>
                <a:latin typeface="Roboto"/>
                <a:cs typeface="Roboto"/>
              </a:rPr>
              <a:t>Arruda,</a:t>
            </a:r>
            <a:r>
              <a:rPr sz="1200" spc="20" dirty="0">
                <a:solidFill>
                  <a:srgbClr val="737373"/>
                </a:solidFill>
                <a:latin typeface="Roboto"/>
                <a:cs typeface="Roboto"/>
              </a:rPr>
              <a:t> </a:t>
            </a:r>
            <a:r>
              <a:rPr sz="1200" spc="-20" dirty="0">
                <a:solidFill>
                  <a:srgbClr val="737373"/>
                </a:solidFill>
                <a:latin typeface="Roboto"/>
                <a:cs typeface="Roboto"/>
              </a:rPr>
              <a:t>D.</a:t>
            </a:r>
            <a:r>
              <a:rPr sz="1200" spc="20" dirty="0">
                <a:solidFill>
                  <a:srgbClr val="737373"/>
                </a:solidFill>
                <a:latin typeface="Roboto"/>
                <a:cs typeface="Roboto"/>
              </a:rPr>
              <a:t> </a:t>
            </a:r>
            <a:r>
              <a:rPr sz="1200" spc="-5" dirty="0">
                <a:solidFill>
                  <a:srgbClr val="737373"/>
                </a:solidFill>
                <a:latin typeface="Roboto"/>
                <a:cs typeface="Roboto"/>
              </a:rPr>
              <a:t>F.e</a:t>
            </a:r>
            <a:r>
              <a:rPr sz="1200" spc="5" dirty="0">
                <a:solidFill>
                  <a:srgbClr val="737373"/>
                </a:solidFill>
                <a:latin typeface="Roboto"/>
                <a:cs typeface="Roboto"/>
              </a:rPr>
              <a:t> </a:t>
            </a:r>
            <a:r>
              <a:rPr sz="1200" spc="-10" dirty="0">
                <a:solidFill>
                  <a:srgbClr val="737373"/>
                </a:solidFill>
                <a:latin typeface="Roboto"/>
                <a:cs typeface="Roboto"/>
              </a:rPr>
              <a:t>Moura,</a:t>
            </a:r>
            <a:r>
              <a:rPr sz="1200" spc="15" dirty="0">
                <a:solidFill>
                  <a:srgbClr val="737373"/>
                </a:solidFill>
                <a:latin typeface="Roboto"/>
                <a:cs typeface="Roboto"/>
              </a:rPr>
              <a:t> </a:t>
            </a:r>
            <a:r>
              <a:rPr sz="1200" spc="-5" dirty="0">
                <a:solidFill>
                  <a:srgbClr val="737373"/>
                </a:solidFill>
                <a:latin typeface="Roboto"/>
                <a:cs typeface="Roboto"/>
              </a:rPr>
              <a:t>J.</a:t>
            </a:r>
            <a:r>
              <a:rPr sz="1200" spc="5" dirty="0">
                <a:solidFill>
                  <a:srgbClr val="737373"/>
                </a:solidFill>
                <a:latin typeface="Roboto"/>
                <a:cs typeface="Roboto"/>
              </a:rPr>
              <a:t> A.</a:t>
            </a:r>
            <a:r>
              <a:rPr sz="1200" spc="300" dirty="0">
                <a:solidFill>
                  <a:srgbClr val="737373"/>
                </a:solidFill>
                <a:latin typeface="Roboto"/>
                <a:cs typeface="Roboto"/>
              </a:rPr>
              <a:t> </a:t>
            </a:r>
            <a:r>
              <a:rPr sz="1200" spc="-10" dirty="0">
                <a:solidFill>
                  <a:srgbClr val="737373"/>
                </a:solidFill>
                <a:latin typeface="Roboto"/>
                <a:cs typeface="Roboto"/>
              </a:rPr>
              <a:t>F..</a:t>
            </a:r>
            <a:r>
              <a:rPr sz="1200" spc="45" dirty="0">
                <a:solidFill>
                  <a:srgbClr val="737373"/>
                </a:solidFill>
                <a:latin typeface="Roboto"/>
                <a:cs typeface="Roboto"/>
              </a:rPr>
              <a:t> </a:t>
            </a:r>
            <a:r>
              <a:rPr sz="1200" b="1" spc="-5" dirty="0">
                <a:solidFill>
                  <a:srgbClr val="737373"/>
                </a:solidFill>
                <a:latin typeface="Roboto"/>
                <a:cs typeface="Roboto"/>
              </a:rPr>
              <a:t>Banco</a:t>
            </a:r>
            <a:r>
              <a:rPr sz="1200" b="1" spc="10" dirty="0">
                <a:solidFill>
                  <a:srgbClr val="737373"/>
                </a:solidFill>
                <a:latin typeface="Roboto"/>
                <a:cs typeface="Roboto"/>
              </a:rPr>
              <a:t> </a:t>
            </a:r>
            <a:r>
              <a:rPr sz="1200" b="1" spc="5" dirty="0">
                <a:solidFill>
                  <a:srgbClr val="737373"/>
                </a:solidFill>
                <a:latin typeface="Roboto"/>
                <a:cs typeface="Roboto"/>
              </a:rPr>
              <a:t>de</a:t>
            </a:r>
            <a:r>
              <a:rPr sz="1200" b="1" spc="300" dirty="0">
                <a:solidFill>
                  <a:srgbClr val="737373"/>
                </a:solidFill>
                <a:latin typeface="Roboto"/>
                <a:cs typeface="Roboto"/>
              </a:rPr>
              <a:t> </a:t>
            </a:r>
            <a:r>
              <a:rPr sz="1200" b="1" spc="-10" dirty="0">
                <a:solidFill>
                  <a:srgbClr val="737373"/>
                </a:solidFill>
                <a:latin typeface="Roboto"/>
                <a:cs typeface="Roboto"/>
              </a:rPr>
              <a:t>Dados</a:t>
            </a:r>
            <a:r>
              <a:rPr sz="1200" b="1" spc="15" dirty="0">
                <a:solidFill>
                  <a:srgbClr val="737373"/>
                </a:solidFill>
                <a:latin typeface="Roboto"/>
                <a:cs typeface="Roboto"/>
              </a:rPr>
              <a:t> </a:t>
            </a:r>
            <a:r>
              <a:rPr sz="1200" b="1" spc="5" dirty="0">
                <a:solidFill>
                  <a:srgbClr val="737373"/>
                </a:solidFill>
                <a:latin typeface="Roboto"/>
                <a:cs typeface="Roboto"/>
              </a:rPr>
              <a:t>em</a:t>
            </a:r>
            <a:r>
              <a:rPr sz="1200" b="1" spc="305" dirty="0">
                <a:solidFill>
                  <a:srgbClr val="737373"/>
                </a:solidFill>
                <a:latin typeface="Roboto"/>
                <a:cs typeface="Roboto"/>
              </a:rPr>
              <a:t> </a:t>
            </a:r>
            <a:r>
              <a:rPr sz="1200" b="1" spc="-5" dirty="0">
                <a:solidFill>
                  <a:srgbClr val="737373"/>
                </a:solidFill>
                <a:latin typeface="Roboto"/>
                <a:cs typeface="Roboto"/>
              </a:rPr>
              <a:t>Nuvem:</a:t>
            </a:r>
            <a:r>
              <a:rPr sz="1200" b="1" spc="10" dirty="0">
                <a:solidFill>
                  <a:srgbClr val="737373"/>
                </a:solidFill>
                <a:latin typeface="Roboto"/>
                <a:cs typeface="Roboto"/>
              </a:rPr>
              <a:t> </a:t>
            </a:r>
            <a:r>
              <a:rPr sz="1200" b="1" spc="-5" dirty="0">
                <a:solidFill>
                  <a:srgbClr val="737373"/>
                </a:solidFill>
                <a:latin typeface="Roboto"/>
                <a:cs typeface="Roboto"/>
              </a:rPr>
              <a:t>Conceitos,</a:t>
            </a:r>
            <a:r>
              <a:rPr sz="1200" b="1" spc="10" dirty="0">
                <a:solidFill>
                  <a:srgbClr val="737373"/>
                </a:solidFill>
                <a:latin typeface="Roboto"/>
                <a:cs typeface="Roboto"/>
              </a:rPr>
              <a:t> </a:t>
            </a:r>
            <a:r>
              <a:rPr sz="1200" b="1" spc="-5" dirty="0">
                <a:solidFill>
                  <a:srgbClr val="737373"/>
                </a:solidFill>
                <a:latin typeface="Roboto"/>
                <a:cs typeface="Roboto"/>
              </a:rPr>
              <a:t>Características,</a:t>
            </a:r>
            <a:r>
              <a:rPr sz="1200" b="1" spc="10" dirty="0">
                <a:solidFill>
                  <a:srgbClr val="737373"/>
                </a:solidFill>
                <a:latin typeface="Roboto"/>
                <a:cs typeface="Roboto"/>
              </a:rPr>
              <a:t> </a:t>
            </a:r>
            <a:r>
              <a:rPr sz="1200" b="1" dirty="0">
                <a:solidFill>
                  <a:srgbClr val="737373"/>
                </a:solidFill>
                <a:latin typeface="Roboto"/>
                <a:cs typeface="Roboto"/>
              </a:rPr>
              <a:t>Gerenciamento</a:t>
            </a:r>
            <a:r>
              <a:rPr sz="1200" b="1" spc="5" dirty="0">
                <a:solidFill>
                  <a:srgbClr val="737373"/>
                </a:solidFill>
                <a:latin typeface="Roboto"/>
                <a:cs typeface="Roboto"/>
              </a:rPr>
              <a:t> </a:t>
            </a:r>
            <a:r>
              <a:rPr sz="1200" b="1" spc="20" dirty="0">
                <a:solidFill>
                  <a:srgbClr val="737373"/>
                </a:solidFill>
                <a:latin typeface="Roboto"/>
                <a:cs typeface="Roboto"/>
              </a:rPr>
              <a:t>e </a:t>
            </a:r>
            <a:r>
              <a:rPr sz="1200" b="1" spc="25" dirty="0">
                <a:solidFill>
                  <a:srgbClr val="737373"/>
                </a:solidFill>
                <a:latin typeface="Roboto"/>
                <a:cs typeface="Roboto"/>
              </a:rPr>
              <a:t> </a:t>
            </a:r>
            <a:r>
              <a:rPr sz="1200" b="1" spc="-5" dirty="0">
                <a:solidFill>
                  <a:srgbClr val="737373"/>
                </a:solidFill>
                <a:latin typeface="Roboto"/>
                <a:cs typeface="Roboto"/>
              </a:rPr>
              <a:t>Desafios</a:t>
            </a:r>
            <a:r>
              <a:rPr sz="1200" spc="-5" dirty="0">
                <a:solidFill>
                  <a:srgbClr val="737373"/>
                </a:solidFill>
                <a:latin typeface="Roboto"/>
                <a:cs typeface="Roboto"/>
              </a:rPr>
              <a:t>.</a:t>
            </a:r>
            <a:r>
              <a:rPr sz="1200" spc="-10" dirty="0">
                <a:solidFill>
                  <a:srgbClr val="737373"/>
                </a:solidFill>
                <a:latin typeface="Roboto"/>
                <a:cs typeface="Roboto"/>
              </a:rPr>
              <a:t> </a:t>
            </a:r>
            <a:r>
              <a:rPr sz="1200" spc="-15" dirty="0">
                <a:solidFill>
                  <a:srgbClr val="737373"/>
                </a:solidFill>
                <a:latin typeface="Roboto"/>
                <a:cs typeface="Roboto"/>
              </a:rPr>
              <a:t>Universidade</a:t>
            </a:r>
            <a:r>
              <a:rPr sz="1200" spc="-5" dirty="0">
                <a:solidFill>
                  <a:srgbClr val="737373"/>
                </a:solidFill>
                <a:latin typeface="Roboto"/>
                <a:cs typeface="Roboto"/>
              </a:rPr>
              <a:t> de </a:t>
            </a:r>
            <a:r>
              <a:rPr sz="1200" spc="-10" dirty="0">
                <a:solidFill>
                  <a:srgbClr val="737373"/>
                </a:solidFill>
                <a:latin typeface="Roboto"/>
                <a:cs typeface="Roboto"/>
              </a:rPr>
              <a:t>P</a:t>
            </a:r>
            <a:endParaRPr sz="1200">
              <a:latin typeface="Roboto"/>
              <a:cs typeface="Roboto"/>
            </a:endParaRPr>
          </a:p>
          <a:p>
            <a:pPr marL="366395" indent="-354330">
              <a:lnSpc>
                <a:spcPct val="100000"/>
              </a:lnSpc>
              <a:spcBef>
                <a:spcPts val="209"/>
              </a:spcBef>
              <a:buClr>
                <a:srgbClr val="737373"/>
              </a:buClr>
              <a:buAutoNum type="arabicPeriod"/>
              <a:tabLst>
                <a:tab pos="366395" algn="l"/>
                <a:tab pos="367030" algn="l"/>
              </a:tabLst>
            </a:pPr>
            <a:r>
              <a:rPr sz="1200" u="sng" spc="5" dirty="0">
                <a:solidFill>
                  <a:srgbClr val="4FC3F6"/>
                </a:solidFill>
                <a:uFill>
                  <a:solidFill>
                    <a:srgbClr val="4FC3F6"/>
                  </a:solidFill>
                </a:uFill>
                <a:latin typeface="Roboto"/>
                <a:cs typeface="Roboto"/>
                <a:hlinkClick r:id="rId3"/>
              </a:rPr>
              <a:t>AWS</a:t>
            </a:r>
            <a:r>
              <a:rPr sz="1200" spc="-5" dirty="0">
                <a:solidFill>
                  <a:srgbClr val="4FC3F6"/>
                </a:solidFill>
                <a:latin typeface="Roboto"/>
                <a:cs typeface="Roboto"/>
                <a:hlinkClick r:id="rId3"/>
              </a:rPr>
              <a:t> </a:t>
            </a:r>
            <a:r>
              <a:rPr sz="1200" spc="-210" dirty="0">
                <a:solidFill>
                  <a:srgbClr val="737373"/>
                </a:solidFill>
                <a:latin typeface="Roboto"/>
                <a:cs typeface="Roboto"/>
              </a:rPr>
              <a:t>-</a:t>
            </a:r>
            <a:r>
              <a:rPr sz="1200" spc="-5" dirty="0">
                <a:solidFill>
                  <a:srgbClr val="737373"/>
                </a:solidFill>
                <a:latin typeface="Roboto"/>
                <a:cs typeface="Roboto"/>
              </a:rPr>
              <a:t> </a:t>
            </a:r>
            <a:r>
              <a:rPr sz="1200" spc="-10" dirty="0">
                <a:solidFill>
                  <a:srgbClr val="737373"/>
                </a:solidFill>
                <a:latin typeface="Roboto"/>
                <a:cs typeface="Roboto"/>
              </a:rPr>
              <a:t>Amazo</a:t>
            </a:r>
            <a:r>
              <a:rPr sz="1200" spc="-5" dirty="0">
                <a:solidFill>
                  <a:srgbClr val="737373"/>
                </a:solidFill>
                <a:latin typeface="Roboto"/>
                <a:cs typeface="Roboto"/>
              </a:rPr>
              <a:t>n </a:t>
            </a:r>
            <a:r>
              <a:rPr sz="1200" spc="5" dirty="0">
                <a:solidFill>
                  <a:srgbClr val="737373"/>
                </a:solidFill>
                <a:latin typeface="Roboto"/>
                <a:cs typeface="Roboto"/>
              </a:rPr>
              <a:t>Web</a:t>
            </a:r>
            <a:r>
              <a:rPr sz="1200" spc="-5" dirty="0">
                <a:solidFill>
                  <a:srgbClr val="737373"/>
                </a:solidFill>
                <a:latin typeface="Roboto"/>
                <a:cs typeface="Roboto"/>
              </a:rPr>
              <a:t> </a:t>
            </a:r>
            <a:r>
              <a:rPr sz="1200" spc="-15" dirty="0">
                <a:solidFill>
                  <a:srgbClr val="737373"/>
                </a:solidFill>
                <a:latin typeface="Roboto"/>
                <a:cs typeface="Roboto"/>
              </a:rPr>
              <a:t>Services</a:t>
            </a:r>
            <a:endParaRPr sz="1200">
              <a:latin typeface="Roboto"/>
              <a:cs typeface="Roboto"/>
            </a:endParaRPr>
          </a:p>
          <a:p>
            <a:pPr marL="366395" indent="-354330">
              <a:lnSpc>
                <a:spcPct val="100000"/>
              </a:lnSpc>
              <a:spcBef>
                <a:spcPts val="209"/>
              </a:spcBef>
              <a:buClr>
                <a:srgbClr val="737373"/>
              </a:buClr>
              <a:buAutoNum type="arabicPeriod"/>
              <a:tabLst>
                <a:tab pos="366395" algn="l"/>
                <a:tab pos="367030" algn="l"/>
              </a:tabLst>
            </a:pPr>
            <a:r>
              <a:rPr sz="1200" u="sng" spc="-10" dirty="0">
                <a:solidFill>
                  <a:srgbClr val="4FC3F6"/>
                </a:solidFill>
                <a:uFill>
                  <a:solidFill>
                    <a:srgbClr val="4FC3F6"/>
                  </a:solidFill>
                </a:uFill>
                <a:latin typeface="Roboto"/>
                <a:cs typeface="Roboto"/>
                <a:hlinkClick r:id="rId4"/>
              </a:rPr>
              <a:t>Azur</a:t>
            </a:r>
            <a:r>
              <a:rPr sz="1200" u="sng" spc="-5" dirty="0">
                <a:solidFill>
                  <a:srgbClr val="4FC3F6"/>
                </a:solidFill>
                <a:uFill>
                  <a:solidFill>
                    <a:srgbClr val="4FC3F6"/>
                  </a:solidFill>
                </a:uFill>
                <a:latin typeface="Roboto"/>
                <a:cs typeface="Roboto"/>
                <a:hlinkClick r:id="rId4"/>
              </a:rPr>
              <a:t>e</a:t>
            </a:r>
            <a:r>
              <a:rPr sz="1200" dirty="0">
                <a:solidFill>
                  <a:srgbClr val="4FC3F6"/>
                </a:solidFill>
                <a:latin typeface="Roboto"/>
                <a:cs typeface="Roboto"/>
                <a:hlinkClick r:id="rId4"/>
              </a:rPr>
              <a:t> </a:t>
            </a:r>
            <a:r>
              <a:rPr sz="1200" spc="-210" dirty="0">
                <a:solidFill>
                  <a:srgbClr val="737373"/>
                </a:solidFill>
                <a:latin typeface="Roboto"/>
                <a:cs typeface="Roboto"/>
              </a:rPr>
              <a:t>-</a:t>
            </a:r>
            <a:r>
              <a:rPr sz="1200" spc="-5" dirty="0">
                <a:solidFill>
                  <a:srgbClr val="737373"/>
                </a:solidFill>
                <a:latin typeface="Roboto"/>
                <a:cs typeface="Roboto"/>
              </a:rPr>
              <a:t> </a:t>
            </a:r>
            <a:r>
              <a:rPr sz="1200" spc="-10" dirty="0">
                <a:solidFill>
                  <a:srgbClr val="737373"/>
                </a:solidFill>
                <a:latin typeface="Roboto"/>
                <a:cs typeface="Roboto"/>
              </a:rPr>
              <a:t>Microsof</a:t>
            </a:r>
            <a:r>
              <a:rPr sz="1200" spc="-5" dirty="0">
                <a:solidFill>
                  <a:srgbClr val="737373"/>
                </a:solidFill>
                <a:latin typeface="Roboto"/>
                <a:cs typeface="Roboto"/>
              </a:rPr>
              <a:t>t</a:t>
            </a:r>
            <a:r>
              <a:rPr sz="1200" dirty="0">
                <a:solidFill>
                  <a:srgbClr val="737373"/>
                </a:solidFill>
                <a:latin typeface="Roboto"/>
                <a:cs typeface="Roboto"/>
              </a:rPr>
              <a:t> </a:t>
            </a:r>
            <a:r>
              <a:rPr sz="1200" spc="-5" dirty="0">
                <a:solidFill>
                  <a:srgbClr val="737373"/>
                </a:solidFill>
                <a:latin typeface="Roboto"/>
                <a:cs typeface="Roboto"/>
              </a:rPr>
              <a:t> </a:t>
            </a:r>
            <a:r>
              <a:rPr sz="1200" spc="-10" dirty="0">
                <a:solidFill>
                  <a:srgbClr val="737373"/>
                </a:solidFill>
                <a:latin typeface="Roboto"/>
                <a:cs typeface="Roboto"/>
              </a:rPr>
              <a:t>Azure</a:t>
            </a:r>
            <a:endParaRPr sz="1200">
              <a:latin typeface="Roboto"/>
              <a:cs typeface="Roboto"/>
            </a:endParaRPr>
          </a:p>
          <a:p>
            <a:pPr marL="366395" marR="41910" indent="-354330">
              <a:lnSpc>
                <a:spcPct val="114599"/>
              </a:lnSpc>
              <a:buAutoNum type="arabicPeriod"/>
              <a:tabLst>
                <a:tab pos="366395" algn="l"/>
                <a:tab pos="367030" algn="l"/>
              </a:tabLst>
            </a:pPr>
            <a:r>
              <a:rPr sz="1200" spc="-5" dirty="0">
                <a:solidFill>
                  <a:srgbClr val="737373"/>
                </a:solidFill>
                <a:latin typeface="Roboto"/>
                <a:cs typeface="Roboto"/>
              </a:rPr>
              <a:t>Alam,</a:t>
            </a:r>
            <a:r>
              <a:rPr sz="1200" dirty="0">
                <a:solidFill>
                  <a:srgbClr val="737373"/>
                </a:solidFill>
                <a:latin typeface="Roboto"/>
                <a:cs typeface="Roboto"/>
              </a:rPr>
              <a:t> </a:t>
            </a:r>
            <a:r>
              <a:rPr sz="1200" spc="-20" dirty="0">
                <a:solidFill>
                  <a:srgbClr val="737373"/>
                </a:solidFill>
                <a:latin typeface="Roboto"/>
                <a:cs typeface="Roboto"/>
              </a:rPr>
              <a:t>Bashir,</a:t>
            </a:r>
            <a:r>
              <a:rPr sz="1200" spc="260" dirty="0">
                <a:solidFill>
                  <a:srgbClr val="737373"/>
                </a:solidFill>
                <a:latin typeface="Roboto"/>
                <a:cs typeface="Roboto"/>
              </a:rPr>
              <a:t> </a:t>
            </a:r>
            <a:r>
              <a:rPr sz="1200" spc="-20" dirty="0">
                <a:solidFill>
                  <a:srgbClr val="737373"/>
                </a:solidFill>
                <a:latin typeface="Roboto"/>
                <a:cs typeface="Roboto"/>
              </a:rPr>
              <a:t>Doja,</a:t>
            </a:r>
            <a:r>
              <a:rPr sz="1200" spc="260" dirty="0">
                <a:solidFill>
                  <a:srgbClr val="737373"/>
                </a:solidFill>
                <a:latin typeface="Roboto"/>
                <a:cs typeface="Roboto"/>
              </a:rPr>
              <a:t> </a:t>
            </a:r>
            <a:r>
              <a:rPr sz="1200" spc="-5" dirty="0">
                <a:solidFill>
                  <a:srgbClr val="737373"/>
                </a:solidFill>
                <a:latin typeface="Roboto"/>
                <a:cs typeface="Roboto"/>
              </a:rPr>
              <a:t>M.N.,</a:t>
            </a:r>
            <a:r>
              <a:rPr sz="1200" dirty="0">
                <a:solidFill>
                  <a:srgbClr val="737373"/>
                </a:solidFill>
                <a:latin typeface="Roboto"/>
                <a:cs typeface="Roboto"/>
              </a:rPr>
              <a:t> </a:t>
            </a:r>
            <a:r>
              <a:rPr sz="1200" spc="-5" dirty="0">
                <a:solidFill>
                  <a:srgbClr val="737373"/>
                </a:solidFill>
                <a:latin typeface="Roboto"/>
                <a:cs typeface="Roboto"/>
              </a:rPr>
              <a:t>Alam,</a:t>
            </a:r>
            <a:r>
              <a:rPr sz="1200" dirty="0">
                <a:solidFill>
                  <a:srgbClr val="737373"/>
                </a:solidFill>
                <a:latin typeface="Roboto"/>
                <a:cs typeface="Roboto"/>
              </a:rPr>
              <a:t> </a:t>
            </a:r>
            <a:r>
              <a:rPr sz="1200" spc="-10" dirty="0">
                <a:solidFill>
                  <a:srgbClr val="737373"/>
                </a:solidFill>
                <a:latin typeface="Roboto"/>
                <a:cs typeface="Roboto"/>
              </a:rPr>
              <a:t>Mansaf</a:t>
            </a:r>
            <a:r>
              <a:rPr sz="1200" spc="-5" dirty="0">
                <a:solidFill>
                  <a:srgbClr val="737373"/>
                </a:solidFill>
                <a:latin typeface="Roboto"/>
                <a:cs typeface="Roboto"/>
              </a:rPr>
              <a:t> </a:t>
            </a:r>
            <a:r>
              <a:rPr sz="1200" spc="5" dirty="0">
                <a:solidFill>
                  <a:srgbClr val="737373"/>
                </a:solidFill>
                <a:latin typeface="Roboto"/>
                <a:cs typeface="Roboto"/>
              </a:rPr>
              <a:t>e</a:t>
            </a:r>
            <a:r>
              <a:rPr sz="1200" spc="310" dirty="0">
                <a:solidFill>
                  <a:srgbClr val="737373"/>
                </a:solidFill>
                <a:latin typeface="Roboto"/>
                <a:cs typeface="Roboto"/>
              </a:rPr>
              <a:t> </a:t>
            </a:r>
            <a:r>
              <a:rPr sz="1200" spc="-15" dirty="0">
                <a:solidFill>
                  <a:srgbClr val="737373"/>
                </a:solidFill>
                <a:latin typeface="Roboto"/>
                <a:cs typeface="Roboto"/>
              </a:rPr>
              <a:t>Mongia,</a:t>
            </a:r>
            <a:r>
              <a:rPr sz="1200" spc="-10" dirty="0">
                <a:solidFill>
                  <a:srgbClr val="737373"/>
                </a:solidFill>
                <a:latin typeface="Roboto"/>
                <a:cs typeface="Roboto"/>
              </a:rPr>
              <a:t> </a:t>
            </a:r>
            <a:r>
              <a:rPr sz="1200" spc="-15" dirty="0">
                <a:solidFill>
                  <a:srgbClr val="737373"/>
                </a:solidFill>
                <a:latin typeface="Roboto"/>
                <a:cs typeface="Roboto"/>
              </a:rPr>
              <a:t>Shweta.</a:t>
            </a:r>
            <a:r>
              <a:rPr sz="1200" spc="-10" dirty="0">
                <a:solidFill>
                  <a:srgbClr val="737373"/>
                </a:solidFill>
                <a:latin typeface="Roboto"/>
                <a:cs typeface="Roboto"/>
              </a:rPr>
              <a:t> </a:t>
            </a:r>
            <a:r>
              <a:rPr sz="1200" b="1" spc="-5" dirty="0">
                <a:solidFill>
                  <a:srgbClr val="737373"/>
                </a:solidFill>
                <a:latin typeface="Roboto"/>
                <a:cs typeface="Roboto"/>
              </a:rPr>
              <a:t>Layered</a:t>
            </a:r>
            <a:r>
              <a:rPr sz="1200" b="1" dirty="0">
                <a:solidFill>
                  <a:srgbClr val="737373"/>
                </a:solidFill>
                <a:latin typeface="Roboto"/>
                <a:cs typeface="Roboto"/>
              </a:rPr>
              <a:t> Architecture</a:t>
            </a:r>
            <a:r>
              <a:rPr sz="1200" b="1" spc="5" dirty="0">
                <a:solidFill>
                  <a:srgbClr val="737373"/>
                </a:solidFill>
                <a:latin typeface="Roboto"/>
                <a:cs typeface="Roboto"/>
              </a:rPr>
              <a:t> </a:t>
            </a:r>
            <a:r>
              <a:rPr sz="1200" b="1" dirty="0">
                <a:solidFill>
                  <a:srgbClr val="737373"/>
                </a:solidFill>
                <a:latin typeface="Roboto"/>
                <a:cs typeface="Roboto"/>
              </a:rPr>
              <a:t>of</a:t>
            </a:r>
            <a:r>
              <a:rPr sz="1200" b="1" spc="5" dirty="0">
                <a:solidFill>
                  <a:srgbClr val="737373"/>
                </a:solidFill>
                <a:latin typeface="Roboto"/>
                <a:cs typeface="Roboto"/>
              </a:rPr>
              <a:t> </a:t>
            </a:r>
            <a:r>
              <a:rPr sz="1200" b="1" spc="-5" dirty="0">
                <a:solidFill>
                  <a:srgbClr val="737373"/>
                </a:solidFill>
                <a:latin typeface="Roboto"/>
                <a:cs typeface="Roboto"/>
              </a:rPr>
              <a:t>Cloud</a:t>
            </a:r>
            <a:r>
              <a:rPr sz="1200" b="1" dirty="0">
                <a:solidFill>
                  <a:srgbClr val="737373"/>
                </a:solidFill>
                <a:latin typeface="Roboto"/>
                <a:cs typeface="Roboto"/>
              </a:rPr>
              <a:t> </a:t>
            </a:r>
            <a:r>
              <a:rPr sz="1200" b="1" spc="-10" dirty="0">
                <a:solidFill>
                  <a:srgbClr val="737373"/>
                </a:solidFill>
                <a:latin typeface="Roboto"/>
                <a:cs typeface="Roboto"/>
              </a:rPr>
              <a:t>Database </a:t>
            </a:r>
            <a:r>
              <a:rPr sz="1200" b="1" spc="-285" dirty="0">
                <a:solidFill>
                  <a:srgbClr val="737373"/>
                </a:solidFill>
                <a:latin typeface="Roboto"/>
                <a:cs typeface="Roboto"/>
              </a:rPr>
              <a:t> </a:t>
            </a:r>
            <a:r>
              <a:rPr sz="1200" b="1" spc="-5" dirty="0">
                <a:solidFill>
                  <a:srgbClr val="737373"/>
                </a:solidFill>
                <a:latin typeface="Roboto"/>
                <a:cs typeface="Roboto"/>
              </a:rPr>
              <a:t>Management System</a:t>
            </a:r>
            <a:r>
              <a:rPr sz="1200" spc="-5" dirty="0">
                <a:solidFill>
                  <a:srgbClr val="737373"/>
                </a:solidFill>
                <a:latin typeface="Roboto"/>
                <a:cs typeface="Roboto"/>
              </a:rPr>
              <a:t>.</a:t>
            </a:r>
            <a:r>
              <a:rPr sz="1200" dirty="0">
                <a:solidFill>
                  <a:srgbClr val="737373"/>
                </a:solidFill>
                <a:latin typeface="Roboto"/>
                <a:cs typeface="Roboto"/>
              </a:rPr>
              <a:t> </a:t>
            </a:r>
            <a:r>
              <a:rPr sz="1200" spc="-10" dirty="0">
                <a:solidFill>
                  <a:srgbClr val="737373"/>
                </a:solidFill>
                <a:latin typeface="Roboto"/>
                <a:cs typeface="Roboto"/>
              </a:rPr>
              <a:t>AASRI</a:t>
            </a:r>
            <a:r>
              <a:rPr sz="1200" dirty="0">
                <a:solidFill>
                  <a:srgbClr val="737373"/>
                </a:solidFill>
                <a:latin typeface="Roboto"/>
                <a:cs typeface="Roboto"/>
              </a:rPr>
              <a:t> </a:t>
            </a:r>
            <a:r>
              <a:rPr sz="1200" spc="-5" dirty="0">
                <a:solidFill>
                  <a:srgbClr val="737373"/>
                </a:solidFill>
                <a:latin typeface="Roboto"/>
                <a:cs typeface="Roboto"/>
              </a:rPr>
              <a:t>Conference</a:t>
            </a:r>
            <a:r>
              <a:rPr sz="1200" dirty="0">
                <a:solidFill>
                  <a:srgbClr val="737373"/>
                </a:solidFill>
                <a:latin typeface="Roboto"/>
                <a:cs typeface="Roboto"/>
              </a:rPr>
              <a:t> </a:t>
            </a:r>
            <a:r>
              <a:rPr sz="1200" spc="-15" dirty="0">
                <a:solidFill>
                  <a:srgbClr val="737373"/>
                </a:solidFill>
                <a:latin typeface="Roboto"/>
                <a:cs typeface="Roboto"/>
              </a:rPr>
              <a:t>on</a:t>
            </a:r>
            <a:r>
              <a:rPr sz="1200" dirty="0">
                <a:solidFill>
                  <a:srgbClr val="737373"/>
                </a:solidFill>
                <a:latin typeface="Roboto"/>
                <a:cs typeface="Roboto"/>
              </a:rPr>
              <a:t> </a:t>
            </a:r>
            <a:r>
              <a:rPr sz="1200" spc="-15" dirty="0">
                <a:solidFill>
                  <a:srgbClr val="737373"/>
                </a:solidFill>
                <a:latin typeface="Roboto"/>
                <a:cs typeface="Roboto"/>
              </a:rPr>
              <a:t>Parallel</a:t>
            </a:r>
            <a:r>
              <a:rPr sz="1200" dirty="0">
                <a:solidFill>
                  <a:srgbClr val="737373"/>
                </a:solidFill>
                <a:latin typeface="Roboto"/>
                <a:cs typeface="Roboto"/>
              </a:rPr>
              <a:t> </a:t>
            </a:r>
            <a:r>
              <a:rPr sz="1200" spc="-15" dirty="0">
                <a:solidFill>
                  <a:srgbClr val="737373"/>
                </a:solidFill>
                <a:latin typeface="Roboto"/>
                <a:cs typeface="Roboto"/>
              </a:rPr>
              <a:t>and</a:t>
            </a:r>
            <a:r>
              <a:rPr sz="1200" spc="-5" dirty="0">
                <a:solidFill>
                  <a:srgbClr val="737373"/>
                </a:solidFill>
                <a:latin typeface="Roboto"/>
                <a:cs typeface="Roboto"/>
              </a:rPr>
              <a:t> </a:t>
            </a:r>
            <a:r>
              <a:rPr sz="1200" spc="-20" dirty="0">
                <a:solidFill>
                  <a:srgbClr val="737373"/>
                </a:solidFill>
                <a:latin typeface="Roboto"/>
                <a:cs typeface="Roboto"/>
              </a:rPr>
              <a:t>Distributed</a:t>
            </a:r>
            <a:r>
              <a:rPr sz="1200" dirty="0">
                <a:solidFill>
                  <a:srgbClr val="737373"/>
                </a:solidFill>
                <a:latin typeface="Roboto"/>
                <a:cs typeface="Roboto"/>
              </a:rPr>
              <a:t> </a:t>
            </a:r>
            <a:r>
              <a:rPr sz="1200" spc="-15" dirty="0">
                <a:solidFill>
                  <a:srgbClr val="737373"/>
                </a:solidFill>
                <a:latin typeface="Roboto"/>
                <a:cs typeface="Roboto"/>
              </a:rPr>
              <a:t>Computing</a:t>
            </a:r>
            <a:r>
              <a:rPr sz="1200" dirty="0">
                <a:solidFill>
                  <a:srgbClr val="737373"/>
                </a:solidFill>
                <a:latin typeface="Roboto"/>
                <a:cs typeface="Roboto"/>
              </a:rPr>
              <a:t> </a:t>
            </a:r>
            <a:r>
              <a:rPr sz="1200" spc="-15" dirty="0">
                <a:solidFill>
                  <a:srgbClr val="737373"/>
                </a:solidFill>
                <a:latin typeface="Roboto"/>
                <a:cs typeface="Roboto"/>
              </a:rPr>
              <a:t>and</a:t>
            </a:r>
            <a:r>
              <a:rPr sz="1200" dirty="0">
                <a:solidFill>
                  <a:srgbClr val="737373"/>
                </a:solidFill>
                <a:latin typeface="Roboto"/>
                <a:cs typeface="Roboto"/>
              </a:rPr>
              <a:t> </a:t>
            </a:r>
            <a:r>
              <a:rPr sz="1200" spc="-15" dirty="0">
                <a:solidFill>
                  <a:srgbClr val="737373"/>
                </a:solidFill>
                <a:latin typeface="Roboto"/>
                <a:cs typeface="Roboto"/>
              </a:rPr>
              <a:t>Systems,</a:t>
            </a:r>
            <a:r>
              <a:rPr sz="1200" dirty="0">
                <a:solidFill>
                  <a:srgbClr val="737373"/>
                </a:solidFill>
                <a:latin typeface="Roboto"/>
                <a:cs typeface="Roboto"/>
              </a:rPr>
              <a:t> </a:t>
            </a:r>
            <a:r>
              <a:rPr sz="1200" spc="-10" dirty="0">
                <a:solidFill>
                  <a:srgbClr val="737373"/>
                </a:solidFill>
                <a:latin typeface="Roboto"/>
                <a:cs typeface="Roboto"/>
              </a:rPr>
              <a:t>2013.</a:t>
            </a:r>
            <a:endParaRPr sz="1200">
              <a:latin typeface="Roboto"/>
              <a:cs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685999"/>
            <a:ext cx="9144000" cy="3457575"/>
            <a:chOff x="0" y="1685999"/>
            <a:chExt cx="9144000" cy="3457575"/>
          </a:xfrm>
        </p:grpSpPr>
        <p:sp>
          <p:nvSpPr>
            <p:cNvPr id="3" name="object 3"/>
            <p:cNvSpPr/>
            <p:nvPr/>
          </p:nvSpPr>
          <p:spPr>
            <a:xfrm>
              <a:off x="2474828" y="1984202"/>
              <a:ext cx="4192904" cy="2844800"/>
            </a:xfrm>
            <a:custGeom>
              <a:avLst/>
              <a:gdLst/>
              <a:ahLst/>
              <a:cxnLst/>
              <a:rect l="l" t="t" r="r" b="b"/>
              <a:pathLst>
                <a:path w="4192904" h="2844800">
                  <a:moveTo>
                    <a:pt x="3661753" y="215899"/>
                  </a:moveTo>
                  <a:lnTo>
                    <a:pt x="2180138" y="215899"/>
                  </a:lnTo>
                  <a:lnTo>
                    <a:pt x="2204143" y="177799"/>
                  </a:lnTo>
                  <a:lnTo>
                    <a:pt x="2232429" y="139699"/>
                  </a:lnTo>
                  <a:lnTo>
                    <a:pt x="2264622" y="101599"/>
                  </a:lnTo>
                  <a:lnTo>
                    <a:pt x="2300347" y="76199"/>
                  </a:lnTo>
                  <a:lnTo>
                    <a:pt x="2339232" y="50799"/>
                  </a:lnTo>
                  <a:lnTo>
                    <a:pt x="2380901" y="25399"/>
                  </a:lnTo>
                  <a:lnTo>
                    <a:pt x="2424981" y="12699"/>
                  </a:lnTo>
                  <a:lnTo>
                    <a:pt x="2471097" y="0"/>
                  </a:lnTo>
                  <a:lnTo>
                    <a:pt x="2661402" y="0"/>
                  </a:lnTo>
                  <a:lnTo>
                    <a:pt x="2706500" y="12699"/>
                  </a:lnTo>
                  <a:lnTo>
                    <a:pt x="2749699" y="38099"/>
                  </a:lnTo>
                  <a:lnTo>
                    <a:pt x="2790584" y="63499"/>
                  </a:lnTo>
                  <a:lnTo>
                    <a:pt x="2828740" y="88899"/>
                  </a:lnTo>
                  <a:lnTo>
                    <a:pt x="2863752" y="114299"/>
                  </a:lnTo>
                  <a:lnTo>
                    <a:pt x="2895203" y="152399"/>
                  </a:lnTo>
                  <a:lnTo>
                    <a:pt x="3616683" y="152399"/>
                  </a:lnTo>
                  <a:lnTo>
                    <a:pt x="3645305" y="190499"/>
                  </a:lnTo>
                  <a:lnTo>
                    <a:pt x="3661753" y="215899"/>
                  </a:lnTo>
                  <a:close/>
                </a:path>
                <a:path w="4192904" h="2844800">
                  <a:moveTo>
                    <a:pt x="3616683" y="152399"/>
                  </a:moveTo>
                  <a:lnTo>
                    <a:pt x="2895203" y="152399"/>
                  </a:lnTo>
                  <a:lnTo>
                    <a:pt x="2929004" y="114299"/>
                  </a:lnTo>
                  <a:lnTo>
                    <a:pt x="2965892" y="88899"/>
                  </a:lnTo>
                  <a:lnTo>
                    <a:pt x="3005502" y="63499"/>
                  </a:lnTo>
                  <a:lnTo>
                    <a:pt x="3047469" y="38099"/>
                  </a:lnTo>
                  <a:lnTo>
                    <a:pt x="3091426" y="25399"/>
                  </a:lnTo>
                  <a:lnTo>
                    <a:pt x="3183849" y="0"/>
                  </a:lnTo>
                  <a:lnTo>
                    <a:pt x="3328270" y="0"/>
                  </a:lnTo>
                  <a:lnTo>
                    <a:pt x="3423377" y="25399"/>
                  </a:lnTo>
                  <a:lnTo>
                    <a:pt x="3467867" y="38099"/>
                  </a:lnTo>
                  <a:lnTo>
                    <a:pt x="3509702" y="63499"/>
                  </a:lnTo>
                  <a:lnTo>
                    <a:pt x="3548622" y="88899"/>
                  </a:lnTo>
                  <a:lnTo>
                    <a:pt x="3584369" y="114299"/>
                  </a:lnTo>
                  <a:lnTo>
                    <a:pt x="3616683" y="152399"/>
                  </a:lnTo>
                  <a:close/>
                </a:path>
                <a:path w="4192904" h="2844800">
                  <a:moveTo>
                    <a:pt x="3712058" y="330199"/>
                  </a:moveTo>
                  <a:lnTo>
                    <a:pt x="1360974" y="330199"/>
                  </a:lnTo>
                  <a:lnTo>
                    <a:pt x="1385807" y="292099"/>
                  </a:lnTo>
                  <a:lnTo>
                    <a:pt x="1414199" y="253999"/>
                  </a:lnTo>
                  <a:lnTo>
                    <a:pt x="1445897" y="215899"/>
                  </a:lnTo>
                  <a:lnTo>
                    <a:pt x="1480646" y="190499"/>
                  </a:lnTo>
                  <a:lnTo>
                    <a:pt x="1518192" y="165099"/>
                  </a:lnTo>
                  <a:lnTo>
                    <a:pt x="1558281" y="139699"/>
                  </a:lnTo>
                  <a:lnTo>
                    <a:pt x="1600657" y="114299"/>
                  </a:lnTo>
                  <a:lnTo>
                    <a:pt x="1645068" y="101599"/>
                  </a:lnTo>
                  <a:lnTo>
                    <a:pt x="1738973" y="76199"/>
                  </a:lnTo>
                  <a:lnTo>
                    <a:pt x="1883419" y="76199"/>
                  </a:lnTo>
                  <a:lnTo>
                    <a:pt x="1976430" y="101599"/>
                  </a:lnTo>
                  <a:lnTo>
                    <a:pt x="2021059" y="114299"/>
                  </a:lnTo>
                  <a:lnTo>
                    <a:pt x="2064041" y="126999"/>
                  </a:lnTo>
                  <a:lnTo>
                    <a:pt x="2105079" y="152399"/>
                  </a:lnTo>
                  <a:lnTo>
                    <a:pt x="2143877" y="177799"/>
                  </a:lnTo>
                  <a:lnTo>
                    <a:pt x="2180138" y="215899"/>
                  </a:lnTo>
                  <a:lnTo>
                    <a:pt x="3661753" y="215899"/>
                  </a:lnTo>
                  <a:lnTo>
                    <a:pt x="3669976" y="228599"/>
                  </a:lnTo>
                  <a:lnTo>
                    <a:pt x="3690437" y="266699"/>
                  </a:lnTo>
                  <a:lnTo>
                    <a:pt x="3706427" y="304799"/>
                  </a:lnTo>
                  <a:lnTo>
                    <a:pt x="3712058" y="330199"/>
                  </a:lnTo>
                  <a:close/>
                </a:path>
                <a:path w="4192904" h="2844800">
                  <a:moveTo>
                    <a:pt x="1131305" y="253999"/>
                  </a:moveTo>
                  <a:lnTo>
                    <a:pt x="939053" y="253999"/>
                  </a:lnTo>
                  <a:lnTo>
                    <a:pt x="987013" y="241299"/>
                  </a:lnTo>
                  <a:lnTo>
                    <a:pt x="1083342" y="241299"/>
                  </a:lnTo>
                  <a:lnTo>
                    <a:pt x="1131305" y="253999"/>
                  </a:lnTo>
                  <a:close/>
                </a:path>
                <a:path w="4192904" h="2844800">
                  <a:moveTo>
                    <a:pt x="1322265" y="2666999"/>
                  </a:moveTo>
                  <a:lnTo>
                    <a:pt x="1125058" y="2666999"/>
                  </a:lnTo>
                  <a:lnTo>
                    <a:pt x="1075812" y="2654299"/>
                  </a:lnTo>
                  <a:lnTo>
                    <a:pt x="1026912" y="2654299"/>
                  </a:lnTo>
                  <a:lnTo>
                    <a:pt x="978857" y="2641599"/>
                  </a:lnTo>
                  <a:lnTo>
                    <a:pt x="932124" y="2616199"/>
                  </a:lnTo>
                  <a:lnTo>
                    <a:pt x="886843" y="2603499"/>
                  </a:lnTo>
                  <a:lnTo>
                    <a:pt x="843143" y="2578099"/>
                  </a:lnTo>
                  <a:lnTo>
                    <a:pt x="801156" y="2552699"/>
                  </a:lnTo>
                  <a:lnTo>
                    <a:pt x="761010" y="2527299"/>
                  </a:lnTo>
                  <a:lnTo>
                    <a:pt x="722837" y="2501899"/>
                  </a:lnTo>
                  <a:lnTo>
                    <a:pt x="686767" y="2463799"/>
                  </a:lnTo>
                  <a:lnTo>
                    <a:pt x="652928" y="2438399"/>
                  </a:lnTo>
                  <a:lnTo>
                    <a:pt x="621452" y="2400299"/>
                  </a:lnTo>
                  <a:lnTo>
                    <a:pt x="592469" y="2362199"/>
                  </a:lnTo>
                  <a:lnTo>
                    <a:pt x="566109" y="2324099"/>
                  </a:lnTo>
                  <a:lnTo>
                    <a:pt x="471091" y="2324099"/>
                  </a:lnTo>
                  <a:lnTo>
                    <a:pt x="380280" y="2298699"/>
                  </a:lnTo>
                  <a:lnTo>
                    <a:pt x="337405" y="2285999"/>
                  </a:lnTo>
                  <a:lnTo>
                    <a:pt x="296725" y="2273299"/>
                  </a:lnTo>
                  <a:lnTo>
                    <a:pt x="258622" y="2247899"/>
                  </a:lnTo>
                  <a:lnTo>
                    <a:pt x="223476" y="2209799"/>
                  </a:lnTo>
                  <a:lnTo>
                    <a:pt x="191668" y="2184399"/>
                  </a:lnTo>
                  <a:lnTo>
                    <a:pt x="163580" y="2146299"/>
                  </a:lnTo>
                  <a:lnTo>
                    <a:pt x="139593" y="2108199"/>
                  </a:lnTo>
                  <a:lnTo>
                    <a:pt x="118811" y="2070099"/>
                  </a:lnTo>
                  <a:lnTo>
                    <a:pt x="104392" y="2019299"/>
                  </a:lnTo>
                  <a:lnTo>
                    <a:pt x="96253" y="1968499"/>
                  </a:lnTo>
                  <a:lnTo>
                    <a:pt x="94314" y="1930399"/>
                  </a:lnTo>
                  <a:lnTo>
                    <a:pt x="98493" y="1879599"/>
                  </a:lnTo>
                  <a:lnTo>
                    <a:pt x="108708" y="1828799"/>
                  </a:lnTo>
                  <a:lnTo>
                    <a:pt x="124877" y="1790699"/>
                  </a:lnTo>
                  <a:lnTo>
                    <a:pt x="146919" y="1739899"/>
                  </a:lnTo>
                  <a:lnTo>
                    <a:pt x="174751" y="1701799"/>
                  </a:lnTo>
                  <a:lnTo>
                    <a:pt x="208292" y="1663699"/>
                  </a:lnTo>
                  <a:lnTo>
                    <a:pt x="167368" y="1638299"/>
                  </a:lnTo>
                  <a:lnTo>
                    <a:pt x="130449" y="1612899"/>
                  </a:lnTo>
                  <a:lnTo>
                    <a:pt x="97724" y="1574799"/>
                  </a:lnTo>
                  <a:lnTo>
                    <a:pt x="69381" y="1549399"/>
                  </a:lnTo>
                  <a:lnTo>
                    <a:pt x="45609" y="1511299"/>
                  </a:lnTo>
                  <a:lnTo>
                    <a:pt x="26596" y="1473199"/>
                  </a:lnTo>
                  <a:lnTo>
                    <a:pt x="12531" y="1422399"/>
                  </a:lnTo>
                  <a:lnTo>
                    <a:pt x="3603" y="1384299"/>
                  </a:lnTo>
                  <a:lnTo>
                    <a:pt x="0" y="1333499"/>
                  </a:lnTo>
                  <a:lnTo>
                    <a:pt x="1909" y="1295399"/>
                  </a:lnTo>
                  <a:lnTo>
                    <a:pt x="9521" y="1244599"/>
                  </a:lnTo>
                  <a:lnTo>
                    <a:pt x="22717" y="1206499"/>
                  </a:lnTo>
                  <a:lnTo>
                    <a:pt x="41020" y="1155699"/>
                  </a:lnTo>
                  <a:lnTo>
                    <a:pt x="64082" y="1117599"/>
                  </a:lnTo>
                  <a:lnTo>
                    <a:pt x="91552" y="1092199"/>
                  </a:lnTo>
                  <a:lnTo>
                    <a:pt x="123081" y="1054099"/>
                  </a:lnTo>
                  <a:lnTo>
                    <a:pt x="158319" y="1028699"/>
                  </a:lnTo>
                  <a:lnTo>
                    <a:pt x="196919" y="1003299"/>
                  </a:lnTo>
                  <a:lnTo>
                    <a:pt x="238529" y="977899"/>
                  </a:lnTo>
                  <a:lnTo>
                    <a:pt x="282800" y="965199"/>
                  </a:lnTo>
                  <a:lnTo>
                    <a:pt x="329384" y="952499"/>
                  </a:lnTo>
                  <a:lnTo>
                    <a:pt x="377931" y="939799"/>
                  </a:lnTo>
                  <a:lnTo>
                    <a:pt x="381458" y="927099"/>
                  </a:lnTo>
                  <a:lnTo>
                    <a:pt x="376420" y="876299"/>
                  </a:lnTo>
                  <a:lnTo>
                    <a:pt x="375705" y="838199"/>
                  </a:lnTo>
                  <a:lnTo>
                    <a:pt x="379212" y="787399"/>
                  </a:lnTo>
                  <a:lnTo>
                    <a:pt x="386837" y="736599"/>
                  </a:lnTo>
                  <a:lnTo>
                    <a:pt x="398478" y="685799"/>
                  </a:lnTo>
                  <a:lnTo>
                    <a:pt x="414031" y="647699"/>
                  </a:lnTo>
                  <a:lnTo>
                    <a:pt x="433394" y="596899"/>
                  </a:lnTo>
                  <a:lnTo>
                    <a:pt x="456464" y="558799"/>
                  </a:lnTo>
                  <a:lnTo>
                    <a:pt x="483138" y="520699"/>
                  </a:lnTo>
                  <a:lnTo>
                    <a:pt x="513313" y="482599"/>
                  </a:lnTo>
                  <a:lnTo>
                    <a:pt x="546887" y="444499"/>
                  </a:lnTo>
                  <a:lnTo>
                    <a:pt x="583756" y="406399"/>
                  </a:lnTo>
                  <a:lnTo>
                    <a:pt x="623818" y="380999"/>
                  </a:lnTo>
                  <a:lnTo>
                    <a:pt x="666970" y="342899"/>
                  </a:lnTo>
                  <a:lnTo>
                    <a:pt x="709435" y="317499"/>
                  </a:lnTo>
                  <a:lnTo>
                    <a:pt x="753324" y="304799"/>
                  </a:lnTo>
                  <a:lnTo>
                    <a:pt x="798433" y="279399"/>
                  </a:lnTo>
                  <a:lnTo>
                    <a:pt x="891501" y="253999"/>
                  </a:lnTo>
                  <a:lnTo>
                    <a:pt x="1178862" y="253999"/>
                  </a:lnTo>
                  <a:lnTo>
                    <a:pt x="1225811" y="266699"/>
                  </a:lnTo>
                  <a:lnTo>
                    <a:pt x="1271949" y="292099"/>
                  </a:lnTo>
                  <a:lnTo>
                    <a:pt x="1317071" y="304799"/>
                  </a:lnTo>
                  <a:lnTo>
                    <a:pt x="1360974" y="330199"/>
                  </a:lnTo>
                  <a:lnTo>
                    <a:pt x="3712058" y="330199"/>
                  </a:lnTo>
                  <a:lnTo>
                    <a:pt x="3717689" y="355599"/>
                  </a:lnTo>
                  <a:lnTo>
                    <a:pt x="3764874" y="368299"/>
                  </a:lnTo>
                  <a:lnTo>
                    <a:pt x="3810016" y="380999"/>
                  </a:lnTo>
                  <a:lnTo>
                    <a:pt x="3852862" y="406399"/>
                  </a:lnTo>
                  <a:lnTo>
                    <a:pt x="3893154" y="431799"/>
                  </a:lnTo>
                  <a:lnTo>
                    <a:pt x="3930637" y="457199"/>
                  </a:lnTo>
                  <a:lnTo>
                    <a:pt x="3965056" y="495299"/>
                  </a:lnTo>
                  <a:lnTo>
                    <a:pt x="3996155" y="533399"/>
                  </a:lnTo>
                  <a:lnTo>
                    <a:pt x="4023678" y="571499"/>
                  </a:lnTo>
                  <a:lnTo>
                    <a:pt x="4047368" y="609599"/>
                  </a:lnTo>
                  <a:lnTo>
                    <a:pt x="4068882" y="647699"/>
                  </a:lnTo>
                  <a:lnTo>
                    <a:pt x="4084613" y="698499"/>
                  </a:lnTo>
                  <a:lnTo>
                    <a:pt x="4094552" y="749299"/>
                  </a:lnTo>
                  <a:lnTo>
                    <a:pt x="4098687" y="800099"/>
                  </a:lnTo>
                  <a:lnTo>
                    <a:pt x="4097009" y="850899"/>
                  </a:lnTo>
                  <a:lnTo>
                    <a:pt x="4089505" y="901699"/>
                  </a:lnTo>
                  <a:lnTo>
                    <a:pt x="4076167" y="952499"/>
                  </a:lnTo>
                  <a:lnTo>
                    <a:pt x="4056982" y="1003299"/>
                  </a:lnTo>
                  <a:lnTo>
                    <a:pt x="4087848" y="1041399"/>
                  </a:lnTo>
                  <a:lnTo>
                    <a:pt x="4114814" y="1092199"/>
                  </a:lnTo>
                  <a:lnTo>
                    <a:pt x="4137845" y="1130299"/>
                  </a:lnTo>
                  <a:lnTo>
                    <a:pt x="4156909" y="1181099"/>
                  </a:lnTo>
                  <a:lnTo>
                    <a:pt x="4171971" y="1219199"/>
                  </a:lnTo>
                  <a:lnTo>
                    <a:pt x="4182997" y="1269999"/>
                  </a:lnTo>
                  <a:lnTo>
                    <a:pt x="4189953" y="1320799"/>
                  </a:lnTo>
                  <a:lnTo>
                    <a:pt x="4192806" y="1358899"/>
                  </a:lnTo>
                  <a:lnTo>
                    <a:pt x="4191522" y="1409699"/>
                  </a:lnTo>
                  <a:lnTo>
                    <a:pt x="4186066" y="1460499"/>
                  </a:lnTo>
                  <a:lnTo>
                    <a:pt x="4176405" y="1511299"/>
                  </a:lnTo>
                  <a:lnTo>
                    <a:pt x="4162505" y="1562099"/>
                  </a:lnTo>
                  <a:lnTo>
                    <a:pt x="4144332" y="1600199"/>
                  </a:lnTo>
                  <a:lnTo>
                    <a:pt x="4123836" y="1638299"/>
                  </a:lnTo>
                  <a:lnTo>
                    <a:pt x="4100190" y="1689099"/>
                  </a:lnTo>
                  <a:lnTo>
                    <a:pt x="4073556" y="1727199"/>
                  </a:lnTo>
                  <a:lnTo>
                    <a:pt x="4044094" y="1752599"/>
                  </a:lnTo>
                  <a:lnTo>
                    <a:pt x="4011963" y="1790699"/>
                  </a:lnTo>
                  <a:lnTo>
                    <a:pt x="3977324" y="1828799"/>
                  </a:lnTo>
                  <a:lnTo>
                    <a:pt x="3940337" y="1854199"/>
                  </a:lnTo>
                  <a:lnTo>
                    <a:pt x="3901162" y="1879599"/>
                  </a:lnTo>
                  <a:lnTo>
                    <a:pt x="3859958" y="1904999"/>
                  </a:lnTo>
                  <a:lnTo>
                    <a:pt x="3816886" y="1917699"/>
                  </a:lnTo>
                  <a:lnTo>
                    <a:pt x="3772106" y="1943099"/>
                  </a:lnTo>
                  <a:lnTo>
                    <a:pt x="3678062" y="1968499"/>
                  </a:lnTo>
                  <a:lnTo>
                    <a:pt x="3629118" y="1981199"/>
                  </a:lnTo>
                  <a:lnTo>
                    <a:pt x="3626453" y="2019299"/>
                  </a:lnTo>
                  <a:lnTo>
                    <a:pt x="3619371" y="2070099"/>
                  </a:lnTo>
                  <a:lnTo>
                    <a:pt x="3608021" y="2108199"/>
                  </a:lnTo>
                  <a:lnTo>
                    <a:pt x="3592553" y="2158999"/>
                  </a:lnTo>
                  <a:lnTo>
                    <a:pt x="3573114" y="2197099"/>
                  </a:lnTo>
                  <a:lnTo>
                    <a:pt x="3549853" y="2235199"/>
                  </a:lnTo>
                  <a:lnTo>
                    <a:pt x="3522920" y="2273299"/>
                  </a:lnTo>
                  <a:lnTo>
                    <a:pt x="3492463" y="2311399"/>
                  </a:lnTo>
                  <a:lnTo>
                    <a:pt x="3458631" y="2349499"/>
                  </a:lnTo>
                  <a:lnTo>
                    <a:pt x="3421573" y="2374899"/>
                  </a:lnTo>
                  <a:lnTo>
                    <a:pt x="3381438" y="2400299"/>
                  </a:lnTo>
                  <a:lnTo>
                    <a:pt x="3359906" y="2412999"/>
                  </a:lnTo>
                  <a:lnTo>
                    <a:pt x="2771427" y="2412999"/>
                  </a:lnTo>
                  <a:lnTo>
                    <a:pt x="2755010" y="2451099"/>
                  </a:lnTo>
                  <a:lnTo>
                    <a:pt x="2735202" y="2501899"/>
                  </a:lnTo>
                  <a:lnTo>
                    <a:pt x="2712162" y="2539999"/>
                  </a:lnTo>
                  <a:lnTo>
                    <a:pt x="2686049" y="2578099"/>
                  </a:lnTo>
                  <a:lnTo>
                    <a:pt x="1600915" y="2578099"/>
                  </a:lnTo>
                  <a:lnTo>
                    <a:pt x="1557118" y="2590799"/>
                  </a:lnTo>
                  <a:lnTo>
                    <a:pt x="1512048" y="2616199"/>
                  </a:lnTo>
                  <a:lnTo>
                    <a:pt x="1322265" y="2666999"/>
                  </a:lnTo>
                  <a:close/>
                </a:path>
                <a:path w="4192904" h="2844800">
                  <a:moveTo>
                    <a:pt x="3150580" y="2489199"/>
                  </a:moveTo>
                  <a:lnTo>
                    <a:pt x="3003876" y="2489199"/>
                  </a:lnTo>
                  <a:lnTo>
                    <a:pt x="2955407" y="2476499"/>
                  </a:lnTo>
                  <a:lnTo>
                    <a:pt x="2815357" y="2438399"/>
                  </a:lnTo>
                  <a:lnTo>
                    <a:pt x="2771427" y="2412999"/>
                  </a:lnTo>
                  <a:lnTo>
                    <a:pt x="3359906" y="2412999"/>
                  </a:lnTo>
                  <a:lnTo>
                    <a:pt x="3338374" y="2425699"/>
                  </a:lnTo>
                  <a:lnTo>
                    <a:pt x="3293134" y="2451099"/>
                  </a:lnTo>
                  <a:lnTo>
                    <a:pt x="3150580" y="2489199"/>
                  </a:lnTo>
                  <a:close/>
                </a:path>
                <a:path w="4192904" h="2844800">
                  <a:moveTo>
                    <a:pt x="2290753" y="2832099"/>
                  </a:moveTo>
                  <a:lnTo>
                    <a:pt x="1995264" y="2832099"/>
                  </a:lnTo>
                  <a:lnTo>
                    <a:pt x="1948242" y="2819399"/>
                  </a:lnTo>
                  <a:lnTo>
                    <a:pt x="1902396" y="2793999"/>
                  </a:lnTo>
                  <a:lnTo>
                    <a:pt x="1857916" y="2781299"/>
                  </a:lnTo>
                  <a:lnTo>
                    <a:pt x="1814995" y="2755899"/>
                  </a:lnTo>
                  <a:lnTo>
                    <a:pt x="1773823" y="2730499"/>
                  </a:lnTo>
                  <a:lnTo>
                    <a:pt x="1734592" y="2705099"/>
                  </a:lnTo>
                  <a:lnTo>
                    <a:pt x="1697495" y="2679699"/>
                  </a:lnTo>
                  <a:lnTo>
                    <a:pt x="1662722" y="2641599"/>
                  </a:lnTo>
                  <a:lnTo>
                    <a:pt x="1630465" y="2616199"/>
                  </a:lnTo>
                  <a:lnTo>
                    <a:pt x="1600915" y="2578099"/>
                  </a:lnTo>
                  <a:lnTo>
                    <a:pt x="2686049" y="2578099"/>
                  </a:lnTo>
                  <a:lnTo>
                    <a:pt x="2657020" y="2616199"/>
                  </a:lnTo>
                  <a:lnTo>
                    <a:pt x="2625236" y="2641599"/>
                  </a:lnTo>
                  <a:lnTo>
                    <a:pt x="2590853" y="2679699"/>
                  </a:lnTo>
                  <a:lnTo>
                    <a:pt x="2554031" y="2705099"/>
                  </a:lnTo>
                  <a:lnTo>
                    <a:pt x="2514928" y="2730499"/>
                  </a:lnTo>
                  <a:lnTo>
                    <a:pt x="2473703" y="2755899"/>
                  </a:lnTo>
                  <a:lnTo>
                    <a:pt x="2430515" y="2781299"/>
                  </a:lnTo>
                  <a:lnTo>
                    <a:pt x="2385521" y="2793999"/>
                  </a:lnTo>
                  <a:lnTo>
                    <a:pt x="2338881" y="2819399"/>
                  </a:lnTo>
                  <a:lnTo>
                    <a:pt x="2290753" y="2832099"/>
                  </a:lnTo>
                  <a:close/>
                </a:path>
                <a:path w="4192904" h="2844800">
                  <a:moveTo>
                    <a:pt x="2191271" y="2844799"/>
                  </a:moveTo>
                  <a:lnTo>
                    <a:pt x="2092066" y="2844799"/>
                  </a:lnTo>
                  <a:lnTo>
                    <a:pt x="2043269" y="2832099"/>
                  </a:lnTo>
                  <a:lnTo>
                    <a:pt x="2241295" y="2832099"/>
                  </a:lnTo>
                  <a:lnTo>
                    <a:pt x="2191271" y="2844799"/>
                  </a:lnTo>
                  <a:close/>
                </a:path>
              </a:pathLst>
            </a:custGeom>
            <a:solidFill>
              <a:srgbClr val="FFFFFF"/>
            </a:solidFill>
          </p:spPr>
          <p:txBody>
            <a:bodyPr wrap="square" lIns="0" tIns="0" rIns="0" bIns="0" rtlCol="0"/>
            <a:lstStyle/>
            <a:p>
              <a:endParaRPr/>
            </a:p>
          </p:txBody>
        </p:sp>
        <p:sp>
          <p:nvSpPr>
            <p:cNvPr id="4" name="object 4"/>
            <p:cNvSpPr/>
            <p:nvPr/>
          </p:nvSpPr>
          <p:spPr>
            <a:xfrm>
              <a:off x="2474828" y="1984202"/>
              <a:ext cx="4192904" cy="2848610"/>
            </a:xfrm>
            <a:custGeom>
              <a:avLst/>
              <a:gdLst/>
              <a:ahLst/>
              <a:cxnLst/>
              <a:rect l="l" t="t" r="r" b="b"/>
              <a:pathLst>
                <a:path w="4192904" h="2848610">
                  <a:moveTo>
                    <a:pt x="381458" y="937773"/>
                  </a:moveTo>
                  <a:lnTo>
                    <a:pt x="376420" y="888627"/>
                  </a:lnTo>
                  <a:lnTo>
                    <a:pt x="375705" y="839762"/>
                  </a:lnTo>
                  <a:lnTo>
                    <a:pt x="379212" y="791390"/>
                  </a:lnTo>
                  <a:lnTo>
                    <a:pt x="386837" y="743722"/>
                  </a:lnTo>
                  <a:lnTo>
                    <a:pt x="398478" y="696968"/>
                  </a:lnTo>
                  <a:lnTo>
                    <a:pt x="414031" y="651340"/>
                  </a:lnTo>
                  <a:lnTo>
                    <a:pt x="433394" y="607048"/>
                  </a:lnTo>
                  <a:lnTo>
                    <a:pt x="456464" y="564304"/>
                  </a:lnTo>
                  <a:lnTo>
                    <a:pt x="483138" y="523318"/>
                  </a:lnTo>
                  <a:lnTo>
                    <a:pt x="513313" y="484302"/>
                  </a:lnTo>
                  <a:lnTo>
                    <a:pt x="546887" y="447466"/>
                  </a:lnTo>
                  <a:lnTo>
                    <a:pt x="583756" y="413021"/>
                  </a:lnTo>
                  <a:lnTo>
                    <a:pt x="623818" y="381179"/>
                  </a:lnTo>
                  <a:lnTo>
                    <a:pt x="666970" y="352150"/>
                  </a:lnTo>
                  <a:lnTo>
                    <a:pt x="709435" y="328053"/>
                  </a:lnTo>
                  <a:lnTo>
                    <a:pt x="753324" y="307198"/>
                  </a:lnTo>
                  <a:lnTo>
                    <a:pt x="798433" y="289590"/>
                  </a:lnTo>
                  <a:lnTo>
                    <a:pt x="844560" y="275233"/>
                  </a:lnTo>
                  <a:lnTo>
                    <a:pt x="891501" y="264134"/>
                  </a:lnTo>
                  <a:lnTo>
                    <a:pt x="939053" y="256298"/>
                  </a:lnTo>
                  <a:lnTo>
                    <a:pt x="987013" y="251731"/>
                  </a:lnTo>
                  <a:lnTo>
                    <a:pt x="1035177" y="250438"/>
                  </a:lnTo>
                  <a:lnTo>
                    <a:pt x="1083342" y="252424"/>
                  </a:lnTo>
                  <a:lnTo>
                    <a:pt x="1131305" y="257695"/>
                  </a:lnTo>
                  <a:lnTo>
                    <a:pt x="1178862" y="266256"/>
                  </a:lnTo>
                  <a:lnTo>
                    <a:pt x="1225811" y="278113"/>
                  </a:lnTo>
                  <a:lnTo>
                    <a:pt x="1271949" y="293271"/>
                  </a:lnTo>
                  <a:lnTo>
                    <a:pt x="1317071" y="311736"/>
                  </a:lnTo>
                  <a:lnTo>
                    <a:pt x="1360974" y="333513"/>
                  </a:lnTo>
                  <a:lnTo>
                    <a:pt x="1385807" y="294718"/>
                  </a:lnTo>
                  <a:lnTo>
                    <a:pt x="1414199" y="258571"/>
                  </a:lnTo>
                  <a:lnTo>
                    <a:pt x="1445897" y="225238"/>
                  </a:lnTo>
                  <a:lnTo>
                    <a:pt x="1480646" y="194888"/>
                  </a:lnTo>
                  <a:lnTo>
                    <a:pt x="1518192" y="167688"/>
                  </a:lnTo>
                  <a:lnTo>
                    <a:pt x="1558281" y="143806"/>
                  </a:lnTo>
                  <a:lnTo>
                    <a:pt x="1600657" y="123407"/>
                  </a:lnTo>
                  <a:lnTo>
                    <a:pt x="1645068" y="106661"/>
                  </a:lnTo>
                  <a:lnTo>
                    <a:pt x="1691258" y="93734"/>
                  </a:lnTo>
                  <a:lnTo>
                    <a:pt x="1738973" y="84793"/>
                  </a:lnTo>
                  <a:lnTo>
                    <a:pt x="1787383" y="80044"/>
                  </a:lnTo>
                  <a:lnTo>
                    <a:pt x="1835631" y="79522"/>
                  </a:lnTo>
                  <a:lnTo>
                    <a:pt x="1883419" y="83139"/>
                  </a:lnTo>
                  <a:lnTo>
                    <a:pt x="1930451" y="90804"/>
                  </a:lnTo>
                  <a:lnTo>
                    <a:pt x="1976430" y="102430"/>
                  </a:lnTo>
                  <a:lnTo>
                    <a:pt x="2021059" y="117928"/>
                  </a:lnTo>
                  <a:lnTo>
                    <a:pt x="2064041" y="137208"/>
                  </a:lnTo>
                  <a:lnTo>
                    <a:pt x="2105079" y="160181"/>
                  </a:lnTo>
                  <a:lnTo>
                    <a:pt x="2143877" y="186760"/>
                  </a:lnTo>
                  <a:lnTo>
                    <a:pt x="2180138" y="216855"/>
                  </a:lnTo>
                  <a:lnTo>
                    <a:pt x="2204143" y="178006"/>
                  </a:lnTo>
                  <a:lnTo>
                    <a:pt x="2232429" y="142338"/>
                  </a:lnTo>
                  <a:lnTo>
                    <a:pt x="2264622" y="110087"/>
                  </a:lnTo>
                  <a:lnTo>
                    <a:pt x="2300347" y="81493"/>
                  </a:lnTo>
                  <a:lnTo>
                    <a:pt x="2339232" y="56791"/>
                  </a:lnTo>
                  <a:lnTo>
                    <a:pt x="2380901" y="36221"/>
                  </a:lnTo>
                  <a:lnTo>
                    <a:pt x="2424981" y="20019"/>
                  </a:lnTo>
                  <a:lnTo>
                    <a:pt x="2471097" y="8423"/>
                  </a:lnTo>
                  <a:lnTo>
                    <a:pt x="2518876" y="1671"/>
                  </a:lnTo>
                  <a:lnTo>
                    <a:pt x="2567175" y="0"/>
                  </a:lnTo>
                  <a:lnTo>
                    <a:pt x="2614822" y="3374"/>
                  </a:lnTo>
                  <a:lnTo>
                    <a:pt x="2661402" y="11628"/>
                  </a:lnTo>
                  <a:lnTo>
                    <a:pt x="2706500" y="24591"/>
                  </a:lnTo>
                  <a:lnTo>
                    <a:pt x="2749699" y="42095"/>
                  </a:lnTo>
                  <a:lnTo>
                    <a:pt x="2790584" y="63973"/>
                  </a:lnTo>
                  <a:lnTo>
                    <a:pt x="2828740" y="90055"/>
                  </a:lnTo>
                  <a:lnTo>
                    <a:pt x="2863752" y="120174"/>
                  </a:lnTo>
                  <a:lnTo>
                    <a:pt x="2895203" y="154161"/>
                  </a:lnTo>
                  <a:lnTo>
                    <a:pt x="2929004" y="121017"/>
                  </a:lnTo>
                  <a:lnTo>
                    <a:pt x="2965892" y="91664"/>
                  </a:lnTo>
                  <a:lnTo>
                    <a:pt x="3005502" y="66206"/>
                  </a:lnTo>
                  <a:lnTo>
                    <a:pt x="3047469" y="44749"/>
                  </a:lnTo>
                  <a:lnTo>
                    <a:pt x="3091426" y="27399"/>
                  </a:lnTo>
                  <a:lnTo>
                    <a:pt x="3137007" y="14260"/>
                  </a:lnTo>
                  <a:lnTo>
                    <a:pt x="3183849" y="5438"/>
                  </a:lnTo>
                  <a:lnTo>
                    <a:pt x="3231583" y="1038"/>
                  </a:lnTo>
                  <a:lnTo>
                    <a:pt x="3279845" y="1166"/>
                  </a:lnTo>
                  <a:lnTo>
                    <a:pt x="3328270" y="5928"/>
                  </a:lnTo>
                  <a:lnTo>
                    <a:pt x="3376491" y="15428"/>
                  </a:lnTo>
                  <a:lnTo>
                    <a:pt x="3423377" y="29517"/>
                  </a:lnTo>
                  <a:lnTo>
                    <a:pt x="3467867" y="47801"/>
                  </a:lnTo>
                  <a:lnTo>
                    <a:pt x="3509702" y="70019"/>
                  </a:lnTo>
                  <a:lnTo>
                    <a:pt x="3548622" y="95912"/>
                  </a:lnTo>
                  <a:lnTo>
                    <a:pt x="3584369" y="125218"/>
                  </a:lnTo>
                  <a:lnTo>
                    <a:pt x="3616683" y="157677"/>
                  </a:lnTo>
                  <a:lnTo>
                    <a:pt x="3645305" y="193030"/>
                  </a:lnTo>
                  <a:lnTo>
                    <a:pt x="3669976" y="231015"/>
                  </a:lnTo>
                  <a:lnTo>
                    <a:pt x="3690437" y="271372"/>
                  </a:lnTo>
                  <a:lnTo>
                    <a:pt x="3706427" y="313840"/>
                  </a:lnTo>
                  <a:lnTo>
                    <a:pt x="3717689" y="358160"/>
                  </a:lnTo>
                  <a:lnTo>
                    <a:pt x="3764874" y="372360"/>
                  </a:lnTo>
                  <a:lnTo>
                    <a:pt x="3810016" y="390525"/>
                  </a:lnTo>
                  <a:lnTo>
                    <a:pt x="3852862" y="412461"/>
                  </a:lnTo>
                  <a:lnTo>
                    <a:pt x="3893154" y="437969"/>
                  </a:lnTo>
                  <a:lnTo>
                    <a:pt x="3930637" y="466853"/>
                  </a:lnTo>
                  <a:lnTo>
                    <a:pt x="3965056" y="498916"/>
                  </a:lnTo>
                  <a:lnTo>
                    <a:pt x="3996155" y="533960"/>
                  </a:lnTo>
                  <a:lnTo>
                    <a:pt x="4023678" y="571789"/>
                  </a:lnTo>
                  <a:lnTo>
                    <a:pt x="4047368" y="612205"/>
                  </a:lnTo>
                  <a:lnTo>
                    <a:pt x="4068882" y="659920"/>
                  </a:lnTo>
                  <a:lnTo>
                    <a:pt x="4084613" y="709072"/>
                  </a:lnTo>
                  <a:lnTo>
                    <a:pt x="4094552" y="759223"/>
                  </a:lnTo>
                  <a:lnTo>
                    <a:pt x="4098687" y="809933"/>
                  </a:lnTo>
                  <a:lnTo>
                    <a:pt x="4097009" y="860765"/>
                  </a:lnTo>
                  <a:lnTo>
                    <a:pt x="4089505" y="911279"/>
                  </a:lnTo>
                  <a:lnTo>
                    <a:pt x="4076167" y="961036"/>
                  </a:lnTo>
                  <a:lnTo>
                    <a:pt x="4056982" y="1009597"/>
                  </a:lnTo>
                  <a:lnTo>
                    <a:pt x="4087848" y="1050091"/>
                  </a:lnTo>
                  <a:lnTo>
                    <a:pt x="4114814" y="1092375"/>
                  </a:lnTo>
                  <a:lnTo>
                    <a:pt x="4137845" y="1136215"/>
                  </a:lnTo>
                  <a:lnTo>
                    <a:pt x="4156909" y="1181378"/>
                  </a:lnTo>
                  <a:lnTo>
                    <a:pt x="4171971" y="1227633"/>
                  </a:lnTo>
                  <a:lnTo>
                    <a:pt x="4182997" y="1274747"/>
                  </a:lnTo>
                  <a:lnTo>
                    <a:pt x="4189953" y="1322487"/>
                  </a:lnTo>
                  <a:lnTo>
                    <a:pt x="4192806" y="1370621"/>
                  </a:lnTo>
                  <a:lnTo>
                    <a:pt x="4191522" y="1418916"/>
                  </a:lnTo>
                  <a:lnTo>
                    <a:pt x="4186066" y="1467139"/>
                  </a:lnTo>
                  <a:lnTo>
                    <a:pt x="4176405" y="1515058"/>
                  </a:lnTo>
                  <a:lnTo>
                    <a:pt x="4162505" y="1562440"/>
                  </a:lnTo>
                  <a:lnTo>
                    <a:pt x="4144332" y="1609053"/>
                  </a:lnTo>
                  <a:lnTo>
                    <a:pt x="4123836" y="1650996"/>
                  </a:lnTo>
                  <a:lnTo>
                    <a:pt x="4100190" y="1691040"/>
                  </a:lnTo>
                  <a:lnTo>
                    <a:pt x="4073556" y="1729069"/>
                  </a:lnTo>
                  <a:lnTo>
                    <a:pt x="4044094" y="1764967"/>
                  </a:lnTo>
                  <a:lnTo>
                    <a:pt x="4011963" y="1798620"/>
                  </a:lnTo>
                  <a:lnTo>
                    <a:pt x="3977324" y="1829910"/>
                  </a:lnTo>
                  <a:lnTo>
                    <a:pt x="3940337" y="1858723"/>
                  </a:lnTo>
                  <a:lnTo>
                    <a:pt x="3901162" y="1884943"/>
                  </a:lnTo>
                  <a:lnTo>
                    <a:pt x="3859958" y="1908454"/>
                  </a:lnTo>
                  <a:lnTo>
                    <a:pt x="3816886" y="1929140"/>
                  </a:lnTo>
                  <a:lnTo>
                    <a:pt x="3772106" y="1946887"/>
                  </a:lnTo>
                  <a:lnTo>
                    <a:pt x="3725778" y="1961577"/>
                  </a:lnTo>
                  <a:lnTo>
                    <a:pt x="3678062" y="1973097"/>
                  </a:lnTo>
                  <a:lnTo>
                    <a:pt x="3629118" y="1981329"/>
                  </a:lnTo>
                  <a:lnTo>
                    <a:pt x="3626453" y="2027892"/>
                  </a:lnTo>
                  <a:lnTo>
                    <a:pt x="3619371" y="2073580"/>
                  </a:lnTo>
                  <a:lnTo>
                    <a:pt x="3608021" y="2118162"/>
                  </a:lnTo>
                  <a:lnTo>
                    <a:pt x="3592553" y="2161409"/>
                  </a:lnTo>
                  <a:lnTo>
                    <a:pt x="3573114" y="2203089"/>
                  </a:lnTo>
                  <a:lnTo>
                    <a:pt x="3549853" y="2242972"/>
                  </a:lnTo>
                  <a:lnTo>
                    <a:pt x="3522920" y="2280827"/>
                  </a:lnTo>
                  <a:lnTo>
                    <a:pt x="3492463" y="2316425"/>
                  </a:lnTo>
                  <a:lnTo>
                    <a:pt x="3458631" y="2349533"/>
                  </a:lnTo>
                  <a:lnTo>
                    <a:pt x="3421573" y="2379923"/>
                  </a:lnTo>
                  <a:lnTo>
                    <a:pt x="3381438" y="2407364"/>
                  </a:lnTo>
                  <a:lnTo>
                    <a:pt x="3338374" y="2431624"/>
                  </a:lnTo>
                  <a:lnTo>
                    <a:pt x="3293134" y="2452220"/>
                  </a:lnTo>
                  <a:lnTo>
                    <a:pt x="3246561" y="2468825"/>
                  </a:lnTo>
                  <a:lnTo>
                    <a:pt x="3198946" y="2481446"/>
                  </a:lnTo>
                  <a:lnTo>
                    <a:pt x="3150580" y="2490091"/>
                  </a:lnTo>
                  <a:lnTo>
                    <a:pt x="3101753" y="2494767"/>
                  </a:lnTo>
                  <a:lnTo>
                    <a:pt x="3052755" y="2495482"/>
                  </a:lnTo>
                  <a:lnTo>
                    <a:pt x="3003876" y="2492244"/>
                  </a:lnTo>
                  <a:lnTo>
                    <a:pt x="2955407" y="2485060"/>
                  </a:lnTo>
                  <a:lnTo>
                    <a:pt x="2907637" y="2473936"/>
                  </a:lnTo>
                  <a:lnTo>
                    <a:pt x="2860857" y="2458882"/>
                  </a:lnTo>
                  <a:lnTo>
                    <a:pt x="2815357" y="2439904"/>
                  </a:lnTo>
                  <a:lnTo>
                    <a:pt x="2771427" y="2417010"/>
                  </a:lnTo>
                  <a:lnTo>
                    <a:pt x="2755010" y="2461156"/>
                  </a:lnTo>
                  <a:lnTo>
                    <a:pt x="2735202" y="2503592"/>
                  </a:lnTo>
                  <a:lnTo>
                    <a:pt x="2712162" y="2544189"/>
                  </a:lnTo>
                  <a:lnTo>
                    <a:pt x="2686049" y="2582822"/>
                  </a:lnTo>
                  <a:lnTo>
                    <a:pt x="2657020" y="2619362"/>
                  </a:lnTo>
                  <a:lnTo>
                    <a:pt x="2625236" y="2653684"/>
                  </a:lnTo>
                  <a:lnTo>
                    <a:pt x="2590853" y="2685659"/>
                  </a:lnTo>
                  <a:lnTo>
                    <a:pt x="2554031" y="2715162"/>
                  </a:lnTo>
                  <a:lnTo>
                    <a:pt x="2514928" y="2742064"/>
                  </a:lnTo>
                  <a:lnTo>
                    <a:pt x="2473703" y="2766239"/>
                  </a:lnTo>
                  <a:lnTo>
                    <a:pt x="2430515" y="2787560"/>
                  </a:lnTo>
                  <a:lnTo>
                    <a:pt x="2385521" y="2805899"/>
                  </a:lnTo>
                  <a:lnTo>
                    <a:pt x="2338881" y="2821130"/>
                  </a:lnTo>
                  <a:lnTo>
                    <a:pt x="2290753" y="2833126"/>
                  </a:lnTo>
                  <a:lnTo>
                    <a:pt x="2241295" y="2841760"/>
                  </a:lnTo>
                  <a:lnTo>
                    <a:pt x="2191271" y="2846855"/>
                  </a:lnTo>
                  <a:lnTo>
                    <a:pt x="2141464" y="2848375"/>
                  </a:lnTo>
                  <a:lnTo>
                    <a:pt x="2092066" y="2846398"/>
                  </a:lnTo>
                  <a:lnTo>
                    <a:pt x="2043269" y="2841002"/>
                  </a:lnTo>
                  <a:lnTo>
                    <a:pt x="1995264" y="2832267"/>
                  </a:lnTo>
                  <a:lnTo>
                    <a:pt x="1948242" y="2820270"/>
                  </a:lnTo>
                  <a:lnTo>
                    <a:pt x="1902396" y="2805092"/>
                  </a:lnTo>
                  <a:lnTo>
                    <a:pt x="1857916" y="2786810"/>
                  </a:lnTo>
                  <a:lnTo>
                    <a:pt x="1814995" y="2765503"/>
                  </a:lnTo>
                  <a:lnTo>
                    <a:pt x="1773823" y="2741250"/>
                  </a:lnTo>
                  <a:lnTo>
                    <a:pt x="1734592" y="2714129"/>
                  </a:lnTo>
                  <a:lnTo>
                    <a:pt x="1697495" y="2684220"/>
                  </a:lnTo>
                  <a:lnTo>
                    <a:pt x="1662722" y="2651601"/>
                  </a:lnTo>
                  <a:lnTo>
                    <a:pt x="1630465" y="2616351"/>
                  </a:lnTo>
                  <a:lnTo>
                    <a:pt x="1600915" y="2578549"/>
                  </a:lnTo>
                  <a:lnTo>
                    <a:pt x="1557118" y="2601179"/>
                  </a:lnTo>
                  <a:lnTo>
                    <a:pt x="1512048" y="2620932"/>
                  </a:lnTo>
                  <a:lnTo>
                    <a:pt x="1465865" y="2637787"/>
                  </a:lnTo>
                  <a:lnTo>
                    <a:pt x="1418732" y="2651722"/>
                  </a:lnTo>
                  <a:lnTo>
                    <a:pt x="1370811" y="2662715"/>
                  </a:lnTo>
                  <a:lnTo>
                    <a:pt x="1322265" y="2670745"/>
                  </a:lnTo>
                  <a:lnTo>
                    <a:pt x="1273254" y="2675789"/>
                  </a:lnTo>
                  <a:lnTo>
                    <a:pt x="1223941" y="2677826"/>
                  </a:lnTo>
                  <a:lnTo>
                    <a:pt x="1174489" y="2676834"/>
                  </a:lnTo>
                  <a:lnTo>
                    <a:pt x="1125058" y="2672792"/>
                  </a:lnTo>
                  <a:lnTo>
                    <a:pt x="1075812" y="2665678"/>
                  </a:lnTo>
                  <a:lnTo>
                    <a:pt x="1026912" y="2655470"/>
                  </a:lnTo>
                  <a:lnTo>
                    <a:pt x="978857" y="2642248"/>
                  </a:lnTo>
                  <a:lnTo>
                    <a:pt x="932124" y="2626168"/>
                  </a:lnTo>
                  <a:lnTo>
                    <a:pt x="886843" y="2607322"/>
                  </a:lnTo>
                  <a:lnTo>
                    <a:pt x="843143" y="2585802"/>
                  </a:lnTo>
                  <a:lnTo>
                    <a:pt x="801156" y="2561701"/>
                  </a:lnTo>
                  <a:lnTo>
                    <a:pt x="761010" y="2535111"/>
                  </a:lnTo>
                  <a:lnTo>
                    <a:pt x="722837" y="2506125"/>
                  </a:lnTo>
                  <a:lnTo>
                    <a:pt x="686767" y="2474834"/>
                  </a:lnTo>
                  <a:lnTo>
                    <a:pt x="652928" y="2441332"/>
                  </a:lnTo>
                  <a:lnTo>
                    <a:pt x="621452" y="2405710"/>
                  </a:lnTo>
                  <a:lnTo>
                    <a:pt x="592469" y="2368060"/>
                  </a:lnTo>
                  <a:lnTo>
                    <a:pt x="566109" y="2328476"/>
                  </a:lnTo>
                  <a:lnTo>
                    <a:pt x="518264" y="2331144"/>
                  </a:lnTo>
                  <a:lnTo>
                    <a:pt x="471091" y="2328865"/>
                  </a:lnTo>
                  <a:lnTo>
                    <a:pt x="424969" y="2321828"/>
                  </a:lnTo>
                  <a:lnTo>
                    <a:pt x="380280" y="2310221"/>
                  </a:lnTo>
                  <a:lnTo>
                    <a:pt x="337405" y="2294233"/>
                  </a:lnTo>
                  <a:lnTo>
                    <a:pt x="296725" y="2274055"/>
                  </a:lnTo>
                  <a:lnTo>
                    <a:pt x="258622" y="2249874"/>
                  </a:lnTo>
                  <a:lnTo>
                    <a:pt x="223476" y="2221880"/>
                  </a:lnTo>
                  <a:lnTo>
                    <a:pt x="191668" y="2190261"/>
                  </a:lnTo>
                  <a:lnTo>
                    <a:pt x="163580" y="2155208"/>
                  </a:lnTo>
                  <a:lnTo>
                    <a:pt x="139593" y="2116908"/>
                  </a:lnTo>
                  <a:lnTo>
                    <a:pt x="118811" y="2072234"/>
                  </a:lnTo>
                  <a:lnTo>
                    <a:pt x="104392" y="2026254"/>
                  </a:lnTo>
                  <a:lnTo>
                    <a:pt x="96253" y="1979494"/>
                  </a:lnTo>
                  <a:lnTo>
                    <a:pt x="94314" y="1932481"/>
                  </a:lnTo>
                  <a:lnTo>
                    <a:pt x="98493" y="1885739"/>
                  </a:lnTo>
                  <a:lnTo>
                    <a:pt x="108708" y="1839796"/>
                  </a:lnTo>
                  <a:lnTo>
                    <a:pt x="124877" y="1795178"/>
                  </a:lnTo>
                  <a:lnTo>
                    <a:pt x="146919" y="1752410"/>
                  </a:lnTo>
                  <a:lnTo>
                    <a:pt x="174751" y="1712019"/>
                  </a:lnTo>
                  <a:lnTo>
                    <a:pt x="208292" y="1674531"/>
                  </a:lnTo>
                  <a:lnTo>
                    <a:pt x="167368" y="1649154"/>
                  </a:lnTo>
                  <a:lnTo>
                    <a:pt x="130449" y="1619997"/>
                  </a:lnTo>
                  <a:lnTo>
                    <a:pt x="97724" y="1587459"/>
                  </a:lnTo>
                  <a:lnTo>
                    <a:pt x="69381" y="1551940"/>
                  </a:lnTo>
                  <a:lnTo>
                    <a:pt x="45609" y="1513839"/>
                  </a:lnTo>
                  <a:lnTo>
                    <a:pt x="26596" y="1473556"/>
                  </a:lnTo>
                  <a:lnTo>
                    <a:pt x="12531" y="1431489"/>
                  </a:lnTo>
                  <a:lnTo>
                    <a:pt x="3603" y="1388039"/>
                  </a:lnTo>
                  <a:lnTo>
                    <a:pt x="0" y="1343604"/>
                  </a:lnTo>
                  <a:lnTo>
                    <a:pt x="1909" y="1298585"/>
                  </a:lnTo>
                  <a:lnTo>
                    <a:pt x="9521" y="1253381"/>
                  </a:lnTo>
                  <a:lnTo>
                    <a:pt x="22717" y="1209303"/>
                  </a:lnTo>
                  <a:lnTo>
                    <a:pt x="41020" y="1167590"/>
                  </a:lnTo>
                  <a:lnTo>
                    <a:pt x="64082" y="1128535"/>
                  </a:lnTo>
                  <a:lnTo>
                    <a:pt x="91552" y="1092427"/>
                  </a:lnTo>
                  <a:lnTo>
                    <a:pt x="123081" y="1059557"/>
                  </a:lnTo>
                  <a:lnTo>
                    <a:pt x="158319" y="1030217"/>
                  </a:lnTo>
                  <a:lnTo>
                    <a:pt x="196919" y="1004698"/>
                  </a:lnTo>
                  <a:lnTo>
                    <a:pt x="238529" y="983289"/>
                  </a:lnTo>
                  <a:lnTo>
                    <a:pt x="282800" y="966283"/>
                  </a:lnTo>
                  <a:lnTo>
                    <a:pt x="329384" y="953970"/>
                  </a:lnTo>
                  <a:lnTo>
                    <a:pt x="377931" y="946641"/>
                  </a:lnTo>
                  <a:lnTo>
                    <a:pt x="381458" y="937773"/>
                  </a:lnTo>
                  <a:close/>
                </a:path>
                <a:path w="4192904" h="2848610">
                  <a:moveTo>
                    <a:pt x="208337" y="1674515"/>
                  </a:moveTo>
                  <a:lnTo>
                    <a:pt x="254127" y="1696091"/>
                  </a:lnTo>
                  <a:lnTo>
                    <a:pt x="302129" y="1712251"/>
                  </a:lnTo>
                  <a:lnTo>
                    <a:pt x="351789" y="1722875"/>
                  </a:lnTo>
                  <a:lnTo>
                    <a:pt x="402556" y="1727846"/>
                  </a:lnTo>
                  <a:lnTo>
                    <a:pt x="453878" y="1727045"/>
                  </a:lnTo>
                </a:path>
                <a:path w="4192904" h="2848610">
                  <a:moveTo>
                    <a:pt x="566115" y="2328474"/>
                  </a:moveTo>
                  <a:lnTo>
                    <a:pt x="593601" y="2324647"/>
                  </a:lnTo>
                  <a:lnTo>
                    <a:pt x="620726" y="2319168"/>
                  </a:lnTo>
                  <a:lnTo>
                    <a:pt x="647403" y="2312056"/>
                  </a:lnTo>
                  <a:lnTo>
                    <a:pt x="673544" y="2303333"/>
                  </a:lnTo>
                </a:path>
                <a:path w="4192904" h="2848610">
                  <a:moveTo>
                    <a:pt x="1600869" y="2578537"/>
                  </a:moveTo>
                  <a:lnTo>
                    <a:pt x="1582227" y="2551100"/>
                  </a:lnTo>
                  <a:lnTo>
                    <a:pt x="1565202" y="2522799"/>
                  </a:lnTo>
                  <a:lnTo>
                    <a:pt x="1549828" y="2493696"/>
                  </a:lnTo>
                  <a:lnTo>
                    <a:pt x="1536139" y="2463852"/>
                  </a:lnTo>
                </a:path>
                <a:path w="4192904" h="2848610">
                  <a:moveTo>
                    <a:pt x="2771426" y="2416991"/>
                  </a:moveTo>
                  <a:lnTo>
                    <a:pt x="2780570" y="2386040"/>
                  </a:lnTo>
                  <a:lnTo>
                    <a:pt x="2787935" y="2354705"/>
                  </a:lnTo>
                  <a:lnTo>
                    <a:pt x="2793507" y="2323054"/>
                  </a:lnTo>
                  <a:lnTo>
                    <a:pt x="2797273" y="2291151"/>
                  </a:lnTo>
                </a:path>
                <a:path w="4192904" h="2848610">
                  <a:moveTo>
                    <a:pt x="3629085" y="1981326"/>
                  </a:moveTo>
                  <a:lnTo>
                    <a:pt x="3626958" y="1931765"/>
                  </a:lnTo>
                  <a:lnTo>
                    <a:pt x="3619833" y="1883180"/>
                  </a:lnTo>
                  <a:lnTo>
                    <a:pt x="3607893" y="1835843"/>
                  </a:lnTo>
                  <a:lnTo>
                    <a:pt x="3591321" y="1790028"/>
                  </a:lnTo>
                  <a:lnTo>
                    <a:pt x="3570299" y="1746007"/>
                  </a:lnTo>
                  <a:lnTo>
                    <a:pt x="3545010" y="1704053"/>
                  </a:lnTo>
                  <a:lnTo>
                    <a:pt x="3515637" y="1664438"/>
                  </a:lnTo>
                  <a:lnTo>
                    <a:pt x="3482364" y="1627437"/>
                  </a:lnTo>
                  <a:lnTo>
                    <a:pt x="3445372" y="1593321"/>
                  </a:lnTo>
                  <a:lnTo>
                    <a:pt x="3404845" y="1562364"/>
                  </a:lnTo>
                  <a:lnTo>
                    <a:pt x="3360966" y="1534838"/>
                  </a:lnTo>
                  <a:lnTo>
                    <a:pt x="3313917" y="1511017"/>
                  </a:lnTo>
                </a:path>
                <a:path w="4192904" h="2848610">
                  <a:moveTo>
                    <a:pt x="4056945" y="1009615"/>
                  </a:moveTo>
                  <a:lnTo>
                    <a:pt x="4036108" y="1049482"/>
                  </a:lnTo>
                  <a:lnTo>
                    <a:pt x="4011475" y="1087279"/>
                  </a:lnTo>
                  <a:lnTo>
                    <a:pt x="3983227" y="1122777"/>
                  </a:lnTo>
                  <a:lnTo>
                    <a:pt x="3951544" y="1155750"/>
                  </a:lnTo>
                  <a:lnTo>
                    <a:pt x="3916608" y="1185970"/>
                  </a:lnTo>
                </a:path>
                <a:path w="4192904" h="2848610">
                  <a:moveTo>
                    <a:pt x="3717681" y="358160"/>
                  </a:moveTo>
                  <a:lnTo>
                    <a:pt x="3721161" y="378841"/>
                  </a:lnTo>
                  <a:lnTo>
                    <a:pt x="3723559" y="399639"/>
                  </a:lnTo>
                  <a:lnTo>
                    <a:pt x="3724869" y="420521"/>
                  </a:lnTo>
                  <a:lnTo>
                    <a:pt x="3725090" y="441448"/>
                  </a:lnTo>
                </a:path>
                <a:path w="4192904" h="2848610">
                  <a:moveTo>
                    <a:pt x="2895208" y="154169"/>
                  </a:moveTo>
                  <a:lnTo>
                    <a:pt x="2874147" y="178868"/>
                  </a:lnTo>
                  <a:lnTo>
                    <a:pt x="2855097" y="204874"/>
                  </a:lnTo>
                  <a:lnTo>
                    <a:pt x="2838130" y="232081"/>
                  </a:lnTo>
                  <a:lnTo>
                    <a:pt x="2823316" y="260386"/>
                  </a:lnTo>
                </a:path>
                <a:path w="4192904" h="2848610">
                  <a:moveTo>
                    <a:pt x="2180138" y="216849"/>
                  </a:moveTo>
                  <a:lnTo>
                    <a:pt x="2169138" y="238965"/>
                  </a:lnTo>
                  <a:lnTo>
                    <a:pt x="2159651" y="261649"/>
                  </a:lnTo>
                  <a:lnTo>
                    <a:pt x="2151702" y="284834"/>
                  </a:lnTo>
                  <a:lnTo>
                    <a:pt x="2145317" y="308454"/>
                  </a:lnTo>
                </a:path>
                <a:path w="4192904" h="2848610">
                  <a:moveTo>
                    <a:pt x="1360961" y="333510"/>
                  </a:moveTo>
                  <a:lnTo>
                    <a:pt x="1394605" y="353042"/>
                  </a:lnTo>
                  <a:lnTo>
                    <a:pt x="1426877" y="374406"/>
                  </a:lnTo>
                  <a:lnTo>
                    <a:pt x="1457692" y="397539"/>
                  </a:lnTo>
                  <a:lnTo>
                    <a:pt x="1486960" y="422382"/>
                  </a:lnTo>
                </a:path>
                <a:path w="4192904" h="2848610">
                  <a:moveTo>
                    <a:pt x="381458" y="937773"/>
                  </a:moveTo>
                  <a:lnTo>
                    <a:pt x="385453" y="961437"/>
                  </a:lnTo>
                  <a:lnTo>
                    <a:pt x="390454" y="984927"/>
                  </a:lnTo>
                  <a:lnTo>
                    <a:pt x="396454" y="1008216"/>
                  </a:lnTo>
                  <a:lnTo>
                    <a:pt x="403447" y="1031276"/>
                  </a:lnTo>
                </a:path>
              </a:pathLst>
            </a:custGeom>
            <a:ln w="9524">
              <a:solidFill>
                <a:srgbClr val="424242"/>
              </a:solidFill>
            </a:ln>
          </p:spPr>
          <p:txBody>
            <a:bodyPr wrap="square" lIns="0" tIns="0" rIns="0" bIns="0" rtlCol="0"/>
            <a:lstStyle/>
            <a:p>
              <a:endParaRPr/>
            </a:p>
          </p:txBody>
        </p:sp>
      </p:grpSp>
      <p:sp>
        <p:nvSpPr>
          <p:cNvPr id="5" name="object 5"/>
          <p:cNvSpPr txBox="1">
            <a:spLocks noGrp="1"/>
          </p:cNvSpPr>
          <p:nvPr>
            <p:ph type="title"/>
          </p:nvPr>
        </p:nvSpPr>
        <p:spPr>
          <a:xfrm>
            <a:off x="544925" y="905969"/>
            <a:ext cx="4393565" cy="513080"/>
          </a:xfrm>
          <a:prstGeom prst="rect">
            <a:avLst/>
          </a:prstGeom>
        </p:spPr>
        <p:txBody>
          <a:bodyPr vert="horz" wrap="square" lIns="0" tIns="12700" rIns="0" bIns="0" rtlCol="0">
            <a:spAutoFit/>
          </a:bodyPr>
          <a:lstStyle/>
          <a:p>
            <a:pPr marL="12700">
              <a:lnSpc>
                <a:spcPct val="100000"/>
              </a:lnSpc>
              <a:spcBef>
                <a:spcPts val="100"/>
              </a:spcBef>
            </a:pPr>
            <a:r>
              <a:rPr spc="-20" dirty="0"/>
              <a:t>Computação</a:t>
            </a:r>
            <a:r>
              <a:rPr spc="-35" dirty="0"/>
              <a:t> </a:t>
            </a:r>
            <a:r>
              <a:rPr spc="10" dirty="0"/>
              <a:t>em</a:t>
            </a:r>
            <a:r>
              <a:rPr spc="-30" dirty="0"/>
              <a:t> </a:t>
            </a:r>
            <a:r>
              <a:rPr spc="-20" dirty="0"/>
              <a:t>Nuvem</a:t>
            </a:r>
          </a:p>
        </p:txBody>
      </p:sp>
      <p:sp>
        <p:nvSpPr>
          <p:cNvPr id="8" name="object 8"/>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6" name="object 6"/>
          <p:cNvSpPr txBox="1"/>
          <p:nvPr/>
        </p:nvSpPr>
        <p:spPr>
          <a:xfrm>
            <a:off x="3210600" y="2560338"/>
            <a:ext cx="2448560" cy="1711960"/>
          </a:xfrm>
          <a:prstGeom prst="rect">
            <a:avLst/>
          </a:prstGeom>
        </p:spPr>
        <p:txBody>
          <a:bodyPr vert="horz" wrap="square" lIns="0" tIns="12700" rIns="0" bIns="0" rtlCol="0">
            <a:spAutoFit/>
          </a:bodyPr>
          <a:lstStyle/>
          <a:p>
            <a:pPr marL="1587500">
              <a:lnSpc>
                <a:spcPct val="100000"/>
              </a:lnSpc>
              <a:spcBef>
                <a:spcPts val="100"/>
              </a:spcBef>
            </a:pPr>
            <a:r>
              <a:rPr sz="1400" spc="-5" dirty="0">
                <a:latin typeface="Arial MT"/>
                <a:cs typeface="Arial MT"/>
              </a:rPr>
              <a:t>Servidores</a:t>
            </a:r>
            <a:endParaRPr sz="1400">
              <a:latin typeface="Arial MT"/>
              <a:cs typeface="Arial MT"/>
            </a:endParaRPr>
          </a:p>
          <a:p>
            <a:pPr marL="12700">
              <a:lnSpc>
                <a:spcPct val="100000"/>
              </a:lnSpc>
              <a:spcBef>
                <a:spcPts val="1185"/>
              </a:spcBef>
            </a:pPr>
            <a:r>
              <a:rPr sz="1400" spc="-5" dirty="0">
                <a:latin typeface="Arial MT"/>
                <a:cs typeface="Arial MT"/>
              </a:rPr>
              <a:t>Redes</a:t>
            </a:r>
            <a:endParaRPr sz="1400">
              <a:latin typeface="Arial MT"/>
              <a:cs typeface="Arial MT"/>
            </a:endParaRPr>
          </a:p>
          <a:p>
            <a:pPr marL="1080770">
              <a:lnSpc>
                <a:spcPct val="100000"/>
              </a:lnSpc>
              <a:spcBef>
                <a:spcPts val="85"/>
              </a:spcBef>
            </a:pPr>
            <a:r>
              <a:rPr sz="1400" spc="-5" dirty="0">
                <a:latin typeface="Arial MT"/>
                <a:cs typeface="Arial MT"/>
              </a:rPr>
              <a:t>Armazenamento</a:t>
            </a:r>
            <a:endParaRPr sz="1400">
              <a:latin typeface="Arial MT"/>
              <a:cs typeface="Arial MT"/>
            </a:endParaRPr>
          </a:p>
          <a:p>
            <a:pPr>
              <a:lnSpc>
                <a:spcPct val="100000"/>
              </a:lnSpc>
            </a:pPr>
            <a:endParaRPr sz="1500">
              <a:latin typeface="Arial MT"/>
              <a:cs typeface="Arial MT"/>
            </a:endParaRPr>
          </a:p>
          <a:p>
            <a:pPr marL="151130">
              <a:lnSpc>
                <a:spcPct val="100000"/>
              </a:lnSpc>
              <a:spcBef>
                <a:spcPts val="1230"/>
              </a:spcBef>
            </a:pPr>
            <a:r>
              <a:rPr sz="1400" spc="-5" dirty="0">
                <a:latin typeface="Arial MT"/>
                <a:cs typeface="Arial MT"/>
              </a:rPr>
              <a:t>Aplicações</a:t>
            </a:r>
            <a:endParaRPr sz="1400">
              <a:latin typeface="Arial MT"/>
              <a:cs typeface="Arial MT"/>
            </a:endParaRPr>
          </a:p>
          <a:p>
            <a:pPr marL="1452880">
              <a:lnSpc>
                <a:spcPct val="100000"/>
              </a:lnSpc>
              <a:spcBef>
                <a:spcPts val="650"/>
              </a:spcBef>
            </a:pPr>
            <a:r>
              <a:rPr sz="1400" spc="-5" dirty="0">
                <a:latin typeface="Arial MT"/>
                <a:cs typeface="Arial MT"/>
              </a:rPr>
              <a:t>Serviços</a:t>
            </a:r>
            <a:endParaRPr sz="14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5703" y="1966560"/>
            <a:ext cx="7936496" cy="2751390"/>
          </a:xfrm>
          <a:prstGeom prst="rect">
            <a:avLst/>
          </a:prstGeom>
        </p:spPr>
      </p:pic>
      <p:sp>
        <p:nvSpPr>
          <p:cNvPr id="3" name="object 3"/>
          <p:cNvSpPr txBox="1">
            <a:spLocks noGrp="1"/>
          </p:cNvSpPr>
          <p:nvPr>
            <p:ph type="title"/>
          </p:nvPr>
        </p:nvSpPr>
        <p:spPr>
          <a:xfrm>
            <a:off x="544925" y="905969"/>
            <a:ext cx="4771390" cy="513080"/>
          </a:xfrm>
          <a:prstGeom prst="rect">
            <a:avLst/>
          </a:prstGeom>
        </p:spPr>
        <p:txBody>
          <a:bodyPr vert="horz" wrap="square" lIns="0" tIns="12700" rIns="0" bIns="0" rtlCol="0">
            <a:spAutoFit/>
          </a:bodyPr>
          <a:lstStyle/>
          <a:p>
            <a:pPr marL="12700">
              <a:lnSpc>
                <a:spcPct val="100000"/>
              </a:lnSpc>
              <a:spcBef>
                <a:spcPts val="100"/>
              </a:spcBef>
            </a:pPr>
            <a:r>
              <a:rPr spc="-25" dirty="0"/>
              <a:t>Características</a:t>
            </a:r>
            <a:r>
              <a:rPr spc="-60" dirty="0"/>
              <a:t> </a:t>
            </a:r>
            <a:r>
              <a:rPr spc="-20" dirty="0"/>
              <a:t>Essenciais</a:t>
            </a:r>
          </a:p>
        </p:txBody>
      </p:sp>
      <p:sp>
        <p:nvSpPr>
          <p:cNvPr id="11" name="object 11"/>
          <p:cNvSpPr txBox="1">
            <a:spLocks noGrp="1"/>
          </p:cNvSpPr>
          <p:nvPr>
            <p:ph type="dt" sz="half" idx="6"/>
          </p:nvPr>
        </p:nvSpPr>
        <p:spPr>
          <a:prstGeom prst="rect">
            <a:avLst/>
          </a:prstGeom>
        </p:spPr>
        <p:txBody>
          <a:bodyPr vert="horz" wrap="square" lIns="0" tIns="9525" rIns="0" bIns="0" rtlCol="0">
            <a:spAutoFit/>
          </a:bodyPr>
          <a:lstStyle/>
          <a:p>
            <a:pPr marL="12700" marR="5080" indent="22225">
              <a:lnSpc>
                <a:spcPts val="1050"/>
              </a:lnSpc>
              <a:spcBef>
                <a:spcPts val="75"/>
              </a:spcBef>
            </a:pPr>
            <a:r>
              <a:rPr spc="-5" dirty="0"/>
              <a:t>BD </a:t>
            </a:r>
            <a:r>
              <a:rPr dirty="0"/>
              <a:t>e </a:t>
            </a:r>
            <a:r>
              <a:rPr spc="-235" dirty="0"/>
              <a:t> </a:t>
            </a:r>
            <a:r>
              <a:rPr spc="-5" dirty="0"/>
              <a:t>Cloud</a:t>
            </a:r>
          </a:p>
        </p:txBody>
      </p:sp>
      <p:sp>
        <p:nvSpPr>
          <p:cNvPr id="4" name="object 4"/>
          <p:cNvSpPr txBox="1"/>
          <p:nvPr/>
        </p:nvSpPr>
        <p:spPr>
          <a:xfrm>
            <a:off x="7062392" y="2402861"/>
            <a:ext cx="615950" cy="448309"/>
          </a:xfrm>
          <a:prstGeom prst="rect">
            <a:avLst/>
          </a:prstGeom>
        </p:spPr>
        <p:txBody>
          <a:bodyPr vert="horz" wrap="square" lIns="0" tIns="22860" rIns="0" bIns="0" rtlCol="0">
            <a:spAutoFit/>
          </a:bodyPr>
          <a:lstStyle/>
          <a:p>
            <a:pPr marL="17145" marR="5080" indent="-5080">
              <a:lnSpc>
                <a:spcPts val="1650"/>
              </a:lnSpc>
              <a:spcBef>
                <a:spcPts val="180"/>
              </a:spcBef>
            </a:pPr>
            <a:r>
              <a:rPr sz="1400" spc="-5" dirty="0">
                <a:latin typeface="Arial MT"/>
                <a:cs typeface="Arial MT"/>
              </a:rPr>
              <a:t>Serviço  </a:t>
            </a:r>
            <a:r>
              <a:rPr sz="1400" dirty="0">
                <a:latin typeface="Arial MT"/>
                <a:cs typeface="Arial MT"/>
              </a:rPr>
              <a:t>medido</a:t>
            </a:r>
            <a:endParaRPr sz="1400">
              <a:latin typeface="Arial MT"/>
              <a:cs typeface="Arial MT"/>
            </a:endParaRPr>
          </a:p>
        </p:txBody>
      </p:sp>
      <p:sp>
        <p:nvSpPr>
          <p:cNvPr id="5" name="object 5"/>
          <p:cNvSpPr txBox="1"/>
          <p:nvPr/>
        </p:nvSpPr>
        <p:spPr>
          <a:xfrm>
            <a:off x="2561193" y="3686861"/>
            <a:ext cx="588645" cy="448309"/>
          </a:xfrm>
          <a:prstGeom prst="rect">
            <a:avLst/>
          </a:prstGeom>
        </p:spPr>
        <p:txBody>
          <a:bodyPr vert="horz" wrap="square" lIns="0" tIns="22860" rIns="0" bIns="0" rtlCol="0">
            <a:spAutoFit/>
          </a:bodyPr>
          <a:lstStyle/>
          <a:p>
            <a:pPr marL="12700" marR="5080" indent="29209">
              <a:lnSpc>
                <a:spcPts val="1650"/>
              </a:lnSpc>
              <a:spcBef>
                <a:spcPts val="180"/>
              </a:spcBef>
            </a:pPr>
            <a:r>
              <a:rPr sz="1400" spc="-5" dirty="0">
                <a:latin typeface="Arial MT"/>
                <a:cs typeface="Arial MT"/>
              </a:rPr>
              <a:t>Amplo </a:t>
            </a:r>
            <a:r>
              <a:rPr sz="1400" spc="-375" dirty="0">
                <a:latin typeface="Arial MT"/>
                <a:cs typeface="Arial MT"/>
              </a:rPr>
              <a:t> </a:t>
            </a:r>
            <a:r>
              <a:rPr sz="1400" spc="-5" dirty="0">
                <a:latin typeface="Arial MT"/>
                <a:cs typeface="Arial MT"/>
              </a:rPr>
              <a:t>acesso</a:t>
            </a:r>
            <a:endParaRPr sz="1400">
              <a:latin typeface="Arial MT"/>
              <a:cs typeface="Arial MT"/>
            </a:endParaRPr>
          </a:p>
        </p:txBody>
      </p:sp>
      <p:sp>
        <p:nvSpPr>
          <p:cNvPr id="6" name="object 6"/>
          <p:cNvSpPr txBox="1"/>
          <p:nvPr/>
        </p:nvSpPr>
        <p:spPr>
          <a:xfrm>
            <a:off x="4185023" y="2387011"/>
            <a:ext cx="862965" cy="448309"/>
          </a:xfrm>
          <a:prstGeom prst="rect">
            <a:avLst/>
          </a:prstGeom>
        </p:spPr>
        <p:txBody>
          <a:bodyPr vert="horz" wrap="square" lIns="0" tIns="22860" rIns="0" bIns="0" rtlCol="0">
            <a:spAutoFit/>
          </a:bodyPr>
          <a:lstStyle/>
          <a:p>
            <a:pPr marL="91440" marR="5080" indent="-79375">
              <a:lnSpc>
                <a:spcPts val="1650"/>
              </a:lnSpc>
              <a:spcBef>
                <a:spcPts val="180"/>
              </a:spcBef>
            </a:pPr>
            <a:r>
              <a:rPr sz="1400" spc="-5" dirty="0">
                <a:latin typeface="Arial MT"/>
                <a:cs typeface="Arial MT"/>
              </a:rPr>
              <a:t>Pooling</a:t>
            </a:r>
            <a:r>
              <a:rPr sz="1400" spc="-95" dirty="0">
                <a:latin typeface="Arial MT"/>
                <a:cs typeface="Arial MT"/>
              </a:rPr>
              <a:t> </a:t>
            </a:r>
            <a:r>
              <a:rPr sz="1400" spc="-5" dirty="0">
                <a:latin typeface="Arial MT"/>
                <a:cs typeface="Arial MT"/>
              </a:rPr>
              <a:t>de </a:t>
            </a:r>
            <a:r>
              <a:rPr sz="1400" spc="-375" dirty="0">
                <a:latin typeface="Arial MT"/>
                <a:cs typeface="Arial MT"/>
              </a:rPr>
              <a:t> </a:t>
            </a:r>
            <a:r>
              <a:rPr sz="1400" dirty="0">
                <a:latin typeface="Arial MT"/>
                <a:cs typeface="Arial MT"/>
              </a:rPr>
              <a:t>recursos</a:t>
            </a:r>
            <a:endParaRPr sz="1400">
              <a:latin typeface="Arial MT"/>
              <a:cs typeface="Arial MT"/>
            </a:endParaRPr>
          </a:p>
        </p:txBody>
      </p:sp>
      <p:sp>
        <p:nvSpPr>
          <p:cNvPr id="7" name="object 7"/>
          <p:cNvSpPr txBox="1"/>
          <p:nvPr/>
        </p:nvSpPr>
        <p:spPr>
          <a:xfrm>
            <a:off x="5253221" y="3765811"/>
            <a:ext cx="980440" cy="448309"/>
          </a:xfrm>
          <a:prstGeom prst="rect">
            <a:avLst/>
          </a:prstGeom>
        </p:spPr>
        <p:txBody>
          <a:bodyPr vert="horz" wrap="square" lIns="0" tIns="22860" rIns="0" bIns="0" rtlCol="0">
            <a:spAutoFit/>
          </a:bodyPr>
          <a:lstStyle/>
          <a:p>
            <a:pPr marL="244475" marR="5080" indent="-232410">
              <a:lnSpc>
                <a:spcPts val="1650"/>
              </a:lnSpc>
              <a:spcBef>
                <a:spcPts val="180"/>
              </a:spcBef>
            </a:pPr>
            <a:r>
              <a:rPr sz="1400" spc="-5" dirty="0">
                <a:latin typeface="Arial MT"/>
                <a:cs typeface="Arial MT"/>
              </a:rPr>
              <a:t>Elasticidade  </a:t>
            </a:r>
            <a:r>
              <a:rPr sz="1400" dirty="0">
                <a:latin typeface="Arial MT"/>
                <a:cs typeface="Arial MT"/>
              </a:rPr>
              <a:t>rápida</a:t>
            </a:r>
            <a:endParaRPr sz="1400">
              <a:latin typeface="Arial MT"/>
              <a:cs typeface="Arial MT"/>
            </a:endParaRPr>
          </a:p>
        </p:txBody>
      </p:sp>
      <p:sp>
        <p:nvSpPr>
          <p:cNvPr id="8" name="object 8"/>
          <p:cNvSpPr txBox="1"/>
          <p:nvPr/>
        </p:nvSpPr>
        <p:spPr>
          <a:xfrm>
            <a:off x="809997" y="2402861"/>
            <a:ext cx="1102995" cy="448309"/>
          </a:xfrm>
          <a:prstGeom prst="rect">
            <a:avLst/>
          </a:prstGeom>
        </p:spPr>
        <p:txBody>
          <a:bodyPr vert="horz" wrap="square" lIns="0" tIns="22860" rIns="0" bIns="0" rtlCol="0">
            <a:spAutoFit/>
          </a:bodyPr>
          <a:lstStyle/>
          <a:p>
            <a:pPr marL="12700" marR="5080" indent="74295">
              <a:lnSpc>
                <a:spcPts val="1650"/>
              </a:lnSpc>
              <a:spcBef>
                <a:spcPts val="180"/>
              </a:spcBef>
            </a:pPr>
            <a:r>
              <a:rPr sz="1400" spc="-5" dirty="0">
                <a:latin typeface="Arial MT"/>
                <a:cs typeface="Arial MT"/>
              </a:rPr>
              <a:t>Self-service </a:t>
            </a:r>
            <a:r>
              <a:rPr sz="1400" dirty="0">
                <a:latin typeface="Arial MT"/>
                <a:cs typeface="Arial MT"/>
              </a:rPr>
              <a:t> sob</a:t>
            </a:r>
            <a:r>
              <a:rPr sz="1400" spc="-95" dirty="0">
                <a:latin typeface="Arial MT"/>
                <a:cs typeface="Arial MT"/>
              </a:rPr>
              <a:t> </a:t>
            </a:r>
            <a:r>
              <a:rPr sz="1400" spc="-5" dirty="0">
                <a:latin typeface="Arial MT"/>
                <a:cs typeface="Arial MT"/>
              </a:rPr>
              <a:t>demanda</a:t>
            </a:r>
            <a:endParaRPr sz="140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C3F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209</TotalTime>
  <Words>4001</Words>
  <Application>Microsoft Office PowerPoint</Application>
  <PresentationFormat>On-screen Show (16:9)</PresentationFormat>
  <Paragraphs>494</Paragraphs>
  <Slides>73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MS PGothic</vt:lpstr>
      <vt:lpstr>Arial</vt:lpstr>
      <vt:lpstr>Arial MT</vt:lpstr>
      <vt:lpstr>Calibri</vt:lpstr>
      <vt:lpstr>PT Sans</vt:lpstr>
      <vt:lpstr>Roboto</vt:lpstr>
      <vt:lpstr>Times New Roman</vt:lpstr>
      <vt:lpstr>Wingdings</vt:lpstr>
      <vt:lpstr>Office Theme</vt:lpstr>
      <vt:lpstr>Bancos de Dados em Nuvem    ETL e PIPELINE</vt:lpstr>
      <vt:lpstr>PowerPoint Presentation</vt:lpstr>
      <vt:lpstr>Por que Computação em Nuvem?</vt:lpstr>
      <vt:lpstr>Oracle Database Development-as-a-Service</vt:lpstr>
      <vt:lpstr>BD e Cloud -  Gerenciamento de  Dados na Nuvem</vt:lpstr>
      <vt:lpstr>Motivação</vt:lpstr>
      <vt:lpstr>Computação em Nuvem</vt:lpstr>
      <vt:lpstr>Computação em Nuvem</vt:lpstr>
      <vt:lpstr>Características Essenciais</vt:lpstr>
      <vt:lpstr>Modelos de Serviço</vt:lpstr>
      <vt:lpstr>Modelos de Serviço</vt:lpstr>
      <vt:lpstr>Modelos de Implantação</vt:lpstr>
      <vt:lpstr>Multi-Inquilino  (Multi-tenant)</vt:lpstr>
      <vt:lpstr>Gerenciamento de Dados na Nuvem</vt:lpstr>
      <vt:lpstr>Requisitos para o Gerenciamento de Dados  na Nuvem</vt:lpstr>
      <vt:lpstr>Banco de Dados como um Serviço</vt:lpstr>
      <vt:lpstr>Banco de Dados Independentes e Instância  de Banco de Dados Independente</vt:lpstr>
      <vt:lpstr>Tabelas Independentes e Instância de  Banco de Dados Compartilhados</vt:lpstr>
      <vt:lpstr>Tabelas Compartilhadas e Instância de  Banco de Dados Compartilhados</vt:lpstr>
      <vt:lpstr>Características do Gerenciamento de Dados  em Nuvem</vt:lpstr>
      <vt:lpstr>Arquitetura</vt:lpstr>
      <vt:lpstr>Alguns provedores</vt:lpstr>
      <vt:lpstr>Amazon Web Service</vt:lpstr>
      <vt:lpstr>Amazon RDS</vt:lpstr>
      <vt:lpstr>Amazon RDS</vt:lpstr>
      <vt:lpstr>Amazon RDS</vt:lpstr>
      <vt:lpstr>Amazon DynamoDB</vt:lpstr>
      <vt:lpstr>Amazon DynamoDB</vt:lpstr>
      <vt:lpstr>Microsoft Azure</vt:lpstr>
      <vt:lpstr>Banco de Dados SQL</vt:lpstr>
      <vt:lpstr>Armazenamento de Tabelas</vt:lpstr>
      <vt:lpstr>Armazenamento de Tabelas</vt:lpstr>
      <vt:lpstr>Oracle Database Cloud Services 3 Levels of Management</vt:lpstr>
      <vt:lpstr>Oracle Database Cloud Service - Infrastructure</vt:lpstr>
      <vt:lpstr>Oracle Database Cloud Service Automated Database Provisioning with a 5 step wizard</vt:lpstr>
      <vt:lpstr>Database as a Service – Automated &amp; Cloud Tooling</vt:lpstr>
      <vt:lpstr>Oracle Database Cloud Service Data Transfer and Connectivity</vt:lpstr>
      <vt:lpstr>Tendências Futuras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Tarefas Pré ETL</vt:lpstr>
      <vt:lpstr>Dados sujos (Dirty Data)</vt:lpstr>
      <vt:lpstr>Data Cleaning: Parsing / Combining</vt:lpstr>
      <vt:lpstr>Data Cleaning: Parsing / Combining</vt:lpstr>
      <vt:lpstr>Data Cleaning: Correcting</vt:lpstr>
      <vt:lpstr>Data Cleaning: Standardizing</vt:lpstr>
      <vt:lpstr>Data Cleaning: Matching</vt:lpstr>
      <vt:lpstr>Data Staging</vt:lpstr>
      <vt:lpstr>Data Transformation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 e Cloud -  Gerenciamento de  Dados na Nuvem</dc:title>
  <cp:lastModifiedBy>Gaui, Roberto</cp:lastModifiedBy>
  <cp:revision>8</cp:revision>
  <dcterms:created xsi:type="dcterms:W3CDTF">2023-05-10T16:39:08Z</dcterms:created>
  <dcterms:modified xsi:type="dcterms:W3CDTF">2023-05-12T12:41:39Z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